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57350" y="3348021"/>
            <a:ext cx="6858000" cy="123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b="0" sz="72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57349" y="2770782"/>
            <a:ext cx="6858000" cy="56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9841" y="3275370"/>
            <a:ext cx="7886700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629841" y="740569"/>
            <a:ext cx="7886700" cy="2534801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629841" y="3889887"/>
            <a:ext cx="7885509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629841" y="273844"/>
            <a:ext cx="7886700" cy="2650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629841" y="3367049"/>
            <a:ext cx="7885509" cy="1126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084659" y="273844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300"/>
              <a:buFont typeface="Corbe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628650" y="3376297"/>
            <a:ext cx="7884318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i="0" lang="en-GB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i="0" lang="en-GB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9841" y="1745226"/>
            <a:ext cx="7886700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29841" y="3637936"/>
            <a:ext cx="788550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002961" y="1414462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1017598" y="1928812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3440996" y="1414462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4" type="body"/>
          </p:nvPr>
        </p:nvSpPr>
        <p:spPr>
          <a:xfrm>
            <a:off x="3433081" y="1928812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6" name="Google Shape;106;p16"/>
          <p:cNvSpPr txBox="1"/>
          <p:nvPr>
            <p:ph idx="5" type="body"/>
          </p:nvPr>
        </p:nvSpPr>
        <p:spPr>
          <a:xfrm>
            <a:off x="5871777" y="141446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6" type="body"/>
          </p:nvPr>
        </p:nvSpPr>
        <p:spPr>
          <a:xfrm>
            <a:off x="5871777" y="1928812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99064" y="3223127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17"/>
          <p:cNvSpPr/>
          <p:nvPr>
            <p:ph idx="2" type="pic"/>
          </p:nvPr>
        </p:nvSpPr>
        <p:spPr>
          <a:xfrm>
            <a:off x="999064" y="1692266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7"/>
          <p:cNvSpPr txBox="1"/>
          <p:nvPr>
            <p:ph idx="3" type="body"/>
          </p:nvPr>
        </p:nvSpPr>
        <p:spPr>
          <a:xfrm>
            <a:off x="999064" y="3655324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6" name="Google Shape;116;p17"/>
          <p:cNvSpPr txBox="1"/>
          <p:nvPr>
            <p:ph idx="4" type="body"/>
          </p:nvPr>
        </p:nvSpPr>
        <p:spPr>
          <a:xfrm>
            <a:off x="3426748" y="3223127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17"/>
          <p:cNvSpPr/>
          <p:nvPr>
            <p:ph idx="5" type="pic"/>
          </p:nvPr>
        </p:nvSpPr>
        <p:spPr>
          <a:xfrm>
            <a:off x="3426747" y="1692266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8" name="Google Shape;118;p17"/>
          <p:cNvSpPr txBox="1"/>
          <p:nvPr>
            <p:ph idx="6" type="body"/>
          </p:nvPr>
        </p:nvSpPr>
        <p:spPr>
          <a:xfrm>
            <a:off x="3425733" y="3655323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9" name="Google Shape;119;p17"/>
          <p:cNvSpPr txBox="1"/>
          <p:nvPr>
            <p:ph idx="7" type="body"/>
          </p:nvPr>
        </p:nvSpPr>
        <p:spPr>
          <a:xfrm>
            <a:off x="5853242" y="3223127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7"/>
          <p:cNvSpPr/>
          <p:nvPr>
            <p:ph idx="8" type="pic"/>
          </p:nvPr>
        </p:nvSpPr>
        <p:spPr>
          <a:xfrm>
            <a:off x="5853241" y="1692266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17"/>
          <p:cNvSpPr txBox="1"/>
          <p:nvPr>
            <p:ph idx="9" type="body"/>
          </p:nvPr>
        </p:nvSpPr>
        <p:spPr>
          <a:xfrm>
            <a:off x="5853148" y="3655322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 rot="5400000">
            <a:off x="3045923" y="-836704"/>
            <a:ext cx="3263504" cy="767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640899" y="3348021"/>
            <a:ext cx="6858000" cy="123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b="0" sz="72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640899" y="2770256"/>
            <a:ext cx="6858000" cy="56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40000" y="1369219"/>
            <a:ext cx="376891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39880" y="1369219"/>
            <a:ext cx="37754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0000" y="1260872"/>
            <a:ext cx="376891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40000" y="1878806"/>
            <a:ext cx="37689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739880" y="1260872"/>
            <a:ext cx="377666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739880" y="1878806"/>
            <a:ext cx="377666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b="0" i="0" sz="40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2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311700" y="1018063"/>
            <a:ext cx="8520600" cy="161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600"/>
              <a:buFont typeface="Corbel"/>
              <a:buNone/>
            </a:pPr>
            <a:r>
              <a:rPr lang="en-GB" sz="2600"/>
              <a:t>Optimizing Endotracheal Suctioning Classification: Leveraging Prompt Engineering in Machine Learning for Feature Selection</a:t>
            </a:r>
            <a:endParaRPr sz="2600"/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311700" y="259510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i="1" lang="en-GB" sz="1400"/>
              <a:t>6th ABC Nursecare Challenge</a:t>
            </a:r>
            <a:endParaRPr i="1" sz="1400"/>
          </a:p>
        </p:txBody>
      </p:sp>
      <p:sp>
        <p:nvSpPr>
          <p:cNvPr id="143" name="Google Shape;143;p20"/>
          <p:cNvSpPr txBox="1"/>
          <p:nvPr/>
        </p:nvSpPr>
        <p:spPr>
          <a:xfrm>
            <a:off x="229805" y="3100398"/>
            <a:ext cx="86843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Mahera R Islam (University of Dhaka); Anik Mahmud Ferdous (University of Dhaka); Shahera Hossain (University of 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 London</a:t>
            </a:r>
            <a:r>
              <a:rPr b="0" i="0" lang="en-GB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</a:t>
            </a:r>
            <a:r>
              <a:rPr b="0" i="0" lang="en-GB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Md Atiqur Rahman Ahad (University of East London, UK); Fady Alnajjar (United Arab Emirates University)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8" y="479523"/>
            <a:ext cx="1009108" cy="50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68" y="31751"/>
            <a:ext cx="2770094" cy="41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040476" y="483163"/>
            <a:ext cx="1760986" cy="507831"/>
          </a:xfrm>
          <a:prstGeom prst="rect">
            <a:avLst/>
          </a:prstGeom>
          <a:solidFill>
            <a:srgbClr val="00244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 28-31, 2024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Nakatsu and Kitakyushu, Kyushu, Japan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0900" y="4218649"/>
            <a:ext cx="2217392" cy="44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30989" l="18974" r="19637" t="29708"/>
          <a:stretch/>
        </p:blipFill>
        <p:spPr>
          <a:xfrm>
            <a:off x="3408275" y="4213792"/>
            <a:ext cx="1257302" cy="4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7188" y="4142533"/>
            <a:ext cx="635762" cy="61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5708" y="4142533"/>
            <a:ext cx="466155" cy="59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311700" y="28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Evaluation of Feature Subsets of LLMs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075" y="1227625"/>
            <a:ext cx="5445725" cy="31542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84" name="Google Shape;284;p29"/>
          <p:cNvSpPr/>
          <p:nvPr/>
        </p:nvSpPr>
        <p:spPr>
          <a:xfrm>
            <a:off x="3395025" y="3182075"/>
            <a:ext cx="537000" cy="26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5512500" y="2819075"/>
            <a:ext cx="537000" cy="63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3395025" y="3551300"/>
            <a:ext cx="2716800" cy="33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6541250" y="1334975"/>
            <a:ext cx="2403600" cy="1492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rbe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Even though Claude 2.0 suggested twice the number of features, it’s accuracy was only marginally higher</a:t>
            </a:r>
            <a:endParaRPr b="0" i="0" sz="17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88" name="Google Shape;288;p29"/>
          <p:cNvCxnSpPr>
            <a:endCxn id="285" idx="3"/>
          </p:cNvCxnSpPr>
          <p:nvPr/>
        </p:nvCxnSpPr>
        <p:spPr>
          <a:xfrm flipH="1">
            <a:off x="6049500" y="2194025"/>
            <a:ext cx="502500" cy="94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29"/>
          <p:cNvSpPr txBox="1"/>
          <p:nvPr/>
        </p:nvSpPr>
        <p:spPr>
          <a:xfrm>
            <a:off x="2847375" y="4381900"/>
            <a:ext cx="469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rbe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Best results when both subsets were used</a:t>
            </a:r>
            <a:endParaRPr b="0" i="0" sz="17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90" name="Google Shape;290;p29"/>
          <p:cNvCxnSpPr>
            <a:endCxn id="286" idx="2"/>
          </p:cNvCxnSpPr>
          <p:nvPr/>
        </p:nvCxnSpPr>
        <p:spPr>
          <a:xfrm rot="10800000">
            <a:off x="4753425" y="3890900"/>
            <a:ext cx="467100" cy="51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1215175" y="1936475"/>
            <a:ext cx="61851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Q/A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2147128" y="4439713"/>
            <a:ext cx="4712585" cy="616689"/>
            <a:chOff x="2220745" y="4142533"/>
            <a:chExt cx="4712585" cy="616689"/>
          </a:xfrm>
        </p:grpSpPr>
        <p:pic>
          <p:nvPicPr>
            <p:cNvPr id="297" name="Google Shape;29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5937" y="4218649"/>
              <a:ext cx="2217393" cy="441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0"/>
            <p:cNvPicPr preferRelativeResize="0"/>
            <p:nvPr/>
          </p:nvPicPr>
          <p:blipFill rotWithShape="1">
            <a:blip r:embed="rId4">
              <a:alphaModFix/>
            </a:blip>
            <a:srcRect b="30990" l="18975" r="19637" t="29706"/>
            <a:stretch/>
          </p:blipFill>
          <p:spPr>
            <a:xfrm>
              <a:off x="3413312" y="4213792"/>
              <a:ext cx="1257300" cy="451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32225" y="4142533"/>
              <a:ext cx="635762" cy="61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20745" y="4142533"/>
              <a:ext cx="466155" cy="593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30"/>
          <p:cNvSpPr txBox="1"/>
          <p:nvPr/>
        </p:nvSpPr>
        <p:spPr>
          <a:xfrm>
            <a:off x="229805" y="4039603"/>
            <a:ext cx="86843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Mahera R Islam (University of Dhaka); Anik Mahmud Ferdous (University of Dhaka); Shahera Hossain (University of Asia Pacific,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Bangladesh); Md Atiqur Rahman Ahad (University of East London, UK); Fady Alnajjar (United Arab Emirates University)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7310119" y="2349800"/>
            <a:ext cx="17745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061119" y="2349775"/>
            <a:ext cx="17745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687382" y="3072783"/>
            <a:ext cx="198900" cy="593656"/>
            <a:chOff x="2223534" y="2938958"/>
            <a:chExt cx="198900" cy="593656"/>
          </a:xfrm>
        </p:grpSpPr>
        <p:cxnSp>
          <p:nvCxnSpPr>
            <p:cNvPr id="158" name="Google Shape;158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2813707" y="17561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4150445" y="3195933"/>
            <a:ext cx="198900" cy="593656"/>
            <a:chOff x="5958946" y="2938958"/>
            <a:chExt cx="198900" cy="593656"/>
          </a:xfrm>
        </p:grpSpPr>
        <p:cxnSp>
          <p:nvCxnSpPr>
            <p:cNvPr id="164" name="Google Shape;164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66" name="Google Shape;166;p21"/>
          <p:cNvGrpSpPr/>
          <p:nvPr/>
        </p:nvGrpSpPr>
        <p:grpSpPr>
          <a:xfrm>
            <a:off x="5359007" y="1908515"/>
            <a:ext cx="198900" cy="593656"/>
            <a:chOff x="3918084" y="1610215"/>
            <a:chExt cx="198900" cy="593656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9" name="Google Shape;169;p21"/>
          <p:cNvSpPr/>
          <p:nvPr/>
        </p:nvSpPr>
        <p:spPr>
          <a:xfrm>
            <a:off x="4540799" y="2349800"/>
            <a:ext cx="19713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507473" y="2349800"/>
            <a:ext cx="14895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833824" y="2349800"/>
            <a:ext cx="22428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256525" y="2349775"/>
            <a:ext cx="11868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207475" y="2349775"/>
            <a:ext cx="1517100" cy="8610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242800" y="2472475"/>
            <a:ext cx="143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Raw Data (Skeletal Joints)</a:t>
            </a:r>
            <a:endParaRPr b="0" i="0" sz="1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687375" y="2587850"/>
            <a:ext cx="6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LLMs</a:t>
            </a:r>
            <a:endParaRPr b="0" i="0" sz="1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85683" y="3705780"/>
            <a:ext cx="2991323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Generate feature suggestions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through prompt engineering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GPT 3.5 and Claude 2.0 </a:t>
            </a:r>
            <a:endParaRPr b="0" i="0" sz="19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373025" y="2364625"/>
            <a:ext cx="1708500" cy="877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rbe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 processing and feature extraction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967255" y="963781"/>
            <a:ext cx="2456285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Joint angles, distances, velocity, acceleration, etc.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000425" y="2457175"/>
            <a:ext cx="798900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ML </a:t>
            </a:r>
            <a:br>
              <a:rPr b="0" i="0" lang="en-GB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GB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Models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3318577" y="3705780"/>
            <a:ext cx="2866887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Classical models (Random Forest, XGBoost, etc), and Deep Learning (LSTM)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940600" y="2472475"/>
            <a:ext cx="134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Select the best model </a:t>
            </a:r>
            <a:endParaRPr b="0" i="0" sz="1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444355" y="927709"/>
            <a:ext cx="2953237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Evaluate each model and select the one with the highest F1 score.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426175" y="2441725"/>
            <a:ext cx="12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rbe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Correct data imbalance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4" name="Google Shape;184;p21"/>
          <p:cNvGrpSpPr/>
          <p:nvPr/>
        </p:nvGrpSpPr>
        <p:grpSpPr>
          <a:xfrm>
            <a:off x="6703545" y="3195933"/>
            <a:ext cx="198900" cy="593656"/>
            <a:chOff x="5958946" y="2938958"/>
            <a:chExt cx="198900" cy="593656"/>
          </a:xfrm>
        </p:grpSpPr>
        <p:cxnSp>
          <p:nvCxnSpPr>
            <p:cNvPr id="185" name="Google Shape;18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7" name="Google Shape;187;p21"/>
          <p:cNvSpPr txBox="1"/>
          <p:nvPr/>
        </p:nvSpPr>
        <p:spPr>
          <a:xfrm>
            <a:off x="6227035" y="3800186"/>
            <a:ext cx="11871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SMOTE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770918" y="2528676"/>
            <a:ext cx="133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Final results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172050" y="34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Flowchart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7598" l="587" r="51867" t="2978"/>
          <a:stretch/>
        </p:blipFill>
        <p:spPr>
          <a:xfrm>
            <a:off x="244779" y="1259215"/>
            <a:ext cx="941299" cy="9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44226" y="409850"/>
            <a:ext cx="42096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Exploring the data…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26" y="1384276"/>
            <a:ext cx="4209650" cy="23749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587" y="409850"/>
            <a:ext cx="3419475" cy="226314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2588" y="2941320"/>
            <a:ext cx="3419475" cy="20955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283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Prompting Strategy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t/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3201725" y="3171325"/>
            <a:ext cx="1922100" cy="6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23"/>
          <p:cNvSpPr txBox="1"/>
          <p:nvPr/>
        </p:nvSpPr>
        <p:spPr>
          <a:xfrm>
            <a:off x="5919650" y="3197475"/>
            <a:ext cx="3371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rbe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“Which features calculated from each time frame can distinguish the activity labels from each other?”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886300" y="1936425"/>
            <a:ext cx="33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rbe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Skeletal key point data and its corresponding annotated labels.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5887725" y="1180825"/>
            <a:ext cx="330265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rbe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short summary of what we are trying to accomplish and what to find.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886300" y="2697075"/>
            <a:ext cx="3026400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rbe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Chain of thought prompting 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00" y="4480825"/>
            <a:ext cx="2357900" cy="4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7650" y="4442712"/>
            <a:ext cx="183397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194826" y="4038212"/>
            <a:ext cx="21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Entire prompt: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3761451" y="4038212"/>
            <a:ext cx="25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Feature extracted: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11700" y="1153748"/>
            <a:ext cx="5574600" cy="2757153"/>
            <a:chOff x="0" y="1273"/>
            <a:chExt cx="5574600" cy="2757153"/>
          </a:xfrm>
        </p:grpSpPr>
        <p:sp>
          <p:nvSpPr>
            <p:cNvPr id="214" name="Google Shape;214;p23"/>
            <p:cNvSpPr/>
            <p:nvPr/>
          </p:nvSpPr>
          <p:spPr>
            <a:xfrm>
              <a:off x="1114920" y="1273"/>
              <a:ext cx="4459680" cy="659606"/>
            </a:xfrm>
            <a:prstGeom prst="rect">
              <a:avLst/>
            </a:prstGeom>
            <a:solidFill>
              <a:srgbClr val="CDE3E7">
                <a:alpha val="89803"/>
              </a:srgbClr>
            </a:solidFill>
            <a:ln cap="flat" cmpd="sng" w="12700">
              <a:solidFill>
                <a:srgbClr val="CDE3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1114920" y="1273"/>
              <a:ext cx="445968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525" lIns="86525" spcFirstLastPara="1" rIns="86525" wrap="square" tIns="167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1/ Introduce the objective of the problem, </a:t>
              </a:r>
              <a:r>
                <a:rPr b="1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</a:t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0" y="1273"/>
              <a:ext cx="1114920" cy="659606"/>
            </a:xfrm>
            <a:prstGeom prst="rect">
              <a:avLst/>
            </a:prstGeom>
            <a:solidFill>
              <a:srgbClr val="3EAEBD"/>
            </a:solidFill>
            <a:ln cap="flat" cmpd="sng" w="12700">
              <a:solidFill>
                <a:srgbClr val="3EAE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0" y="1273"/>
              <a:ext cx="111492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150" lIns="58975" spcFirstLastPara="1" rIns="58975" wrap="square" tIns="6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Introduce</a:t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114920" y="700455"/>
              <a:ext cx="4459680" cy="659606"/>
            </a:xfrm>
            <a:prstGeom prst="rect">
              <a:avLst/>
            </a:prstGeom>
            <a:solidFill>
              <a:srgbClr val="CDE3E7">
                <a:alpha val="89803"/>
              </a:srgbClr>
            </a:solidFill>
            <a:ln cap="flat" cmpd="sng" w="12700">
              <a:solidFill>
                <a:srgbClr val="CDE3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1114920" y="700455"/>
              <a:ext cx="445968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525" lIns="86525" spcFirstLastPara="1" rIns="86525" wrap="square" tIns="167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2/ Provide the context, </a:t>
              </a:r>
              <a:r>
                <a:rPr b="1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C(x_i)</a:t>
              </a:r>
              <a:r>
                <a:rPr b="0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.</a:t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0" y="700455"/>
              <a:ext cx="1114920" cy="659606"/>
            </a:xfrm>
            <a:prstGeom prst="rect">
              <a:avLst/>
            </a:prstGeom>
            <a:solidFill>
              <a:srgbClr val="3EAEBD"/>
            </a:solidFill>
            <a:ln cap="flat" cmpd="sng" w="12700">
              <a:solidFill>
                <a:srgbClr val="3EAE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0" y="700455"/>
              <a:ext cx="111492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150" lIns="58975" spcFirstLastPara="1" rIns="58975" wrap="square" tIns="6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Provide</a:t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114920" y="1399638"/>
              <a:ext cx="4459680" cy="659606"/>
            </a:xfrm>
            <a:prstGeom prst="rect">
              <a:avLst/>
            </a:prstGeom>
            <a:solidFill>
              <a:srgbClr val="CDE3E7">
                <a:alpha val="89803"/>
              </a:srgbClr>
            </a:solidFill>
            <a:ln cap="flat" cmpd="sng" w="12700">
              <a:solidFill>
                <a:srgbClr val="CDE3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1114920" y="1399638"/>
              <a:ext cx="445968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525" lIns="86525" spcFirstLastPara="1" rIns="86525" wrap="square" tIns="167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3/ Break the problem into subproblems and iteratively prompt the LLMs to answer step by step, </a:t>
              </a:r>
              <a:r>
                <a:rPr b="1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</a:t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0" y="1399638"/>
              <a:ext cx="1114920" cy="659606"/>
            </a:xfrm>
            <a:prstGeom prst="rect">
              <a:avLst/>
            </a:prstGeom>
            <a:solidFill>
              <a:srgbClr val="3EAEBD"/>
            </a:solidFill>
            <a:ln cap="flat" cmpd="sng" w="12700">
              <a:solidFill>
                <a:srgbClr val="3EAE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0" y="1399638"/>
              <a:ext cx="111492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150" lIns="58975" spcFirstLastPara="1" rIns="58975" wrap="square" tIns="6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Break</a:t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114920" y="2098820"/>
              <a:ext cx="4459680" cy="659606"/>
            </a:xfrm>
            <a:prstGeom prst="rect">
              <a:avLst/>
            </a:prstGeom>
            <a:solidFill>
              <a:srgbClr val="CDE3E7">
                <a:alpha val="89803"/>
              </a:srgbClr>
            </a:solidFill>
            <a:ln cap="flat" cmpd="sng" w="12700">
              <a:solidFill>
                <a:srgbClr val="CDE3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 txBox="1"/>
            <p:nvPr/>
          </p:nvSpPr>
          <p:spPr>
            <a:xfrm>
              <a:off x="1114920" y="2098820"/>
              <a:ext cx="445968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525" lIns="86525" spcFirstLastPara="1" rIns="86525" wrap="square" tIns="167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4/ Ask the final question, </a:t>
              </a:r>
              <a:r>
                <a:rPr b="1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Q</a:t>
              </a:r>
              <a:r>
                <a:rPr b="0" i="0" lang="en-GB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.</a:t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0" y="2098820"/>
              <a:ext cx="1114920" cy="659606"/>
            </a:xfrm>
            <a:prstGeom prst="rect">
              <a:avLst/>
            </a:prstGeom>
            <a:solidFill>
              <a:srgbClr val="3EAEBD"/>
            </a:solidFill>
            <a:ln cap="flat" cmpd="sng" w="12700">
              <a:solidFill>
                <a:srgbClr val="3EAE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 txBox="1"/>
            <p:nvPr/>
          </p:nvSpPr>
          <p:spPr>
            <a:xfrm>
              <a:off x="0" y="2098820"/>
              <a:ext cx="1114920" cy="65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150" lIns="58975" spcFirstLastPara="1" rIns="58975" wrap="square" tIns="65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Ask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193575" y="230275"/>
            <a:ext cx="404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Chain of Thought ⛓️‍💥🧠  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20863" l="0" r="0" t="7461"/>
          <a:stretch/>
        </p:blipFill>
        <p:spPr>
          <a:xfrm>
            <a:off x="1043675" y="1264675"/>
            <a:ext cx="6968700" cy="37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 rot="-5400000">
            <a:off x="-727225" y="1956625"/>
            <a:ext cx="30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1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brief example</a:t>
            </a:r>
            <a:endParaRPr b="0" i="1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963575" y="293425"/>
            <a:ext cx="506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rbe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➡️ Break a problem in small solvable steps and prompt. Iterate if needed. Easier for LLMs to solve.</a:t>
            </a:r>
            <a:endParaRPr b="0" i="0" sz="17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85583" y="1335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Features obtained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1027" r="1439" t="0"/>
          <a:stretch/>
        </p:blipFill>
        <p:spPr>
          <a:xfrm>
            <a:off x="259079" y="769475"/>
            <a:ext cx="3840481" cy="24466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44" name="Google Shape;244;p25"/>
          <p:cNvPicPr preferRelativeResize="0"/>
          <p:nvPr/>
        </p:nvPicPr>
        <p:blipFill rotWithShape="1">
          <a:blip r:embed="rId4">
            <a:alphaModFix/>
          </a:blip>
          <a:srcRect b="2781" l="1456" r="1474" t="0"/>
          <a:stretch/>
        </p:blipFill>
        <p:spPr>
          <a:xfrm>
            <a:off x="4419600" y="84850"/>
            <a:ext cx="4229100" cy="22939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45" name="Google Shape;245;p25"/>
          <p:cNvPicPr preferRelativeResize="0"/>
          <p:nvPr/>
        </p:nvPicPr>
        <p:blipFill rotWithShape="1">
          <a:blip r:embed="rId5">
            <a:alphaModFix/>
          </a:blip>
          <a:srcRect b="2506" l="1456" r="1476" t="0"/>
          <a:stretch/>
        </p:blipFill>
        <p:spPr>
          <a:xfrm>
            <a:off x="4419600" y="2571751"/>
            <a:ext cx="4229100" cy="223647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46" name="Google Shape;24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3343240"/>
            <a:ext cx="3241795" cy="13253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258025" y="24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Models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24480" l="0" r="12625" t="11126"/>
          <a:stretch/>
        </p:blipFill>
        <p:spPr>
          <a:xfrm>
            <a:off x="258025" y="326925"/>
            <a:ext cx="5497600" cy="3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4061460" y="493450"/>
            <a:ext cx="498834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Classical models were hyperparametized using RandomSearch.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159795" y="3413798"/>
            <a:ext cx="49107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LSTM accuracy: 65.12% (cumulative)</a:t>
            </a:r>
            <a:b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GB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Window size: 3 seconds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4">
            <a:alphaModFix/>
          </a:blip>
          <a:srcRect b="19340" l="3130" r="52268" t="8857"/>
          <a:stretch/>
        </p:blipFill>
        <p:spPr>
          <a:xfrm>
            <a:off x="5928360" y="2080260"/>
            <a:ext cx="246126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388" y="581175"/>
            <a:ext cx="3762375" cy="38481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61" name="Google Shape;261;p27"/>
          <p:cNvSpPr/>
          <p:nvPr/>
        </p:nvSpPr>
        <p:spPr>
          <a:xfrm>
            <a:off x="7121125" y="2492250"/>
            <a:ext cx="333000" cy="311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5882050" y="1152475"/>
            <a:ext cx="333000" cy="311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3" name="Google Shape;263;p27"/>
          <p:cNvGrpSpPr/>
          <p:nvPr/>
        </p:nvGrpSpPr>
        <p:grpSpPr>
          <a:xfrm>
            <a:off x="119604" y="1431683"/>
            <a:ext cx="4984700" cy="2147084"/>
            <a:chOff x="268450" y="1077337"/>
            <a:chExt cx="4984700" cy="2147084"/>
          </a:xfrm>
        </p:grpSpPr>
        <p:pic>
          <p:nvPicPr>
            <p:cNvPr id="264" name="Google Shape;264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450" y="1077337"/>
              <a:ext cx="4984700" cy="214708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65" name="Google Shape;265;p27"/>
            <p:cNvSpPr/>
            <p:nvPr/>
          </p:nvSpPr>
          <p:spPr>
            <a:xfrm>
              <a:off x="268450" y="2645175"/>
              <a:ext cx="4848900" cy="204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172125" y="14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76817"/>
              <a:buFont typeface="Corbel"/>
              <a:buNone/>
            </a:pPr>
            <a:r>
              <a:rPr lang="en-GB"/>
              <a:t>Correcting Data Imbalance</a:t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266699" y="717075"/>
            <a:ext cx="8426025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EDEDED"/>
              </a:buClr>
              <a:buSzPct val="122448"/>
              <a:buNone/>
            </a:pPr>
            <a:r>
              <a:rPr lang="en-GB"/>
              <a:t>Use </a:t>
            </a:r>
            <a:r>
              <a:rPr b="1" lang="en-GB"/>
              <a:t>SMOTE</a:t>
            </a:r>
            <a:r>
              <a:rPr lang="en-GB"/>
              <a:t> to synthetically generate sampled data.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400" y="1217163"/>
            <a:ext cx="3540446" cy="36215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grpSp>
        <p:nvGrpSpPr>
          <p:cNvPr id="273" name="Google Shape;273;p28"/>
          <p:cNvGrpSpPr/>
          <p:nvPr/>
        </p:nvGrpSpPr>
        <p:grpSpPr>
          <a:xfrm>
            <a:off x="742950" y="1437256"/>
            <a:ext cx="3829050" cy="3181350"/>
            <a:chOff x="152400" y="1369575"/>
            <a:chExt cx="3829050" cy="3181350"/>
          </a:xfrm>
        </p:grpSpPr>
        <p:pic>
          <p:nvPicPr>
            <p:cNvPr id="274" name="Google Shape;27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2400" y="1369575"/>
              <a:ext cx="3829050" cy="3181350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75" name="Google Shape;275;p28"/>
            <p:cNvSpPr/>
            <p:nvPr/>
          </p:nvSpPr>
          <p:spPr>
            <a:xfrm>
              <a:off x="195100" y="4030375"/>
              <a:ext cx="3726000" cy="225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76" name="Google Shape;276;p28"/>
          <p:cNvSpPr/>
          <p:nvPr/>
        </p:nvSpPr>
        <p:spPr>
          <a:xfrm>
            <a:off x="5306400" y="1732450"/>
            <a:ext cx="333000" cy="311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6468175" y="3012325"/>
            <a:ext cx="333000" cy="311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