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4642-7EEB-47F3-899D-F727A3F4B692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4460-C610-49CB-97DA-8B77D50155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87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4642-7EEB-47F3-899D-F727A3F4B692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4460-C610-49CB-97DA-8B77D50155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0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4642-7EEB-47F3-899D-F727A3F4B692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4460-C610-49CB-97DA-8B77D50155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0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4642-7EEB-47F3-899D-F727A3F4B692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4460-C610-49CB-97DA-8B77D50155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29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4642-7EEB-47F3-899D-F727A3F4B692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4460-C610-49CB-97DA-8B77D50155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09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4642-7EEB-47F3-899D-F727A3F4B692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4460-C610-49CB-97DA-8B77D50155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75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4642-7EEB-47F3-899D-F727A3F4B692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4460-C610-49CB-97DA-8B77D50155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02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4642-7EEB-47F3-899D-F727A3F4B692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4460-C610-49CB-97DA-8B77D50155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05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4642-7EEB-47F3-899D-F727A3F4B692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4460-C610-49CB-97DA-8B77D50155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71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4642-7EEB-47F3-899D-F727A3F4B692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4460-C610-49CB-97DA-8B77D50155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8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4642-7EEB-47F3-899D-F727A3F4B692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4460-C610-49CB-97DA-8B77D50155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46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4642-7EEB-47F3-899D-F727A3F4B692}" type="datetimeFigureOut">
              <a:rPr lang="fr-FR" smtClean="0"/>
              <a:t>24/05/2019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34460-C610-49CB-97DA-8B77D50155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07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74966" y="2603863"/>
            <a:ext cx="769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chemeClr val="tx2"/>
                </a:solidFill>
              </a:rPr>
              <a:t>Introduction </a:t>
            </a:r>
            <a:endParaRPr lang="fr-F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Ajustement des paramétres</a:t>
            </a:r>
            <a:endParaRPr lang="fr-F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Nous </a:t>
                </a:r>
                <a:r>
                  <a:rPr lang="en-GB" dirty="0" err="1" smtClean="0"/>
                  <a:t>allons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définir</a:t>
                </a:r>
                <a:r>
                  <a:rPr lang="en-GB" dirty="0" smtClean="0"/>
                  <a:t> sur </a:t>
                </a:r>
                <a:r>
                  <a:rPr lang="en-GB" b="1" dirty="0" smtClean="0"/>
                  <a:t>Matlab</a:t>
                </a:r>
                <a:r>
                  <a:rPr lang="en-GB" dirty="0" smtClean="0"/>
                  <a:t>, la </a:t>
                </a:r>
                <a:r>
                  <a:rPr lang="en-GB" dirty="0" err="1" smtClean="0"/>
                  <a:t>fonction</a:t>
                </a:r>
                <a:r>
                  <a:rPr lang="en-GB" dirty="0" smtClean="0"/>
                  <a:t> objective qui </a:t>
                </a:r>
                <a:r>
                  <a:rPr lang="en-GB" dirty="0" err="1" smtClean="0"/>
                  <a:t>représente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l’écart</a:t>
                </a:r>
                <a:r>
                  <a:rPr lang="en-GB" dirty="0" smtClean="0"/>
                  <a:t> entre les </a:t>
                </a:r>
                <a:r>
                  <a:rPr lang="en-GB" dirty="0" err="1" smtClean="0"/>
                  <a:t>valeurs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expérimentales</a:t>
                </a:r>
                <a:r>
                  <a:rPr lang="en-GB" dirty="0" smtClean="0"/>
                  <a:t> et </a:t>
                </a:r>
                <a:r>
                  <a:rPr lang="en-GB" dirty="0" err="1" smtClean="0"/>
                  <a:t>calculées</a:t>
                </a:r>
                <a:r>
                  <a:rPr lang="en-GB" dirty="0" smtClean="0"/>
                  <a:t>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𝑜𝑏𝑗𝑒𝑐𝑡𝑖𝑣𝑒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𝑁𝑝</m:t>
                          </m:r>
                        </m:sup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𝑅𝑇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𝑁𝑅𝑇𝐿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𝑅𝑇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en-GB" sz="2000" dirty="0" smtClean="0"/>
                  <a:t>Np: </a:t>
                </a:r>
                <a:r>
                  <a:rPr lang="en-GB" sz="2000" dirty="0" err="1" smtClean="0"/>
                  <a:t>nombre</a:t>
                </a:r>
                <a:r>
                  <a:rPr lang="en-GB" sz="2000" dirty="0" smtClean="0"/>
                  <a:t> des experience</a:t>
                </a:r>
                <a:endParaRPr lang="fr-F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200" y="4815840"/>
            <a:ext cx="565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 </a:t>
            </a:r>
            <a:r>
              <a:rPr lang="en-GB" dirty="0" err="1" smtClean="0"/>
              <a:t>obtient</a:t>
            </a:r>
            <a:r>
              <a:rPr lang="en-GB" dirty="0" smtClean="0"/>
              <a:t> les </a:t>
            </a:r>
            <a:r>
              <a:rPr lang="en-GB" dirty="0" err="1" smtClean="0"/>
              <a:t>valeurs</a:t>
            </a:r>
            <a:r>
              <a:rPr lang="en-GB" dirty="0" smtClean="0"/>
              <a:t> des coefficients </a:t>
            </a:r>
            <a:r>
              <a:rPr lang="en-GB" dirty="0" err="1" smtClean="0"/>
              <a:t>d’activité</a:t>
            </a:r>
            <a:r>
              <a:rPr lang="en-GB" dirty="0" smtClean="0"/>
              <a:t> suivantes</a:t>
            </a:r>
          </a:p>
          <a:p>
            <a:r>
              <a:rPr lang="en-GB" dirty="0" smtClean="0"/>
              <a:t>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83977" y="5357902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:r>
                  <a:rPr lang="fr-FR" dirty="0"/>
                  <a:t/>
                </a:r>
                <a:br>
                  <a:rPr lang="fr-F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77" y="5357902"/>
                <a:ext cx="6096000" cy="923330"/>
              </a:xfrm>
              <a:prstGeom prst="rect">
                <a:avLst/>
              </a:prstGeom>
              <a:blipFill>
                <a:blip r:embed="rId4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https://scontent.ftun5-1.fna.fbcdn.net/v/t1.15752-9/61172361_2290074371260526_482825916880257024_n.png?_nc_cat=100&amp;_nc_ht=scontent.ftun5-1.fna&amp;oh=60b99ec20678f7fa65a48f0c51d48a09&amp;oe=5D5914D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111" y="5240740"/>
            <a:ext cx="4264866" cy="1293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87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76058" cy="1325563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/>
              <a:t>*****Les </a:t>
            </a:r>
            <a:r>
              <a:rPr lang="fr-FR" sz="2400" dirty="0"/>
              <a:t>coefficients d’activité et l’enthalpie libre d’excès après ajustement</a:t>
            </a:r>
            <a:r>
              <a:rPr lang="en-GB" sz="1400" dirty="0" smtClean="0"/>
              <a:t> </a:t>
            </a:r>
            <a:endParaRPr lang="fr-F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611195"/>
                  </p:ext>
                </p:extLst>
              </p:nvPr>
            </p:nvGraphicFramePr>
            <p:xfrm>
              <a:off x="1186929" y="1502892"/>
              <a:ext cx="6025240" cy="4537298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1506310">
                      <a:extLst>
                        <a:ext uri="{9D8B030D-6E8A-4147-A177-3AD203B41FA5}">
                          <a16:colId xmlns:a16="http://schemas.microsoft.com/office/drawing/2014/main" xmlns="" val="3187162298"/>
                        </a:ext>
                      </a:extLst>
                    </a:gridCol>
                    <a:gridCol w="1506310">
                      <a:extLst>
                        <a:ext uri="{9D8B030D-6E8A-4147-A177-3AD203B41FA5}">
                          <a16:colId xmlns:a16="http://schemas.microsoft.com/office/drawing/2014/main" xmlns="" val="82071211"/>
                        </a:ext>
                      </a:extLst>
                    </a:gridCol>
                    <a:gridCol w="1506310">
                      <a:extLst>
                        <a:ext uri="{9D8B030D-6E8A-4147-A177-3AD203B41FA5}">
                          <a16:colId xmlns:a16="http://schemas.microsoft.com/office/drawing/2014/main" xmlns="" val="4082417856"/>
                        </a:ext>
                      </a:extLst>
                    </a:gridCol>
                    <a:gridCol w="1506310">
                      <a:extLst>
                        <a:ext uri="{9D8B030D-6E8A-4147-A177-3AD203B41FA5}">
                          <a16:colId xmlns:a16="http://schemas.microsoft.com/office/drawing/2014/main" xmlns="" val="165971750"/>
                        </a:ext>
                      </a:extLst>
                    </a:gridCol>
                  </a:tblGrid>
                  <a:tr h="9335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fr-FR" sz="1100" i="1" dirty="0" smtClean="0">
                            <a:effectLst/>
                            <a:latin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1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GB" sz="11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 smtClean="0"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2783576392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0.071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2.906146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1.008071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0.091789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3384201508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2.357168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1.039015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0.180403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3890862876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0.14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1.944974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1.097845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0.248963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591907829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0.174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1.64185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1.189949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0.293823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3928380933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0.223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1.453387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1.297179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0.312075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604388874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0.259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1.304152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1.445509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0.312552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720124378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0.301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1.183975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1.661717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 smtClean="0">
                              <a:effectLst/>
                            </a:rPr>
                            <a:t>0.291756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951659136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0.365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1.10651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1.91772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0.25475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4042753507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0.448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1.039517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2.377665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0.180566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2252856812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0.504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1.01294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2.808297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0.112891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1343554170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0.528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1.004554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3.098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 smtClean="0">
                              <a:effectLst/>
                            </a:rPr>
                            <a:t>0.069976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="" val="32108970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16611195"/>
                  </p:ext>
                </p:extLst>
              </p:nvPr>
            </p:nvGraphicFramePr>
            <p:xfrm>
              <a:off x="1186929" y="1502892"/>
              <a:ext cx="6025240" cy="4537298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15063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87162298"/>
                        </a:ext>
                      </a:extLst>
                    </a:gridCol>
                    <a:gridCol w="15063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2071211"/>
                        </a:ext>
                      </a:extLst>
                    </a:gridCol>
                    <a:gridCol w="15063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082417856"/>
                        </a:ext>
                      </a:extLst>
                    </a:gridCol>
                    <a:gridCol w="15063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5971750"/>
                        </a:ext>
                      </a:extLst>
                    </a:gridCol>
                  </a:tblGrid>
                  <a:tr h="9335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450" marR="44450" marT="0" marB="0" anchor="ctr">
                        <a:blipFill rotWithShape="0">
                          <a:blip r:embed="rId2"/>
                          <a:stretch>
                            <a:fillRect l="-403" t="-654" r="-300000" b="-395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450" marR="44450" marT="0" marB="0" anchor="ctr">
                        <a:blipFill rotWithShape="0">
                          <a:blip r:embed="rId2"/>
                          <a:stretch>
                            <a:fillRect l="-100810" t="-654" r="-201215" b="-395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450" marR="44450" marT="0" marB="0" anchor="b">
                        <a:blipFill rotWithShape="0">
                          <a:blip r:embed="rId2"/>
                          <a:stretch>
                            <a:fillRect l="-200000" t="-654" r="-100403" b="-3954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450" marR="44450" marT="0" marB="0" anchor="ctr">
                        <a:blipFill rotWithShape="0">
                          <a:blip r:embed="rId2"/>
                          <a:stretch>
                            <a:fillRect l="-301215" t="-654" r="-810" b="-3954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83576392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0.071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2.906146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1.008071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0.091789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84201508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2.357168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1.039015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0.180403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90862876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0.14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1.944974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1.097845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0.248963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91907829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0.174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1.64185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1.189949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0.293823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28380933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0.223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1.453387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1.297179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0.312075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04388874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0.259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1.304152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1.445509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0.312552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20124378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0.301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1.183975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1.661717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 smtClean="0">
                              <a:effectLst/>
                            </a:rPr>
                            <a:t>0.291756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51659136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0.365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1.10651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1.91772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0.25475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42753507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0.448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1.039517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2.377665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0.180566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52856812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0.504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1.01294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>
                              <a:effectLst/>
                            </a:rPr>
                            <a:t>2.808297</a:t>
                          </a:r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smtClean="0">
                              <a:effectLst/>
                            </a:rPr>
                            <a:t>0.112891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43554170"/>
                      </a:ext>
                    </a:extLst>
                  </a:tr>
                  <a:tr h="32761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fr-FR" sz="8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0.528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1.004554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>
                              <a:effectLst/>
                            </a:rPr>
                            <a:t>3.098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100" dirty="0" smtClean="0">
                              <a:effectLst/>
                            </a:rPr>
                            <a:t>0.069976</a:t>
                          </a:r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4450" marR="44450" marT="0" marB="0" anchor="b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108970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7924800" y="2970835"/>
            <a:ext cx="286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Nous obtenons, avec </a:t>
            </a:r>
            <a:r>
              <a:rPr lang="en-GB" b="1" dirty="0" smtClean="0"/>
              <a:t>Matlab</a:t>
            </a:r>
            <a:r>
              <a:rPr lang="en-GB" dirty="0" smtClean="0"/>
              <a:t>, la representation de l’enthalpie libre d’excès avec le modéle NRTL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18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Recalcule des points d’équilibres 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400" b="1" dirty="0" smtClean="0"/>
                  <a:t>Dans </a:t>
                </a:r>
                <a:r>
                  <a:rPr lang="en-GB" sz="2400" b="1" dirty="0" err="1" smtClean="0"/>
                  <a:t>notre</a:t>
                </a:r>
                <a:r>
                  <a:rPr lang="en-GB" sz="2400" b="1" dirty="0" smtClean="0"/>
                  <a:t> </a:t>
                </a:r>
                <a:r>
                  <a:rPr lang="en-GB" sz="2400" b="1" dirty="0" err="1" smtClean="0"/>
                  <a:t>cas</a:t>
                </a:r>
                <a:r>
                  <a:rPr lang="en-GB" sz="2400" b="1" dirty="0" smtClean="0"/>
                  <a:t> </a:t>
                </a:r>
                <a:r>
                  <a:rPr lang="en-GB" sz="2400" b="1" dirty="0" smtClean="0"/>
                  <a:t>P=760mmHg </a:t>
                </a:r>
                <a:r>
                  <a:rPr lang="en-GB" sz="2400" b="1" dirty="0" smtClean="0"/>
                  <a:t>et </a:t>
                </a:r>
                <a:r>
                  <a:rPr lang="en-GB" sz="2400" b="1" dirty="0" smtClean="0"/>
                  <a:t>T recherché </a:t>
                </a:r>
                <a:r>
                  <a:rPr lang="en-GB" sz="2400" b="1" dirty="0" err="1" smtClean="0"/>
                  <a:t>en</a:t>
                </a:r>
                <a:r>
                  <a:rPr lang="en-GB" sz="2400" b="1" dirty="0" smtClean="0"/>
                  <a:t> </a:t>
                </a:r>
                <a:r>
                  <a:rPr lang="en-GB" sz="2400" b="1" dirty="0" err="1" smtClean="0"/>
                  <a:t>Kelvine</a:t>
                </a:r>
                <a:r>
                  <a:rPr lang="en-GB" dirty="0" smtClean="0"/>
                  <a:t> </a:t>
                </a:r>
                <a:endParaRPr lang="fr-FR" dirty="0"/>
              </a:p>
              <a:p>
                <a:pPr marL="0" indent="0">
                  <a:buNone/>
                </a:pPr>
                <a:r>
                  <a:rPr lang="en-GB" dirty="0" err="1" smtClean="0"/>
                  <a:t>En</a:t>
                </a:r>
                <a:r>
                  <a:rPr lang="en-GB" dirty="0" smtClean="0"/>
                  <a:t> se </a:t>
                </a:r>
                <a:r>
                  <a:rPr lang="en-GB" dirty="0" err="1" smtClean="0"/>
                  <a:t>basant</a:t>
                </a:r>
                <a:r>
                  <a:rPr lang="en-GB" dirty="0" smtClean="0"/>
                  <a:t> sur les équations </a:t>
                </a:r>
                <a:r>
                  <a:rPr lang="en-GB" dirty="0" err="1" smtClean="0"/>
                  <a:t>précédentes</a:t>
                </a:r>
                <a:r>
                  <a:rPr lang="en-GB" dirty="0" smtClean="0"/>
                  <a:t>, nous obtenons 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(6)</a:t>
                </a:r>
              </a:p>
              <a:p>
                <a:pPr marL="0" indent="0">
                  <a:buNone/>
                </a:pPr>
                <a:r>
                  <a:rPr lang="fr-FR" sz="2200" dirty="0"/>
                  <a:t>Pour avoir la température d’équilibre, nous définissions une équation en T et nous lui appliquons la </a:t>
                </a:r>
                <a:r>
                  <a:rPr lang="fr-FR" sz="2200" dirty="0" smtClean="0"/>
                  <a:t>commande </a:t>
                </a:r>
                <a:r>
                  <a:rPr lang="fr-FR" sz="2200" b="1" dirty="0" err="1" smtClean="0"/>
                  <a:t>fzero</a:t>
                </a:r>
                <a:r>
                  <a:rPr lang="fr-FR" sz="2200" b="1" dirty="0" smtClean="0"/>
                  <a:t> </a:t>
                </a:r>
                <a:r>
                  <a:rPr lang="fr-FR" sz="2200" dirty="0"/>
                  <a:t>de </a:t>
                </a:r>
                <a:r>
                  <a:rPr lang="fr-FR" sz="2200" b="1" dirty="0"/>
                  <a:t>Matlab</a:t>
                </a:r>
                <a:r>
                  <a:rPr lang="fr-FR" sz="2200" dirty="0"/>
                  <a:t> en se basant sur les équations (3), (4), (6) et l’équation d’Antoine </a:t>
                </a:r>
                <a:endParaRPr lang="fr-FR" sz="2200" dirty="0" smtClean="0"/>
              </a:p>
              <a:p>
                <a:pPr marL="0" indent="0">
                  <a:buNone/>
                </a:pPr>
                <a:r>
                  <a:rPr lang="en-GB" dirty="0" smtClean="0"/>
                  <a:t>Avec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            </a:t>
                </a:r>
                <a:endParaRPr lang="fr-FR" dirty="0"/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i="1" dirty="0" smtClean="0"/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264775"/>
                  </p:ext>
                </p:extLst>
              </p:nvPr>
            </p:nvGraphicFramePr>
            <p:xfrm>
              <a:off x="5151548" y="4666138"/>
              <a:ext cx="5833317" cy="961930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1944023">
                      <a:extLst>
                        <a:ext uri="{9D8B030D-6E8A-4147-A177-3AD203B41FA5}">
                          <a16:colId xmlns:a16="http://schemas.microsoft.com/office/drawing/2014/main" xmlns="" val="1858618016"/>
                        </a:ext>
                      </a:extLst>
                    </a:gridCol>
                    <a:gridCol w="1944647">
                      <a:extLst>
                        <a:ext uri="{9D8B030D-6E8A-4147-A177-3AD203B41FA5}">
                          <a16:colId xmlns:a16="http://schemas.microsoft.com/office/drawing/2014/main" xmlns="" val="2982771521"/>
                        </a:ext>
                      </a:extLst>
                    </a:gridCol>
                    <a:gridCol w="1944647">
                      <a:extLst>
                        <a:ext uri="{9D8B030D-6E8A-4147-A177-3AD203B41FA5}">
                          <a16:colId xmlns:a16="http://schemas.microsoft.com/office/drawing/2014/main" xmlns="" val="2344932965"/>
                        </a:ext>
                      </a:extLst>
                    </a:gridCol>
                  </a:tblGrid>
                  <a:tr h="43402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43688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𝑒𝑏</m:t>
                                    </m:r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43688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𝑒𝑏</m:t>
                                    </m:r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43688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𝑖𝑛𝑖𝑡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91831882"/>
                      </a:ext>
                    </a:extLst>
                  </a:tr>
                  <a:tr h="5279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4368800" algn="l"/>
                            </a:tabLst>
                          </a:pPr>
                          <a:endParaRPr lang="fr-FR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4368800" algn="l"/>
                            </a:tabLst>
                          </a:pPr>
                          <a:r>
                            <a:rPr lang="fr-FR" sz="1100" b="1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252.1415</a:t>
                          </a:r>
                          <a:endParaRPr lang="fr-FR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4368800" algn="l"/>
                            </a:tabLst>
                          </a:pPr>
                          <a:endParaRPr lang="fr-FR" sz="11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4368800" algn="l"/>
                            </a:tabLst>
                          </a:pPr>
                          <a:r>
                            <a:rPr lang="fr-FR" sz="1100" b="1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267.4493</a:t>
                          </a:r>
                          <a:endParaRPr lang="fr-FR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4368800" algn="l"/>
                            </a:tabLst>
                          </a:pPr>
                          <a:endParaRPr lang="fr-FR" sz="11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4368800" algn="l"/>
                            </a:tabLst>
                          </a:pPr>
                          <a:r>
                            <a:rPr lang="fr-FR" sz="1100" b="1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259.7954</a:t>
                          </a:r>
                          <a:endParaRPr lang="fr-FR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39265138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264775"/>
                  </p:ext>
                </p:extLst>
              </p:nvPr>
            </p:nvGraphicFramePr>
            <p:xfrm>
              <a:off x="5151548" y="4666138"/>
              <a:ext cx="5833317" cy="961930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194402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58618016"/>
                        </a:ext>
                      </a:extLst>
                    </a:gridCol>
                    <a:gridCol w="19446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982771521"/>
                        </a:ext>
                      </a:extLst>
                    </a:gridCol>
                    <a:gridCol w="19446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44932965"/>
                        </a:ext>
                      </a:extLst>
                    </a:gridCol>
                  </a:tblGrid>
                  <a:tr h="4340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13" t="-1389" r="-200940" b="-12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0313" t="-1389" r="-100940" b="-12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0313" t="-1389" r="-940" b="-1236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1831882"/>
                      </a:ext>
                    </a:extLst>
                  </a:tr>
                  <a:tr h="5279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4368800" algn="l"/>
                            </a:tabLst>
                          </a:pPr>
                          <a:endParaRPr lang="fr-FR" sz="1100" b="1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4368800" algn="l"/>
                            </a:tabLst>
                          </a:pPr>
                          <a:r>
                            <a:rPr lang="fr-FR" sz="1100" b="1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252.1415</a:t>
                          </a:r>
                          <a:endParaRPr lang="fr-FR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4368800" algn="l"/>
                            </a:tabLst>
                          </a:pPr>
                          <a:endParaRPr lang="fr-FR" sz="11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4368800" algn="l"/>
                            </a:tabLst>
                          </a:pPr>
                          <a:r>
                            <a:rPr lang="fr-FR" sz="1100" b="1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267.4493</a:t>
                          </a:r>
                          <a:endParaRPr lang="fr-FR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4368800" algn="l"/>
                            </a:tabLst>
                          </a:pPr>
                          <a:endParaRPr lang="fr-FR" sz="11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  <a:tabLst>
                              <a:tab pos="4368800" algn="l"/>
                            </a:tabLst>
                          </a:pPr>
                          <a:r>
                            <a:rPr lang="fr-FR" sz="1100" b="1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259.7954</a:t>
                          </a:r>
                          <a:endParaRPr lang="fr-FR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26513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09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6280"/>
                <a:ext cx="10515600" cy="54606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dirty="0"/>
                  <a:t>Nous calculons </a:t>
                </a:r>
                <a:r>
                  <a:rPr lang="fr-FR" dirty="0" smtClean="0"/>
                  <a:t>maintenant, </a:t>
                </a:r>
                <a:r>
                  <a:rPr lang="fr-FR" b="1" dirty="0" smtClean="0"/>
                  <a:t>avec Matlab,</a:t>
                </a:r>
                <a:r>
                  <a:rPr lang="fr-FR" dirty="0" smtClean="0"/>
                  <a:t> </a:t>
                </a:r>
                <a:r>
                  <a:rPr lang="fr-FR" dirty="0"/>
                  <a:t>la composition en vapeur en fonction de la composition en liquide </a:t>
                </a:r>
                <a:r>
                  <a:rPr lang="fr-FR"/>
                  <a:t>avec </a:t>
                </a:r>
                <a:r>
                  <a:rPr lang="fr-FR" smtClean="0"/>
                  <a:t>les expressions </a:t>
                </a:r>
                <a:r>
                  <a:rPr lang="fr-FR" dirty="0"/>
                  <a:t>suivantes </a:t>
                </a:r>
                <a:r>
                  <a:rPr lang="fr-FR" dirty="0" smtClean="0"/>
                  <a:t>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Avec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provenant des expressions suivantes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fr-FR" i="1" baseline="-2500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 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6280"/>
                <a:ext cx="10515600" cy="5460683"/>
              </a:xfrm>
              <a:blipFill>
                <a:blip r:embed="rId2"/>
                <a:stretch>
                  <a:fillRect l="-1043" t="-23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5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404" y="3207913"/>
            <a:ext cx="10515600" cy="295656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Nous représentons les figures de </a:t>
            </a:r>
          </a:p>
          <a:p>
            <a:pPr lvl="1"/>
            <a:r>
              <a:rPr lang="en-GB" dirty="0" smtClean="0"/>
              <a:t>La </a:t>
            </a:r>
            <a:r>
              <a:rPr lang="en-GB" dirty="0" err="1" smtClean="0"/>
              <a:t>comparaison</a:t>
            </a:r>
            <a:r>
              <a:rPr lang="en-GB" dirty="0" smtClean="0"/>
              <a:t> entre la temperature </a:t>
            </a:r>
            <a:r>
              <a:rPr lang="en-GB" dirty="0" err="1" smtClean="0"/>
              <a:t>expérimentale</a:t>
            </a:r>
            <a:r>
              <a:rPr lang="en-GB" dirty="0" smtClean="0"/>
              <a:t> et la temperature </a:t>
            </a:r>
            <a:r>
              <a:rPr lang="en-GB" dirty="0" err="1" smtClean="0"/>
              <a:t>calculée</a:t>
            </a:r>
            <a:endParaRPr lang="en-GB" dirty="0" smtClean="0"/>
          </a:p>
          <a:p>
            <a:pPr lvl="1"/>
            <a:r>
              <a:rPr lang="en-US" dirty="0" err="1" smtClean="0"/>
              <a:t>comparaison</a:t>
            </a:r>
            <a:r>
              <a:rPr lang="en-US" dirty="0" smtClean="0"/>
              <a:t> entre la composition </a:t>
            </a:r>
            <a:r>
              <a:rPr lang="en-US" dirty="0" err="1" smtClean="0"/>
              <a:t>molaire</a:t>
            </a:r>
            <a:r>
              <a:rPr lang="en-US" dirty="0" smtClean="0"/>
              <a:t> </a:t>
            </a:r>
            <a:r>
              <a:rPr lang="en-US" dirty="0" err="1" smtClean="0"/>
              <a:t>expérimentale</a:t>
            </a:r>
            <a:r>
              <a:rPr lang="en-US" dirty="0" smtClean="0"/>
              <a:t> et </a:t>
            </a:r>
            <a:r>
              <a:rPr lang="en-US" dirty="0" err="1" smtClean="0"/>
              <a:t>calculée</a:t>
            </a:r>
            <a:r>
              <a:rPr lang="en-US" dirty="0" smtClean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404" y="463639"/>
            <a:ext cx="102919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/>
              <a:t>Ainsi , nous avons calculer sur Matlab l’écart type pour vérifier si l’erreur est acceptable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L’écart </a:t>
            </a:r>
            <a:r>
              <a:rPr lang="fr-FR" sz="2400" dirty="0"/>
              <a:t>type entre </a:t>
            </a:r>
            <a:r>
              <a:rPr lang="fr-FR" sz="2400" dirty="0" smtClean="0"/>
              <a:t>T expérimentale et T analytique :0.031803</a:t>
            </a:r>
            <a:endParaRPr lang="fr-F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L’écart </a:t>
            </a:r>
            <a:r>
              <a:rPr lang="fr-FR" sz="2400" dirty="0"/>
              <a:t>type entre </a:t>
            </a:r>
            <a:r>
              <a:rPr lang="fr-FR" sz="2400" dirty="0" smtClean="0"/>
              <a:t>y1 expérimental </a:t>
            </a:r>
            <a:r>
              <a:rPr lang="fr-FR" sz="2400" dirty="0"/>
              <a:t>et </a:t>
            </a:r>
            <a:r>
              <a:rPr lang="fr-FR" sz="2400" dirty="0" smtClean="0"/>
              <a:t>y1 analytique </a:t>
            </a:r>
            <a:r>
              <a:rPr lang="fr-FR" sz="2400" dirty="0"/>
              <a:t>:0.0011411</a:t>
            </a:r>
          </a:p>
        </p:txBody>
      </p:sp>
    </p:spTree>
    <p:extLst>
      <p:ext uri="{BB962C8B-B14F-4D97-AF65-F5344CB8AC3E}">
        <p14:creationId xmlns:p14="http://schemas.microsoft.com/office/powerpoint/2010/main" val="28724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Azeotrope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Nous représentons ,</a:t>
            </a:r>
            <a:r>
              <a:rPr lang="en-GB" b="1" dirty="0" smtClean="0"/>
              <a:t>avec Matlab</a:t>
            </a:r>
            <a:r>
              <a:rPr lang="en-GB" dirty="0" smtClean="0"/>
              <a:t>, le </a:t>
            </a:r>
            <a:r>
              <a:rPr lang="en-GB" dirty="0" err="1" smtClean="0"/>
              <a:t>positionnement</a:t>
            </a:r>
            <a:r>
              <a:rPr lang="en-GB" dirty="0" smtClean="0"/>
              <a:t> de </a:t>
            </a:r>
            <a:r>
              <a:rPr lang="en-GB" dirty="0" err="1" smtClean="0"/>
              <a:t>l’azeotrope</a:t>
            </a:r>
            <a:r>
              <a:rPr lang="en-GB" dirty="0" smtClean="0"/>
              <a:t> pour </a:t>
            </a:r>
            <a:r>
              <a:rPr lang="en-GB" dirty="0" smtClean="0"/>
              <a:t>P=760mmHg </a:t>
            </a:r>
            <a:r>
              <a:rPr lang="en-GB" dirty="0" smtClean="0"/>
              <a:t>et pour </a:t>
            </a:r>
            <a:r>
              <a:rPr lang="en-GB" dirty="0" smtClean="0"/>
              <a:t>P=3800mmHg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5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6137" y="2810930"/>
            <a:ext cx="4538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 smtClean="0">
                <a:solidFill>
                  <a:schemeClr val="tx2"/>
                </a:solidFill>
              </a:rPr>
              <a:t>Conclusion </a:t>
            </a:r>
            <a:endParaRPr lang="fr-F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1325563"/>
          </a:xfrm>
        </p:spPr>
        <p:txBody>
          <a:bodyPr/>
          <a:lstStyle/>
          <a:p>
            <a:r>
              <a:rPr lang="fr-FR" dirty="0" smtClean="0"/>
              <a:t>1.Etude de cas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8848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dirty="0" smtClean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dirty="0" smtClean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service proc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fr-FR" altLang="fr-FR" dirty="0" smtClean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l’usine 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est en train d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’é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valuer la possibilit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mettre en place un syst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è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 de valorisation de ses effluents incluant une s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paration des m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langes</a:t>
            </a:r>
            <a:r>
              <a:rPr lang="fr-FR" altLang="fr-FR" dirty="0">
                <a:solidFill>
                  <a:srgbClr val="8496B0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altLang="fr-FR" b="1" dirty="0">
                <a:solidFill>
                  <a:srgbClr val="2E74B5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Chloroforme (1</a:t>
            </a:r>
            <a:r>
              <a:rPr lang="fr-FR" altLang="fr-FR" b="1" dirty="0">
                <a:solidFill>
                  <a:srgbClr val="2E74B5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fr-FR" altLang="fr-FR" b="1" dirty="0" smtClean="0">
                <a:solidFill>
                  <a:srgbClr val="2E74B5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fr-FR" altLang="fr-FR" b="1" dirty="0" smtClean="0">
                <a:solidFill>
                  <a:srgbClr val="2E74B5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l’Acétate d’éthyle </a:t>
            </a:r>
            <a:r>
              <a:rPr lang="fr-FR" altLang="fr-FR" b="1" dirty="0">
                <a:solidFill>
                  <a:srgbClr val="2E74B5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(2</a:t>
            </a:r>
            <a:r>
              <a:rPr lang="fr-FR" altLang="fr-FR" b="1" dirty="0" smtClean="0">
                <a:solidFill>
                  <a:srgbClr val="2E74B5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Pour la conception du proc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nous avons besoin d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une mod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lisation math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matique des 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quilibres liquide-vapeur </a:t>
            </a:r>
            <a:r>
              <a:rPr lang="fr-FR" altLang="fr-FR" dirty="0" smtClean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lange binaire 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à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une pression de</a:t>
            </a:r>
            <a:r>
              <a:rPr lang="fr-FR" altLang="fr-FR" b="1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altLang="fr-FR" b="1" dirty="0" smtClean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760mmHg , 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fond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 sur le mod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è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 de coefficient d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activit</a:t>
            </a:r>
            <a:r>
              <a:rPr lang="fr-FR" alt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fr-FR" altLang="fr-FR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NRTL, pour la phase liquide.</a:t>
            </a:r>
            <a:r>
              <a:rPr lang="fr-FR" altLang="fr-FR" b="1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fr-FR" alt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0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Aperçu</a:t>
            </a:r>
            <a:r>
              <a:rPr lang="en-GB" dirty="0" smtClean="0"/>
              <a:t> sur les corps purs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77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Chloroforme</a:t>
            </a:r>
          </a:p>
          <a:p>
            <a:pPr marL="0" indent="0">
              <a:buNone/>
            </a:pPr>
            <a:r>
              <a:rPr lang="fr-FR" dirty="0"/>
              <a:t>	-Le chloroforme ou trichlorométhane est un composé chimique </a:t>
            </a:r>
            <a:r>
              <a:rPr lang="fr-FR" dirty="0" smtClean="0"/>
              <a:t>	      	  organochloré </a:t>
            </a:r>
            <a:r>
              <a:rPr lang="fr-FR" dirty="0"/>
              <a:t>de formule brute </a:t>
            </a:r>
            <a:r>
              <a:rPr lang="fr-FR" dirty="0" smtClean="0"/>
              <a:t>CHCl3</a:t>
            </a:r>
          </a:p>
          <a:p>
            <a:pPr marL="0" indent="0">
              <a:buNone/>
            </a:pPr>
            <a:r>
              <a:rPr lang="fr-FR" dirty="0"/>
              <a:t>	-Le chloroforme est un excellent solvant pour de nombreux </a:t>
            </a:r>
            <a:r>
              <a:rPr lang="fr-FR" dirty="0" smtClean="0"/>
              <a:t>	 	  	  matériaux </a:t>
            </a:r>
            <a:r>
              <a:rPr lang="fr-FR" dirty="0"/>
              <a:t>organiques tels que graisses, huiles, résines, cires, </a:t>
            </a:r>
            <a:r>
              <a:rPr lang="fr-FR" dirty="0" smtClean="0"/>
              <a:t>	    	  etc</a:t>
            </a:r>
            <a:r>
              <a:rPr lang="fr-FR" dirty="0"/>
              <a:t>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-Il </a:t>
            </a:r>
            <a:r>
              <a:rPr lang="fr-FR" dirty="0"/>
              <a:t>est complètement miscible avec de nombreux solvants organiques </a:t>
            </a:r>
            <a:r>
              <a:rPr lang="fr-FR" dirty="0" smtClean="0"/>
              <a:t>	 et </a:t>
            </a:r>
            <a:r>
              <a:rPr lang="fr-FR" dirty="0"/>
              <a:t>dissout l'iode et le soufre</a:t>
            </a:r>
            <a:r>
              <a:rPr lang="fr-FR" dirty="0" smtClean="0"/>
              <a:t>.</a:t>
            </a:r>
          </a:p>
          <a:p>
            <a:r>
              <a:rPr lang="fr-FR" dirty="0"/>
              <a:t>L'acétate </a:t>
            </a:r>
            <a:r>
              <a:rPr lang="fr-FR" dirty="0" smtClean="0"/>
              <a:t>d'éthyle</a:t>
            </a:r>
          </a:p>
          <a:p>
            <a:pPr marL="0" indent="0">
              <a:buNone/>
            </a:pPr>
            <a:r>
              <a:rPr lang="fr-FR" dirty="0" smtClean="0"/>
              <a:t>	-aussi </a:t>
            </a:r>
            <a:r>
              <a:rPr lang="fr-FR" dirty="0"/>
              <a:t>appelé éthanoate d'éthyle, est un </a:t>
            </a:r>
            <a:r>
              <a:rPr lang="fr-FR" dirty="0" smtClean="0"/>
              <a:t>liquide organique, </a:t>
            </a:r>
            <a:r>
              <a:rPr lang="fr-FR" dirty="0"/>
              <a:t>à l'odeur </a:t>
            </a:r>
            <a:r>
              <a:rPr lang="fr-FR" dirty="0" smtClean="0"/>
              <a:t>	 caractéristique </a:t>
            </a:r>
            <a:r>
              <a:rPr lang="fr-FR" dirty="0"/>
              <a:t>fruitée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	- C'est</a:t>
            </a:r>
            <a:r>
              <a:rPr lang="en-US" dirty="0" smtClean="0"/>
              <a:t> un ester</a:t>
            </a:r>
            <a:r>
              <a:rPr lang="en-US" dirty="0"/>
              <a:t> </a:t>
            </a:r>
            <a:r>
              <a:rPr lang="en-US" dirty="0" err="1"/>
              <a:t>utilisé</a:t>
            </a:r>
            <a:r>
              <a:rPr lang="en-US" dirty="0"/>
              <a:t> </a:t>
            </a:r>
            <a:r>
              <a:rPr lang="en-US" dirty="0" err="1"/>
              <a:t>principalement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 </a:t>
            </a:r>
            <a:r>
              <a:rPr lang="en-US" dirty="0" err="1" smtClean="0"/>
              <a:t>solvant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83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2.Propriétés des corps purs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Relation </a:t>
            </a:r>
            <a:r>
              <a:rPr lang="en-GB" dirty="0" err="1" smtClean="0"/>
              <a:t>d’Antoine</a:t>
            </a:r>
            <a:endParaRPr lang="en-GB" dirty="0" smtClean="0"/>
          </a:p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24467" y="3080544"/>
                <a:ext cx="3505200" cy="184150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6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fr-F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  <m:r>
                          <a:rPr lang="fr-F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</m:fName>
                      <m:e>
                        <m:sSup>
                          <m:sSupPr>
                            <m:ctrlPr>
                              <a:rPr lang="fr-F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fr-FR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𝑠𝑎𝑡</m:t>
                            </m:r>
                          </m:sup>
                        </m:sSup>
                        <m:r>
                          <a:rPr lang="fr-F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  <m:r>
                      <a:rPr lang="fr-FR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fr-FR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fr-F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num>
                      <m:den>
                        <m:r>
                          <a:rPr lang="fr-F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fr-F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fr-FR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fr-FR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   </a:t>
                </a:r>
                <a:endParaRPr lang="fr-F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fr-FR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                                                                        </a:t>
                </a:r>
                <a:endParaRPr lang="fr-F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fr-F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p>
                        <m:r>
                          <a:rPr lang="fr-FR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𝑠𝑎𝑡</m:t>
                        </m:r>
                      </m:sup>
                    </m:sSup>
                    <m:r>
                      <a:rPr lang="fr-FR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𝑒𝑛</m:t>
                    </m:r>
                    <m:r>
                      <a:rPr lang="fr-FR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𝑚𝑚𝐻𝑔</m:t>
                    </m:r>
                  </m:oMath>
                </a14:m>
                <a:r>
                  <a:rPr lang="fr-FR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</a:t>
                </a:r>
                <a:endParaRPr lang="fr-F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fr-FR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fr-FR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𝑒𝑛</m:t>
                    </m:r>
                    <m:r>
                      <a:rPr lang="fr-FR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</m:oMath>
                </a14:m>
                <a:endParaRPr lang="fr-F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67" y="3080544"/>
                <a:ext cx="3505200" cy="18415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mpd="sng">
                <a:solidFill>
                  <a:schemeClr val="l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910666" y="3707077"/>
            <a:ext cx="566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paramètres A, B et C </a:t>
            </a:r>
            <a:r>
              <a:rPr lang="fr-FR" dirty="0" smtClean="0"/>
              <a:t>sont des données qui minimisent l’écart entre les valeurs expérimentales et calculées  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57180"/>
              </p:ext>
            </p:extLst>
          </p:nvPr>
        </p:nvGraphicFramePr>
        <p:xfrm>
          <a:off x="5455502" y="4386466"/>
          <a:ext cx="4574528" cy="1837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786"/>
                <a:gridCol w="806934"/>
                <a:gridCol w="925874"/>
                <a:gridCol w="806934"/>
              </a:tblGrid>
              <a:tr h="531217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Constantes de l'équation d'Antoine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46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56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Chloroforme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15.9732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2696.79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-46.16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556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L'acétate d'éthyle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16.15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2790.50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-57.15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910667" y="4386466"/>
            <a:ext cx="15646632" cy="29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08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602192"/>
            <a:ext cx="4054475" cy="1616075"/>
          </a:xfrm>
        </p:spPr>
        <p:txBody>
          <a:bodyPr>
            <a:normAutofit/>
          </a:bodyPr>
          <a:lstStyle/>
          <a:p>
            <a:pPr algn="ctr"/>
            <a:r>
              <a:rPr lang="fr-FR" sz="2800" dirty="0" smtClean="0"/>
              <a:t>Les fractions molaires expérimentales et la température </a:t>
            </a:r>
            <a:endParaRPr lang="fr-FR" sz="28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485467" y="806174"/>
            <a:ext cx="463848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 l’équilibre pour chaque expérience on a 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6485467" y="2133548"/>
            <a:ext cx="135466" cy="723900"/>
          </a:xfrm>
          <a:prstGeom prst="leftBrace">
            <a:avLst>
              <a:gd name="adj1" fmla="val 8333"/>
              <a:gd name="adj2" fmla="val 453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181601" y="1994415"/>
            <a:ext cx="429476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       		f1liq= f1vap  (1)</a:t>
            </a:r>
            <a:endParaRPr lang="fr-FR" altLang="fr-FR" sz="1100" b="1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                     </a:t>
            </a:r>
            <a:r>
              <a:rPr kumimoji="0" lang="fr-FR" altLang="fr-FR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f2liq= f2vap   (2)</a:t>
            </a:r>
            <a:endParaRPr kumimoji="0" lang="fr-FR" altLang="fr-F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664507" y="4339961"/>
                <a:ext cx="6112933" cy="2379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 smtClean="0">
                    <a:latin typeface="Georgia" panose="020405020504050203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		</a:t>
                </a:r>
                <a:r>
                  <a:rPr lang="fr-FR" sz="2400" b="1" dirty="0" smtClean="0"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fr-FR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∗</m:t>
                    </m:r>
                    <m:sSub>
                      <m:sSubPr>
                        <m:ctrlP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𝜸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fr-FR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∗</m:t>
                    </m:r>
                    <m:sSubSup>
                      <m:sSubSupPr>
                        <m:ctrlP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𝑷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𝝈</m:t>
                        </m:r>
                      </m:sup>
                    </m:sSubSup>
                  </m:oMath>
                </a14:m>
                <a:r>
                  <a:rPr lang="fr-FR" sz="2400" b="1" dirty="0"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fr-FR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𝑷</m:t>
                    </m:r>
                  </m:oMath>
                </a14:m>
                <a:r>
                  <a:rPr lang="fr-FR" sz="2400" b="1" dirty="0"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sz="2400" b="1" dirty="0" smtClean="0"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(3)</a:t>
                </a:r>
                <a:endParaRPr lang="fr-FR" sz="2400" b="1" dirty="0" smtClean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400" b="1" dirty="0" smtClean="0"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fr-FR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∗</m:t>
                    </m:r>
                    <m:sSub>
                      <m:sSubPr>
                        <m:ctrlP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𝜸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fr-FR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∗</m:t>
                    </m:r>
                    <m:sSubSup>
                      <m:sSubSupPr>
                        <m:ctrlP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𝑷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  <m:sup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𝝈</m:t>
                        </m:r>
                      </m:sup>
                    </m:sSubSup>
                  </m:oMath>
                </a14:m>
                <a:r>
                  <a:rPr lang="fr-FR" sz="2400" b="1" dirty="0"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fr-FR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fr-FR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𝑷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fr-FR" sz="2400" b="1" dirty="0"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(4)</a:t>
                </a:r>
                <a:endParaRPr lang="fr-FR" sz="2400" b="1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fr-FR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fr-FR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fr-FR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fr-FR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fr-FR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</m:t>
                      </m:r>
                      <m:r>
                        <a:rPr lang="fr-FR" sz="24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2500" b="1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dirty="0">
                    <a:latin typeface="Georgia" panose="02040502050405020303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fr-FR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507" y="4339961"/>
                <a:ext cx="6112933" cy="2379754"/>
              </a:xfrm>
              <a:prstGeom prst="rect">
                <a:avLst/>
              </a:prstGeom>
              <a:blipFill>
                <a:blip r:embed="rId2"/>
                <a:stretch>
                  <a:fillRect t="-17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6620933" y="4422980"/>
            <a:ext cx="104752" cy="18611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TextBox 17"/>
          <p:cNvSpPr txBox="1"/>
          <p:nvPr/>
        </p:nvSpPr>
        <p:spPr>
          <a:xfrm>
            <a:off x="6485467" y="3367275"/>
            <a:ext cx="3885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latin typeface="+mj-lt"/>
              </a:rPr>
              <a:t>Cela</a:t>
            </a:r>
            <a:r>
              <a:rPr lang="en-GB" sz="2800" dirty="0" smtClean="0">
                <a:latin typeface="+mj-lt"/>
              </a:rPr>
              <a:t> nous </a:t>
            </a:r>
            <a:r>
              <a:rPr lang="en-GB" sz="2800" dirty="0" err="1" smtClean="0">
                <a:latin typeface="+mj-lt"/>
              </a:rPr>
              <a:t>donne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les équations suivantes  </a:t>
            </a:r>
            <a:endParaRPr lang="fr-FR" sz="2800" dirty="0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64904"/>
              </p:ext>
            </p:extLst>
          </p:nvPr>
        </p:nvGraphicFramePr>
        <p:xfrm>
          <a:off x="1284403" y="2113582"/>
          <a:ext cx="3897198" cy="4640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2438"/>
                <a:gridCol w="1585142"/>
                <a:gridCol w="1309618"/>
              </a:tblGrid>
              <a:tr h="2626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Données Expérimentales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41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x</a:t>
                      </a:r>
                      <a:r>
                        <a:rPr lang="fr-FR" sz="800" baseline="-25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 dirty="0">
                          <a:effectLst/>
                        </a:rPr>
                        <a:t>y</a:t>
                      </a:r>
                      <a:r>
                        <a:rPr lang="fr-FR" sz="800" baseline="-250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800">
                          <a:effectLst/>
                        </a:rPr>
                        <a:t>T°C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1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0.071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0.064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77.5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1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77.6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1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0.134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77.7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1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0.174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0.171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77.8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1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0.223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0.227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77.8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1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77.5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1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0.301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0.323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77.3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1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0.365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0.408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76.8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16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0.448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0.522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10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0.504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0.596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75.1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10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0.528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0.628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74.7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10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0.581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73.5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10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71.8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10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0.704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0.839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70.4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10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0.751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0.879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68.9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10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67.7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10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0.856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800">
                          <a:effectLst/>
                        </a:rPr>
                        <a:t>65.6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</a:tr>
              <a:tr h="2801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0.922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>
                          <a:effectLst/>
                        </a:rPr>
                        <a:t>0.978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63.7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3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3467"/>
                <a:ext cx="10515600" cy="55334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Ces équations d’équilibres et la connaissance des pressions de saturations pour chaque corps en fonction de la température à partir de l’équation d’Antoine nous permet donc de trouver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/>
                  <a:t> pour chaque expérience ainsi que de calculer l’enthalpie libre d’excès qui a pour expression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b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ln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    (5</a:t>
                </a:r>
                <a:r>
                  <a:rPr lang="fr-FR" dirty="0" smtClean="0"/>
                  <a:t>)</a:t>
                </a:r>
              </a:p>
              <a:p>
                <a:pPr marL="0" indent="0">
                  <a:buNone/>
                </a:pPr>
                <a:r>
                  <a:rPr lang="en-GB" sz="2400" dirty="0" smtClean="0"/>
                  <a:t>Nous allons</a:t>
                </a:r>
                <a:r>
                  <a:rPr lang="en-GB" sz="2400" dirty="0"/>
                  <a:t>:</a:t>
                </a:r>
                <a:endParaRPr lang="fr-FR" sz="2400" dirty="0" smtClean="0"/>
              </a:p>
              <a:p>
                <a:pPr marL="514350" indent="-514350">
                  <a:buAutoNum type="arabicPeriod"/>
                </a:pPr>
                <a:r>
                  <a:rPr lang="en-GB" sz="2400" dirty="0" err="1" smtClean="0"/>
                  <a:t>Calculer</a:t>
                </a:r>
                <a:r>
                  <a:rPr lang="en-GB" sz="2400" dirty="0" smtClean="0"/>
                  <a:t> les </a:t>
                </a:r>
                <a:r>
                  <a:rPr lang="en-GB" sz="2400" dirty="0" err="1" smtClean="0"/>
                  <a:t>pressions</a:t>
                </a:r>
                <a:r>
                  <a:rPr lang="en-GB" sz="2400" dirty="0" smtClean="0"/>
                  <a:t> de </a:t>
                </a:r>
                <a:r>
                  <a:rPr lang="en-GB" sz="2400" dirty="0" err="1" smtClean="0"/>
                  <a:t>vapeur</a:t>
                </a:r>
                <a:r>
                  <a:rPr lang="en-GB" sz="2400" dirty="0" smtClean="0"/>
                  <a:t> </a:t>
                </a:r>
                <a:r>
                  <a:rPr lang="en-GB" sz="2400" dirty="0" err="1" smtClean="0"/>
                  <a:t>saturantes</a:t>
                </a:r>
                <a:r>
                  <a:rPr lang="en-GB" sz="2400" dirty="0" smtClean="0"/>
                  <a:t> à </a:t>
                </a:r>
                <a:r>
                  <a:rPr lang="en-GB" sz="2400" dirty="0" err="1" smtClean="0"/>
                  <a:t>partir</a:t>
                </a:r>
                <a:r>
                  <a:rPr lang="en-GB" sz="2400" dirty="0" smtClean="0"/>
                  <a:t> de </a:t>
                </a:r>
                <a:r>
                  <a:rPr lang="en-GB" sz="2400" dirty="0" err="1" smtClean="0"/>
                  <a:t>l’equation</a:t>
                </a:r>
                <a:r>
                  <a:rPr lang="en-GB" sz="2400" dirty="0" smtClean="0"/>
                  <a:t> </a:t>
                </a:r>
                <a:r>
                  <a:rPr lang="en-GB" sz="2400" dirty="0" err="1" smtClean="0"/>
                  <a:t>d’Antoine</a:t>
                </a:r>
                <a:endParaRPr lang="en-GB" sz="2400" dirty="0" smtClean="0"/>
              </a:p>
              <a:p>
                <a:pPr marL="514350" indent="-514350">
                  <a:buAutoNum type="arabicPeriod"/>
                </a:pPr>
                <a:r>
                  <a:rPr lang="en-GB" sz="2400" dirty="0" err="1" smtClean="0"/>
                  <a:t>Calculer</a:t>
                </a:r>
                <a:r>
                  <a:rPr lang="en-GB" sz="2400" dirty="0" smtClean="0"/>
                  <a:t> les coefficients </a:t>
                </a:r>
                <a:r>
                  <a:rPr lang="en-GB" sz="2400" dirty="0" err="1" smtClean="0"/>
                  <a:t>d’activité</a:t>
                </a:r>
                <a:r>
                  <a:rPr lang="en-GB" sz="2400" dirty="0" smtClean="0"/>
                  <a:t> à </a:t>
                </a:r>
                <a:r>
                  <a:rPr lang="en-GB" sz="2400" dirty="0" err="1" smtClean="0"/>
                  <a:t>partir</a:t>
                </a:r>
                <a:r>
                  <a:rPr lang="en-GB" sz="2400" dirty="0" smtClean="0"/>
                  <a:t> de (1) et (2) </a:t>
                </a:r>
              </a:p>
              <a:p>
                <a:pPr marL="514350" indent="-514350">
                  <a:buAutoNum type="arabicPeriod"/>
                </a:pPr>
                <a:r>
                  <a:rPr lang="en-GB" sz="2400" dirty="0" err="1" smtClean="0"/>
                  <a:t>Calculer</a:t>
                </a:r>
                <a:r>
                  <a:rPr lang="en-GB" sz="2400" dirty="0" smtClean="0"/>
                  <a:t> l’enthalpie libre d’excès à </a:t>
                </a:r>
                <a:r>
                  <a:rPr lang="en-GB" sz="2400" dirty="0" err="1" smtClean="0"/>
                  <a:t>partir</a:t>
                </a:r>
                <a:r>
                  <a:rPr lang="en-GB" sz="2400" dirty="0" smtClean="0"/>
                  <a:t> de (5)</a:t>
                </a:r>
              </a:p>
              <a:p>
                <a:pPr marL="514350" indent="-514350">
                  <a:buAutoNum type="arabicPeriod"/>
                </a:pPr>
                <a:endParaRPr lang="fr-FR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3467"/>
                <a:ext cx="10515600" cy="5533496"/>
              </a:xfrm>
              <a:blipFill>
                <a:blip r:embed="rId2"/>
                <a:stretch>
                  <a:fillRect l="-928" t="-15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59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Obtenons </a:t>
            </a:r>
            <a:r>
              <a:rPr lang="en-GB" dirty="0" err="1" smtClean="0"/>
              <a:t>donc</a:t>
            </a:r>
            <a:r>
              <a:rPr lang="en-GB" dirty="0" smtClean="0"/>
              <a:t> les résultats suivantes </a:t>
            </a:r>
            <a:endParaRPr lang="fr-FR" dirty="0"/>
          </a:p>
        </p:txBody>
      </p:sp>
      <p:pic>
        <p:nvPicPr>
          <p:cNvPr id="5" name="Picture 4" descr="https://scontent.ftun5-1.fna.fbcdn.net/v/t1.15752-9/61118062_429289547622151_5614927693725302784_n.png?_nc_cat=108&amp;_nc_ht=scontent.ftun5-1.fna&amp;oh=a2e19b04c0a1d492ea5828e1df42ad25&amp;oe=5D67D5A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95" y="1392073"/>
            <a:ext cx="8177009" cy="5192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3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777241"/>
            <a:ext cx="11155680" cy="1615440"/>
          </a:xfrm>
        </p:spPr>
        <p:txBody>
          <a:bodyPr>
            <a:normAutofit/>
          </a:bodyPr>
          <a:lstStyle/>
          <a:p>
            <a:r>
              <a:rPr lang="fr-FR" dirty="0" smtClean="0"/>
              <a:t>A partir de ces résultats nous traçons alors la variation de l’enthalpie libre d’excès en fonction de la composition du </a:t>
            </a:r>
            <a:r>
              <a:rPr lang="fr-FR" dirty="0"/>
              <a:t>Chloroforme </a:t>
            </a:r>
            <a:r>
              <a:rPr lang="fr-FR" dirty="0" smtClean="0"/>
              <a:t>ainsi que le diagramme binaire, en utilisant </a:t>
            </a:r>
            <a:r>
              <a:rPr lang="fr-FR" b="1" dirty="0" smtClean="0"/>
              <a:t>Matlab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53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3.Etude théorique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079" y="1825625"/>
                <a:ext cx="12305453" cy="48630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Nous allons utiliser le modéle NRTL qui se base sur les équations suivantes: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 smtClean="0"/>
              </a:p>
              <a:p>
                <a:pPr marL="0" indent="0">
                  <a:buNone/>
                </a:pPr>
                <a:r>
                  <a:rPr lang="fr-FR" dirty="0"/>
                  <a:t/>
                </a:r>
                <a:br>
                  <a:rPr lang="fr-F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fr-FR" i="1" baseline="-2500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079" y="1825625"/>
                <a:ext cx="12305453" cy="4863042"/>
              </a:xfrm>
              <a:blipFill>
                <a:blip r:embed="rId2"/>
                <a:stretch>
                  <a:fillRect l="-991" t="-27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515</Words>
  <Application>Microsoft Office PowerPoint</Application>
  <PresentationFormat>Widescreen</PresentationFormat>
  <Paragraphs>215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Cambria Math</vt:lpstr>
      <vt:lpstr>Courier New</vt:lpstr>
      <vt:lpstr>Georgia</vt:lpstr>
      <vt:lpstr>Times New Roman</vt:lpstr>
      <vt:lpstr>Office Theme</vt:lpstr>
      <vt:lpstr>PowerPoint Presentation</vt:lpstr>
      <vt:lpstr>1.Etude de cas </vt:lpstr>
      <vt:lpstr>Aperçu sur les corps purs</vt:lpstr>
      <vt:lpstr>2.Propriétés des corps purs </vt:lpstr>
      <vt:lpstr>Les fractions molaires expérimentales et la température </vt:lpstr>
      <vt:lpstr>PowerPoint Presentation</vt:lpstr>
      <vt:lpstr>Obtenons donc les résultats suivantes </vt:lpstr>
      <vt:lpstr>PowerPoint Presentation</vt:lpstr>
      <vt:lpstr>3.Etude théorique</vt:lpstr>
      <vt:lpstr>Ajustement des paramétres</vt:lpstr>
      <vt:lpstr>*****Les coefficients d’activité et l’enthalpie libre d’excès après ajustement </vt:lpstr>
      <vt:lpstr>Recalcule des points d’équilibres </vt:lpstr>
      <vt:lpstr>PowerPoint Presentation</vt:lpstr>
      <vt:lpstr>PowerPoint Presentation</vt:lpstr>
      <vt:lpstr>4. Azeotrope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Malek Jarraya</dc:creator>
  <cp:lastModifiedBy>Maher Marwani ( EPT )</cp:lastModifiedBy>
  <cp:revision>37</cp:revision>
  <dcterms:created xsi:type="dcterms:W3CDTF">2018-04-07T21:05:11Z</dcterms:created>
  <dcterms:modified xsi:type="dcterms:W3CDTF">2019-05-24T18:19:06Z</dcterms:modified>
</cp:coreProperties>
</file>