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8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0"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2358073" y="903241"/>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rPr dirty="0"/>
              <a:t>Sprocket Central Pty Ltd</a:t>
            </a:r>
          </a:p>
        </p:txBody>
      </p:sp>
      <p:sp>
        <p:nvSpPr>
          <p:cNvPr id="111" name="Shape 56"/>
          <p:cNvSpPr/>
          <p:nvPr/>
        </p:nvSpPr>
        <p:spPr>
          <a:xfrm>
            <a:off x="531699" y="3264441"/>
            <a:ext cx="5550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rPr dirty="0"/>
              <a:t>Data analytics approach</a:t>
            </a:r>
            <a:r>
              <a:rPr lang="en-US" dirty="0"/>
              <a:t> by</a:t>
            </a:r>
            <a:endParaRPr dirty="0"/>
          </a:p>
        </p:txBody>
      </p:sp>
      <p:pic>
        <p:nvPicPr>
          <p:cNvPr id="112" name="Shape 57" descr="Shape 57"/>
          <p:cNvPicPr>
            <a:picLocks noChangeAspect="1"/>
          </p:cNvPicPr>
          <p:nvPr/>
        </p:nvPicPr>
        <p:blipFill>
          <a:blip r:embed="rId2"/>
          <a:stretch>
            <a:fillRect/>
          </a:stretch>
        </p:blipFill>
        <p:spPr>
          <a:xfrm>
            <a:off x="450198" y="464123"/>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US" dirty="0">
                <a:solidFill>
                  <a:srgbClr val="00B050"/>
                </a:solidFill>
              </a:rPr>
              <a:t>Gorge Johnson</a:t>
            </a:r>
            <a:r>
              <a:rPr dirty="0">
                <a:solidFill>
                  <a:srgbClr val="00B050"/>
                </a:solidFill>
              </a:rPr>
              <a:t> </a:t>
            </a:r>
            <a:r>
              <a:rPr dirty="0"/>
              <a:t>- [Engagement Manager], [Senior Consultant], [Junior Consultant]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dirty="0"/>
              <a:t>Agenda</a:t>
            </a:r>
          </a:p>
        </p:txBody>
      </p:sp>
      <p:sp>
        <p:nvSpPr>
          <p:cNvPr id="118" name="Shape 65"/>
          <p:cNvSpPr/>
          <p:nvPr/>
        </p:nvSpPr>
        <p:spPr>
          <a:xfrm>
            <a:off x="343874" y="1211200"/>
            <a:ext cx="4659447" cy="157200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latin typeface="Times New Roman" panose="02020603050405020304" pitchFamily="18" charset="0"/>
                <a:cs typeface="Times New Roman" panose="02020603050405020304" pitchFamily="18" charset="0"/>
              </a:rPr>
              <a:t>Interpretation</a:t>
            </a:r>
          </a:p>
        </p:txBody>
      </p:sp>
      <p:pic>
        <p:nvPicPr>
          <p:cNvPr id="3" name="Picture 2">
            <a:extLst>
              <a:ext uri="{FF2B5EF4-FFF2-40B4-BE49-F238E27FC236}">
                <a16:creationId xmlns:a16="http://schemas.microsoft.com/office/drawing/2014/main" id="{C4C3A232-7F5B-5A3F-7D77-6230DC9D7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167" y="1409607"/>
            <a:ext cx="5526084" cy="3214151"/>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dirty="0"/>
              <a:t>Introduction</a:t>
            </a:r>
          </a:p>
        </p:txBody>
      </p:sp>
      <p:sp>
        <p:nvSpPr>
          <p:cNvPr id="123" name="Shape 72"/>
          <p:cNvSpPr/>
          <p:nvPr/>
        </p:nvSpPr>
        <p:spPr>
          <a:xfrm>
            <a:off x="297400" y="962548"/>
            <a:ext cx="4499972" cy="52982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i="0" dirty="0">
                <a:solidFill>
                  <a:srgbClr val="202124"/>
                </a:solidFill>
                <a:effectLst/>
                <a:latin typeface="Times New Roman" panose="02020603050405020304" pitchFamily="18" charset="0"/>
                <a:cs typeface="Times New Roman" panose="02020603050405020304" pitchFamily="18" charset="0"/>
              </a:rPr>
              <a:t>What is Data Analytics ?</a:t>
            </a:r>
            <a:endParaRPr dirty="0"/>
          </a:p>
        </p:txBody>
      </p:sp>
      <p:sp>
        <p:nvSpPr>
          <p:cNvPr id="124" name="Shape 73"/>
          <p:cNvSpPr/>
          <p:nvPr/>
        </p:nvSpPr>
        <p:spPr>
          <a:xfrm>
            <a:off x="205025" y="1620899"/>
            <a:ext cx="4366975" cy="1756089"/>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b="0" i="0" dirty="0">
                <a:solidFill>
                  <a:srgbClr val="202124"/>
                </a:solidFill>
                <a:effectLst/>
                <a:latin typeface="Times New Roman" panose="02020603050405020304" pitchFamily="18" charset="0"/>
                <a:cs typeface="Times New Roman" panose="02020603050405020304" pitchFamily="18" charset="0"/>
              </a:rPr>
              <a:t>Data Analytics is </a:t>
            </a:r>
            <a:r>
              <a:rPr lang="en-US" b="0" i="0" dirty="0">
                <a:solidFill>
                  <a:srgbClr val="040C28"/>
                </a:solidFill>
                <a:effectLst/>
                <a:latin typeface="Times New Roman" panose="02020603050405020304" pitchFamily="18" charset="0"/>
                <a:cs typeface="Times New Roman" panose="02020603050405020304" pitchFamily="18" charset="0"/>
              </a:rPr>
              <a:t>the process of collecting, cleaning, sorting, and processing raw data to extract relevant and valuable information to help businesses</a:t>
            </a:r>
            <a:r>
              <a:rPr lang="en-US" b="0" i="0" dirty="0">
                <a:solidFill>
                  <a:srgbClr val="202124"/>
                </a:solidFill>
                <a:effectLst/>
                <a:latin typeface="Times New Roman" panose="02020603050405020304" pitchFamily="18" charset="0"/>
                <a:cs typeface="Times New Roman" panose="02020603050405020304" pitchFamily="18" charset="0"/>
              </a:rPr>
              <a:t>. An in-depth understanding of data can improve customer experience, retention, targeting, reducing operational costs, and problem-solving methods.</a:t>
            </a:r>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8CC8F5A-73A0-A178-7A76-8A871A205A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7372" y="1620899"/>
            <a:ext cx="3811793" cy="3046031"/>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dirty="0"/>
              <a:t>Data Exploration</a:t>
            </a:r>
          </a:p>
        </p:txBody>
      </p:sp>
      <p:sp>
        <p:nvSpPr>
          <p:cNvPr id="132" name="Shape 81"/>
          <p:cNvSpPr/>
          <p:nvPr/>
        </p:nvSpPr>
        <p:spPr>
          <a:xfrm>
            <a:off x="205025" y="852150"/>
            <a:ext cx="4435986" cy="5101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latin typeface="Times New Roman" panose="02020603050405020304" pitchFamily="18" charset="0"/>
                <a:cs typeface="Times New Roman" panose="02020603050405020304" pitchFamily="18" charset="0"/>
              </a:rPr>
              <a:t>What is Data Exploration?</a:t>
            </a:r>
            <a:endParaRPr dirty="0">
              <a:latin typeface="Times New Roman" panose="02020603050405020304" pitchFamily="18" charset="0"/>
              <a:cs typeface="Times New Roman" panose="02020603050405020304" pitchFamily="18" charset="0"/>
            </a:endParaRPr>
          </a:p>
        </p:txBody>
      </p:sp>
      <p:sp>
        <p:nvSpPr>
          <p:cNvPr id="133" name="Shape 82"/>
          <p:cNvSpPr/>
          <p:nvPr/>
        </p:nvSpPr>
        <p:spPr>
          <a:xfrm>
            <a:off x="205025" y="1400100"/>
            <a:ext cx="4134600" cy="149063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US" b="0" i="0" dirty="0">
                <a:solidFill>
                  <a:srgbClr val="4D5156"/>
                </a:solidFill>
                <a:effectLst/>
                <a:latin typeface="Times New Roman" panose="02020603050405020304" pitchFamily="18" charset="0"/>
                <a:cs typeface="Times New Roman" panose="02020603050405020304" pitchFamily="18" charset="0"/>
              </a:rPr>
              <a:t>Data exploration is an approach similar to initial data analysis, whereby a data analyst uses visual exploration to understand what is in a dataset and the characteristics of the data, rather than through traditional data management systems</a:t>
            </a: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94278B6-8988-027A-A673-6812D7AD82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04377" y="852149"/>
            <a:ext cx="4245219" cy="2653262"/>
          </a:xfrm>
          <a:prstGeom prst="rect">
            <a:avLst/>
          </a:prstGeom>
        </p:spPr>
      </p:pic>
      <p:sp>
        <p:nvSpPr>
          <p:cNvPr id="5" name="TextBox 4">
            <a:extLst>
              <a:ext uri="{FF2B5EF4-FFF2-40B4-BE49-F238E27FC236}">
                <a16:creationId xmlns:a16="http://schemas.microsoft.com/office/drawing/2014/main" id="{57881829-EC2E-D6F6-7134-BA21173681C3}"/>
              </a:ext>
            </a:extLst>
          </p:cNvPr>
          <p:cNvSpPr txBox="1"/>
          <p:nvPr/>
        </p:nvSpPr>
        <p:spPr>
          <a:xfrm>
            <a:off x="150452" y="2961629"/>
            <a:ext cx="7613322"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fontAlgn="base"/>
            <a:r>
              <a:rPr lang="en-US" b="1" i="0" dirty="0">
                <a:solidFill>
                  <a:srgbClr val="2C3F48"/>
                </a:solidFill>
                <a:effectLst/>
                <a:latin typeface="Times New Roman" panose="02020603050405020304" pitchFamily="18" charset="0"/>
                <a:cs typeface="Times New Roman" panose="02020603050405020304" pitchFamily="18" charset="0"/>
              </a:rPr>
              <a:t>Two key advantages of data exploration are…</a:t>
            </a:r>
          </a:p>
          <a:p>
            <a:pPr algn="just" fontAlgn="base"/>
            <a:endParaRPr lang="en-US" b="0" i="0" dirty="0">
              <a:solidFill>
                <a:srgbClr val="2C3F48"/>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dirty="0">
                <a:solidFill>
                  <a:srgbClr val="2C3F48"/>
                </a:solidFill>
                <a:latin typeface="Times New Roman" panose="02020603050405020304" pitchFamily="18" charset="0"/>
                <a:cs typeface="Times New Roman" panose="02020603050405020304" pitchFamily="18" charset="0"/>
              </a:rPr>
              <a:t> To</a:t>
            </a:r>
            <a:r>
              <a:rPr lang="en-US" b="0" i="0" dirty="0">
                <a:solidFill>
                  <a:srgbClr val="2C3F48"/>
                </a:solidFill>
                <a:effectLst/>
                <a:latin typeface="Times New Roman" panose="02020603050405020304" pitchFamily="18" charset="0"/>
                <a:cs typeface="Times New Roman" panose="02020603050405020304" pitchFamily="18" charset="0"/>
              </a:rPr>
              <a:t> enable unexpected discoveries in the data</a:t>
            </a:r>
          </a:p>
          <a:p>
            <a:pPr algn="just" fontAlgn="base">
              <a:buFont typeface="+mj-lt"/>
              <a:buAutoNum type="arabicPeriod"/>
            </a:pPr>
            <a:r>
              <a:rPr lang="en-US" dirty="0">
                <a:solidFill>
                  <a:srgbClr val="2C3F48"/>
                </a:solidFill>
                <a:latin typeface="Times New Roman" panose="02020603050405020304" pitchFamily="18" charset="0"/>
                <a:cs typeface="Times New Roman" panose="02020603050405020304" pitchFamily="18" charset="0"/>
              </a:rPr>
              <a:t> To</a:t>
            </a:r>
            <a:r>
              <a:rPr lang="en-US" b="0" i="0" dirty="0">
                <a:solidFill>
                  <a:srgbClr val="2C3F48"/>
                </a:solidFill>
                <a:effectLst/>
                <a:latin typeface="Times New Roman" panose="02020603050405020304" pitchFamily="18" charset="0"/>
                <a:cs typeface="Times New Roman" panose="02020603050405020304" pitchFamily="18" charset="0"/>
              </a:rPr>
              <a:t> foster a deep understanding of the data as</a:t>
            </a:r>
          </a:p>
          <a:p>
            <a:pPr algn="just" fontAlgn="base"/>
            <a:r>
              <a:rPr lang="en-US" b="0" i="0" dirty="0">
                <a:solidFill>
                  <a:srgbClr val="2C3F48"/>
                </a:solidFill>
                <a:effectLst/>
                <a:latin typeface="Times New Roman" panose="02020603050405020304" pitchFamily="18" charset="0"/>
                <a:cs typeface="Times New Roman" panose="02020603050405020304" pitchFamily="18" charset="0"/>
              </a:rPr>
              <a:t>     an important fundament for successful and efficient data science projects.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dirty="0"/>
              <a:t>Model Development</a:t>
            </a:r>
          </a:p>
        </p:txBody>
      </p:sp>
      <p:sp>
        <p:nvSpPr>
          <p:cNvPr id="141" name="Shape 90"/>
          <p:cNvSpPr/>
          <p:nvPr/>
        </p:nvSpPr>
        <p:spPr>
          <a:xfrm>
            <a:off x="205025" y="983358"/>
            <a:ext cx="5005330" cy="5101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latin typeface="Times New Roman" panose="02020603050405020304" pitchFamily="18" charset="0"/>
                <a:cs typeface="Times New Roman" panose="02020603050405020304" pitchFamily="18" charset="0"/>
              </a:rPr>
              <a:t>What is the Use of Model Development?</a:t>
            </a:r>
            <a:endParaRPr dirty="0">
              <a:latin typeface="Times New Roman" panose="02020603050405020304" pitchFamily="18" charset="0"/>
              <a:cs typeface="Times New Roman" panose="02020603050405020304" pitchFamily="18" charset="0"/>
            </a:endParaRPr>
          </a:p>
        </p:txBody>
      </p:sp>
      <p:sp>
        <p:nvSpPr>
          <p:cNvPr id="142" name="Shape 91"/>
          <p:cNvSpPr/>
          <p:nvPr/>
        </p:nvSpPr>
        <p:spPr>
          <a:xfrm>
            <a:off x="205025" y="2164724"/>
            <a:ext cx="4134600" cy="42880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endParaRPr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0236C4-C5BE-8A06-7E9F-64139B80ECBD}"/>
              </a:ext>
            </a:extLst>
          </p:cNvPr>
          <p:cNvSpPr txBox="1"/>
          <p:nvPr/>
        </p:nvSpPr>
        <p:spPr>
          <a:xfrm>
            <a:off x="205025" y="1485564"/>
            <a:ext cx="4720658" cy="11695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b="0" i="0" dirty="0">
                <a:solidFill>
                  <a:srgbClr val="2E2E2E"/>
                </a:solidFill>
                <a:effectLst/>
                <a:latin typeface="Times New Roman" panose="02020603050405020304" pitchFamily="18" charset="0"/>
                <a:cs typeface="Times New Roman" panose="02020603050405020304" pitchFamily="18" charset="0"/>
              </a:rPr>
              <a:t>Model development is an iterative process, in which many models are derived, tested and built upon until a model fitting the desired criteria is built. Subsequent modelling work may need to begin the search at the same place as the original model building began, rather than where it finished.</a:t>
            </a:r>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93FEE41-A293-C14E-3179-1F934C7F9F54}"/>
              </a:ext>
            </a:extLst>
          </p:cNvPr>
          <p:cNvSpPr txBox="1"/>
          <p:nvPr/>
        </p:nvSpPr>
        <p:spPr>
          <a:xfrm>
            <a:off x="205025" y="2771334"/>
            <a:ext cx="4597878" cy="2246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dirty="0">
                <a:solidFill>
                  <a:srgbClr val="202124"/>
                </a:solidFill>
                <a:effectLst/>
                <a:latin typeface="Times New Roman" panose="02020603050405020304" pitchFamily="18" charset="0"/>
                <a:cs typeface="Times New Roman" panose="02020603050405020304" pitchFamily="18" charset="0"/>
              </a:rPr>
              <a:t>Types of Software Development Models:</a:t>
            </a:r>
          </a:p>
          <a:p>
            <a:pPr algn="l"/>
            <a:endParaRPr lang="en-US" b="0" i="0" dirty="0">
              <a:solidFill>
                <a:srgbClr val="202124"/>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Waterfall Model.</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V-Model.</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Incremental Model.</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RAD Model.</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Agile Model.</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Iterative Model.</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Spiral Model.</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Prototype Model.</a:t>
            </a:r>
          </a:p>
        </p:txBody>
      </p:sp>
      <p:pic>
        <p:nvPicPr>
          <p:cNvPr id="7" name="Picture 6">
            <a:extLst>
              <a:ext uri="{FF2B5EF4-FFF2-40B4-BE49-F238E27FC236}">
                <a16:creationId xmlns:a16="http://schemas.microsoft.com/office/drawing/2014/main" id="{58C55E1F-D35B-9A9D-369E-8EBB33AC4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5295" y="2520577"/>
            <a:ext cx="5005330" cy="2406177"/>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49241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pPr algn="ctr"/>
            <a:r>
              <a:rPr dirty="0"/>
              <a:t>Interpretation</a:t>
            </a:r>
          </a:p>
        </p:txBody>
      </p:sp>
      <p:sp>
        <p:nvSpPr>
          <p:cNvPr id="150" name="Shape 99"/>
          <p:cNvSpPr/>
          <p:nvPr/>
        </p:nvSpPr>
        <p:spPr>
          <a:xfrm>
            <a:off x="205025" y="1026451"/>
            <a:ext cx="5117473" cy="510172"/>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r>
              <a:rPr lang="en-US" dirty="0">
                <a:latin typeface="Times New Roman" panose="02020603050405020304" pitchFamily="18" charset="0"/>
                <a:cs typeface="Times New Roman" panose="02020603050405020304" pitchFamily="18" charset="0"/>
              </a:rPr>
              <a:t>What is mean by interpretation?</a:t>
            </a:r>
            <a:endParaRPr dirty="0">
              <a:latin typeface="Times New Roman" panose="02020603050405020304" pitchFamily="18" charset="0"/>
              <a:cs typeface="Times New Roman" panose="02020603050405020304" pitchFamily="18" charset="0"/>
            </a:endParaRPr>
          </a:p>
        </p:txBody>
      </p:sp>
      <p:sp>
        <p:nvSpPr>
          <p:cNvPr id="151" name="Shape 100"/>
          <p:cNvSpPr/>
          <p:nvPr/>
        </p:nvSpPr>
        <p:spPr>
          <a:xfrm>
            <a:off x="136014" y="1663790"/>
            <a:ext cx="4435986" cy="3348833"/>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b="0" i="0" dirty="0">
                <a:solidFill>
                  <a:srgbClr val="202124"/>
                </a:solidFill>
                <a:effectLst/>
                <a:latin typeface="Times New Roman" panose="02020603050405020304" pitchFamily="18" charset="0"/>
                <a:cs typeface="Times New Roman" panose="02020603050405020304" pitchFamily="18" charset="0"/>
              </a:rPr>
              <a:t>Data interpretation is </a:t>
            </a:r>
            <a:r>
              <a:rPr lang="en-US" b="0" i="0" dirty="0">
                <a:solidFill>
                  <a:srgbClr val="040C28"/>
                </a:solidFill>
                <a:effectLst/>
                <a:latin typeface="Times New Roman" panose="02020603050405020304" pitchFamily="18" charset="0"/>
                <a:cs typeface="Times New Roman" panose="02020603050405020304" pitchFamily="18" charset="0"/>
              </a:rPr>
              <a:t>the process of reviewing data and arriving at relevant conclusions using various analytical research methods</a:t>
            </a:r>
            <a:r>
              <a:rPr lang="en-US" b="0" i="0" dirty="0">
                <a:solidFill>
                  <a:srgbClr val="202124"/>
                </a:solidFill>
                <a:effectLst/>
                <a:latin typeface="Times New Roman" panose="02020603050405020304" pitchFamily="18" charset="0"/>
                <a:cs typeface="Times New Roman" panose="02020603050405020304" pitchFamily="18" charset="0"/>
              </a:rPr>
              <a:t>. Data analysis assists researchers in categorizing, manipulating, and summarizing data to answer critical questions.</a:t>
            </a:r>
          </a:p>
          <a:p>
            <a:pPr algn="just"/>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0" i="0" dirty="0">
                <a:solidFill>
                  <a:srgbClr val="202124"/>
                </a:solidFill>
                <a:effectLst/>
                <a:latin typeface="Times New Roman" panose="02020603050405020304" pitchFamily="18" charset="0"/>
                <a:cs typeface="Times New Roman" panose="02020603050405020304" pitchFamily="18" charset="0"/>
              </a:rPr>
              <a:t>What are the 4 steps of data interpretation?</a:t>
            </a:r>
          </a:p>
          <a:p>
            <a:pPr marL="342900" indent="-342900" algn="just">
              <a:buAutoNum type="arabicParenR"/>
            </a:pPr>
            <a:r>
              <a:rPr lang="en-US" dirty="0">
                <a:solidFill>
                  <a:srgbClr val="040C28"/>
                </a:solidFill>
                <a:latin typeface="Times New Roman" panose="02020603050405020304" pitchFamily="18" charset="0"/>
                <a:cs typeface="Times New Roman" panose="02020603050405020304" pitchFamily="18" charset="0"/>
              </a:rPr>
              <a:t>A</a:t>
            </a:r>
            <a:r>
              <a:rPr lang="en-US" b="0" i="0" dirty="0">
                <a:solidFill>
                  <a:srgbClr val="040C28"/>
                </a:solidFill>
                <a:effectLst/>
                <a:latin typeface="Times New Roman" panose="02020603050405020304" pitchFamily="18" charset="0"/>
                <a:cs typeface="Times New Roman" panose="02020603050405020304" pitchFamily="18" charset="0"/>
              </a:rPr>
              <a:t>ssemble the information you'll need.</a:t>
            </a:r>
          </a:p>
          <a:p>
            <a:pPr marL="342900" indent="-342900" algn="just">
              <a:buAutoNum type="arabicParenR"/>
            </a:pPr>
            <a:r>
              <a:rPr lang="en-US" b="0" i="0" dirty="0">
                <a:solidFill>
                  <a:srgbClr val="040C28"/>
                </a:solidFill>
                <a:effectLst/>
                <a:latin typeface="Times New Roman" panose="02020603050405020304" pitchFamily="18" charset="0"/>
                <a:cs typeface="Times New Roman" panose="02020603050405020304" pitchFamily="18" charset="0"/>
              </a:rPr>
              <a:t>Develop findings</a:t>
            </a:r>
          </a:p>
          <a:p>
            <a:pPr marL="342900" indent="-342900" algn="just">
              <a:buAutoNum type="arabicParenR"/>
            </a:pPr>
            <a:r>
              <a:rPr lang="en-US" dirty="0">
                <a:solidFill>
                  <a:srgbClr val="040C28"/>
                </a:solidFill>
                <a:latin typeface="Times New Roman" panose="02020603050405020304" pitchFamily="18" charset="0"/>
                <a:cs typeface="Times New Roman" panose="02020603050405020304" pitchFamily="18" charset="0"/>
              </a:rPr>
              <a:t>D</a:t>
            </a:r>
            <a:r>
              <a:rPr lang="en-US" b="0" i="0" dirty="0">
                <a:solidFill>
                  <a:srgbClr val="040C28"/>
                </a:solidFill>
                <a:effectLst/>
                <a:latin typeface="Times New Roman" panose="02020603050405020304" pitchFamily="18" charset="0"/>
                <a:cs typeface="Times New Roman" panose="02020603050405020304" pitchFamily="18" charset="0"/>
              </a:rPr>
              <a:t>evelop conclusions</a:t>
            </a:r>
          </a:p>
          <a:p>
            <a:pPr marL="342900" indent="-342900" algn="just">
              <a:buAutoNum type="arabicParenR"/>
            </a:pPr>
            <a:r>
              <a:rPr lang="en-US" dirty="0">
                <a:solidFill>
                  <a:srgbClr val="040C28"/>
                </a:solidFill>
                <a:latin typeface="Times New Roman" panose="02020603050405020304" pitchFamily="18" charset="0"/>
                <a:cs typeface="Times New Roman" panose="02020603050405020304" pitchFamily="18" charset="0"/>
              </a:rPr>
              <a:t>D</a:t>
            </a:r>
            <a:r>
              <a:rPr lang="en-US" b="0" i="0" dirty="0">
                <a:solidFill>
                  <a:srgbClr val="040C28"/>
                </a:solidFill>
                <a:effectLst/>
                <a:latin typeface="Times New Roman" panose="02020603050405020304" pitchFamily="18" charset="0"/>
                <a:cs typeface="Times New Roman" panose="02020603050405020304" pitchFamily="18" charset="0"/>
              </a:rPr>
              <a:t>evelop recommendations.</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endParaRPr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44D53A9-D6B6-CCE0-5CA1-7554AC0A1F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4137" y="1536623"/>
            <a:ext cx="4111180" cy="3215736"/>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3" name="Shape 115"/>
          <p:cNvSpPr/>
          <p:nvPr/>
        </p:nvSpPr>
        <p:spPr>
          <a:xfrm>
            <a:off x="698739" y="1635388"/>
            <a:ext cx="7841411" cy="1543660"/>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2000" b="1">
                <a:latin typeface="Open Sans"/>
                <a:ea typeface="Open Sans"/>
                <a:cs typeface="Open Sans"/>
                <a:sym typeface="Open Sans"/>
              </a:defRPr>
            </a:lvl1pPr>
          </a:lstStyle>
          <a:p>
            <a:pPr algn="ctr"/>
            <a:r>
              <a:rPr lang="en-US" sz="4000" i="1" dirty="0">
                <a:solidFill>
                  <a:srgbClr val="00B0F0"/>
                </a:solidFill>
                <a:latin typeface="Times New Roman" panose="02020603050405020304" pitchFamily="18" charset="0"/>
                <a:cs typeface="Times New Roman" panose="02020603050405020304" pitchFamily="18" charset="0"/>
              </a:rPr>
              <a:t>Thank You </a:t>
            </a:r>
          </a:p>
          <a:p>
            <a:pPr algn="ctr"/>
            <a:r>
              <a:rPr lang="en-US" sz="4000" i="1" dirty="0">
                <a:solidFill>
                  <a:srgbClr val="00B0F0"/>
                </a:solidFill>
                <a:latin typeface="Times New Roman" panose="02020603050405020304" pitchFamily="18" charset="0"/>
                <a:cs typeface="Times New Roman" panose="02020603050405020304" pitchFamily="18" charset="0"/>
              </a:rPr>
              <a:t>For Your Time</a:t>
            </a:r>
            <a:endParaRPr sz="4000" i="1" dirty="0">
              <a:solidFill>
                <a:srgbClr val="00B0F0"/>
              </a:solidFill>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19</TotalTime>
  <Words>331</Words>
  <Application>Microsoft Office PowerPoint</Application>
  <PresentationFormat>On-screen Show (16:9)</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Open Sans</vt:lpstr>
      <vt:lpstr>Open Sans Extrabold</vt:lpstr>
      <vt:lpstr>Open Sans Light</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Nilesh Maher</cp:lastModifiedBy>
  <cp:revision>9</cp:revision>
  <dcterms:modified xsi:type="dcterms:W3CDTF">2023-07-20T16:30:01Z</dcterms:modified>
</cp:coreProperties>
</file>