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33"/>
  </p:notesMasterIdLst>
  <p:sldIdLst>
    <p:sldId id="256" r:id="rId2"/>
    <p:sldId id="286" r:id="rId3"/>
    <p:sldId id="257" r:id="rId4"/>
    <p:sldId id="263" r:id="rId5"/>
    <p:sldId id="258" r:id="rId6"/>
    <p:sldId id="259" r:id="rId7"/>
    <p:sldId id="261" r:id="rId8"/>
    <p:sldId id="277" r:id="rId9"/>
    <p:sldId id="260" r:id="rId10"/>
    <p:sldId id="262" r:id="rId11"/>
    <p:sldId id="264" r:id="rId12"/>
    <p:sldId id="265" r:id="rId13"/>
    <p:sldId id="266" r:id="rId14"/>
    <p:sldId id="267" r:id="rId15"/>
    <p:sldId id="279" r:id="rId16"/>
    <p:sldId id="280" r:id="rId17"/>
    <p:sldId id="282" r:id="rId18"/>
    <p:sldId id="281" r:id="rId19"/>
    <p:sldId id="268" r:id="rId20"/>
    <p:sldId id="283" r:id="rId21"/>
    <p:sldId id="284" r:id="rId22"/>
    <p:sldId id="269" r:id="rId23"/>
    <p:sldId id="270" r:id="rId24"/>
    <p:sldId id="273" r:id="rId25"/>
    <p:sldId id="271" r:id="rId26"/>
    <p:sldId id="272" r:id="rId27"/>
    <p:sldId id="287" r:id="rId28"/>
    <p:sldId id="285" r:id="rId29"/>
    <p:sldId id="274" r:id="rId30"/>
    <p:sldId id="276"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526"/>
    <p:restoredTop sz="96197"/>
  </p:normalViewPr>
  <p:slideViewPr>
    <p:cSldViewPr snapToGrid="0">
      <p:cViewPr varScale="1">
        <p:scale>
          <a:sx n="101" d="100"/>
          <a:sy n="101" d="100"/>
        </p:scale>
        <p:origin x="224"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68581-9EF8-BF4E-A836-B4A2836FFBC4}" type="datetimeFigureOut">
              <a:rPr lang="en-US" smtClean="0"/>
              <a:t>4/18/23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61848-6213-DB41-B1F0-0E8537132036}" type="slidenum">
              <a:rPr lang="en-US" smtClean="0"/>
              <a:t>‹#›</a:t>
            </a:fld>
            <a:endParaRPr lang="en-US"/>
          </a:p>
        </p:txBody>
      </p:sp>
    </p:spTree>
    <p:extLst>
      <p:ext uri="{BB962C8B-B14F-4D97-AF65-F5344CB8AC3E}">
        <p14:creationId xmlns:p14="http://schemas.microsoft.com/office/powerpoint/2010/main" val="291872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661848-6213-DB41-B1F0-0E8537132036}" type="slidenum">
              <a:rPr lang="en-US" smtClean="0"/>
              <a:t>1</a:t>
            </a:fld>
            <a:endParaRPr lang="en-US"/>
          </a:p>
        </p:txBody>
      </p:sp>
    </p:spTree>
    <p:extLst>
      <p:ext uri="{BB962C8B-B14F-4D97-AF65-F5344CB8AC3E}">
        <p14:creationId xmlns:p14="http://schemas.microsoft.com/office/powerpoint/2010/main" val="1731355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4/18/23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4/18/23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4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4/18/23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0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4/18/23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4/18/23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4/18/23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4/18/23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7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4/18/23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8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4/18/23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1391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4/18/23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3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4/18/23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01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4/18/23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95010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beta.openai.com/playground"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spreadsheets/d/17NdjprJr0-lVmoJjitIeEmgITfJRIduBoWO8jNX2b9M/edit?usp=sha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ta.openai.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0044638-5FEA-D128-74A0-013F9B45CFE7}"/>
              </a:ext>
            </a:extLst>
          </p:cNvPr>
          <p:cNvSpPr>
            <a:spLocks noGrp="1"/>
          </p:cNvSpPr>
          <p:nvPr>
            <p:ph type="subTitle" idx="1"/>
          </p:nvPr>
        </p:nvSpPr>
        <p:spPr>
          <a:xfrm>
            <a:off x="7288276" y="4818125"/>
            <a:ext cx="4248833" cy="1268983"/>
          </a:xfrm>
        </p:spPr>
        <p:txBody>
          <a:bodyPr>
            <a:normAutofit fontScale="77500" lnSpcReduction="20000"/>
          </a:bodyPr>
          <a:lstStyle/>
          <a:p>
            <a:pPr algn="r">
              <a:lnSpc>
                <a:spcPct val="90000"/>
              </a:lnSpc>
            </a:pPr>
            <a:r>
              <a:rPr lang="en-US" sz="2400" dirty="0"/>
              <a:t>First ideas and experiences</a:t>
            </a:r>
          </a:p>
          <a:p>
            <a:pPr algn="r">
              <a:lnSpc>
                <a:spcPct val="90000"/>
              </a:lnSpc>
            </a:pPr>
            <a:r>
              <a:rPr lang="en-US" sz="2400" dirty="0"/>
              <a:t>Michael A. Heroux</a:t>
            </a:r>
          </a:p>
          <a:p>
            <a:pPr algn="r">
              <a:lnSpc>
                <a:spcPct val="90000"/>
              </a:lnSpc>
            </a:pPr>
            <a:r>
              <a:rPr lang="en-US" sz="2400" dirty="0"/>
              <a:t>Siva Rajamanickam</a:t>
            </a:r>
          </a:p>
          <a:p>
            <a:pPr algn="r">
              <a:lnSpc>
                <a:spcPct val="90000"/>
              </a:lnSpc>
            </a:pPr>
            <a:r>
              <a:rPr lang="en-US" sz="2400" dirty="0"/>
              <a:t>ECP Community BOF Days 2023</a:t>
            </a:r>
          </a:p>
        </p:txBody>
      </p:sp>
      <p:grpSp>
        <p:nvGrpSpPr>
          <p:cNvPr id="70" name="Group 6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 name="Oval 70">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3" name="Picture 3">
            <a:extLst>
              <a:ext uri="{FF2B5EF4-FFF2-40B4-BE49-F238E27FC236}">
                <a16:creationId xmlns:a16="http://schemas.microsoft.com/office/drawing/2014/main" id="{697DA56D-D355-824F-8722-237D660D4E80}"/>
              </a:ext>
            </a:extLst>
          </p:cNvPr>
          <p:cNvPicPr>
            <a:picLocks noChangeAspect="1"/>
          </p:cNvPicPr>
          <p:nvPr/>
        </p:nvPicPr>
        <p:blipFill rotWithShape="1">
          <a:blip r:embed="rId3"/>
          <a:srcRect t="44875" b="6264"/>
          <a:stretch/>
        </p:blipFill>
        <p:spPr>
          <a:xfrm>
            <a:off x="651537" y="685669"/>
            <a:ext cx="10885572" cy="3683246"/>
          </a:xfrm>
          <a:prstGeom prst="rect">
            <a:avLst/>
          </a:prstGeom>
        </p:spPr>
      </p:pic>
      <p:cxnSp>
        <p:nvCxnSpPr>
          <p:cNvPr id="77" name="Straight Connector 76">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3A5CBA9-C9C3-01F8-040F-388E6AEB96DA}"/>
              </a:ext>
            </a:extLst>
          </p:cNvPr>
          <p:cNvSpPr>
            <a:spLocks noGrp="1"/>
          </p:cNvSpPr>
          <p:nvPr>
            <p:ph type="ctrTitle"/>
          </p:nvPr>
        </p:nvSpPr>
        <p:spPr>
          <a:xfrm>
            <a:off x="566924" y="4818126"/>
            <a:ext cx="6402597" cy="1063244"/>
          </a:xfrm>
        </p:spPr>
        <p:txBody>
          <a:bodyPr anchor="b">
            <a:normAutofit fontScale="90000"/>
          </a:bodyPr>
          <a:lstStyle/>
          <a:p>
            <a:r>
              <a:rPr lang="en-US" sz="4800" dirty="0"/>
              <a:t>Exploring Generative AI Tools for Scientific Software Development</a:t>
            </a:r>
            <a:br>
              <a:rPr lang="en-US" sz="4800" dirty="0"/>
            </a:br>
            <a:endParaRPr lang="en-US" sz="4800" dirty="0"/>
          </a:p>
        </p:txBody>
      </p:sp>
    </p:spTree>
    <p:extLst>
      <p:ext uri="{BB962C8B-B14F-4D97-AF65-F5344CB8AC3E}">
        <p14:creationId xmlns:p14="http://schemas.microsoft.com/office/powerpoint/2010/main" val="280911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Trends</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2039874"/>
            <a:ext cx="7335835" cy="3721354"/>
          </a:xfrm>
        </p:spPr>
        <p:txBody>
          <a:bodyPr>
            <a:normAutofit/>
          </a:bodyPr>
          <a:lstStyle/>
          <a:p>
            <a:pPr lvl="1"/>
            <a:r>
              <a:rPr lang="en-US" dirty="0"/>
              <a:t>Soft skills become relatively more important</a:t>
            </a:r>
          </a:p>
          <a:p>
            <a:pPr lvl="2"/>
            <a:r>
              <a:rPr lang="en-US" dirty="0"/>
              <a:t>Understanding the individual, teams, communities become more important that technical skills</a:t>
            </a:r>
          </a:p>
          <a:p>
            <a:pPr lvl="1"/>
            <a:r>
              <a:rPr lang="en-US" dirty="0"/>
              <a:t>Domain knowledge relatively more important</a:t>
            </a:r>
          </a:p>
          <a:p>
            <a:pPr lvl="2"/>
            <a:r>
              <a:rPr lang="en-US" dirty="0"/>
              <a:t>What to produce – Requirements</a:t>
            </a:r>
          </a:p>
          <a:p>
            <a:pPr lvl="1"/>
            <a:r>
              <a:rPr lang="en-US" dirty="0"/>
              <a:t>Design become more important &amp; easier</a:t>
            </a:r>
          </a:p>
          <a:p>
            <a:pPr lvl="2"/>
            <a:r>
              <a:rPr lang="en-US" dirty="0"/>
              <a:t>Rapid prototyping easier</a:t>
            </a:r>
          </a:p>
          <a:p>
            <a:pPr lvl="1"/>
            <a:r>
              <a:rPr lang="en-US" dirty="0"/>
              <a:t>AI tools won’t replace people</a:t>
            </a:r>
          </a:p>
          <a:p>
            <a:pPr lvl="2"/>
            <a:r>
              <a:rPr lang="en-US" dirty="0"/>
              <a:t>People who use AI tools will replace those who don’t</a:t>
            </a:r>
          </a:p>
        </p:txBody>
      </p:sp>
    </p:spTree>
    <p:extLst>
      <p:ext uri="{BB962C8B-B14F-4D97-AF65-F5344CB8AC3E}">
        <p14:creationId xmlns:p14="http://schemas.microsoft.com/office/powerpoint/2010/main" val="942059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238461" y="2644170"/>
            <a:ext cx="11715078" cy="1569660"/>
          </a:xfrm>
          <a:prstGeom prst="rect">
            <a:avLst/>
          </a:prstGeom>
          <a:noFill/>
        </p:spPr>
        <p:txBody>
          <a:bodyPr wrap="square" rtlCol="0">
            <a:spAutoFit/>
          </a:bodyPr>
          <a:lstStyle/>
          <a:p>
            <a:r>
              <a:rPr lang="en-US" sz="2400" dirty="0"/>
              <a:t>The best way to extract metadata from a GitHub repo is to use the GitHub API. It provides a range of endpoints that allow you to access information about the repo, such as the number of commits, pull requests, releases, and other metadata. You can also use the GitHub </a:t>
            </a:r>
            <a:r>
              <a:rPr lang="en-US" sz="2400" dirty="0" err="1"/>
              <a:t>GraphQL</a:t>
            </a:r>
            <a:r>
              <a:rPr lang="en-US" sz="2400" dirty="0"/>
              <a:t> API to query more specific information.</a:t>
            </a:r>
          </a:p>
        </p:txBody>
      </p:sp>
      <p:sp>
        <p:nvSpPr>
          <p:cNvPr id="5" name="TextBox 4">
            <a:extLst>
              <a:ext uri="{FF2B5EF4-FFF2-40B4-BE49-F238E27FC236}">
                <a16:creationId xmlns:a16="http://schemas.microsoft.com/office/drawing/2014/main" id="{B0A6D8DC-E22B-EC9B-61A0-E8827D8509F7}"/>
              </a:ext>
            </a:extLst>
          </p:cNvPr>
          <p:cNvSpPr txBox="1"/>
          <p:nvPr/>
        </p:nvSpPr>
        <p:spPr>
          <a:xfrm>
            <a:off x="645886" y="258356"/>
            <a:ext cx="1045754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Bootstrapping a scripting tool – Step 1: Ask for advice</a:t>
            </a:r>
          </a:p>
        </p:txBody>
      </p:sp>
      <p:sp>
        <p:nvSpPr>
          <p:cNvPr id="6" name="TextBox 5">
            <a:extLst>
              <a:ext uri="{FF2B5EF4-FFF2-40B4-BE49-F238E27FC236}">
                <a16:creationId xmlns:a16="http://schemas.microsoft.com/office/drawing/2014/main" id="{2818380D-9E9D-DFD7-C3CE-52B6C46A675D}"/>
              </a:ext>
            </a:extLst>
          </p:cNvPr>
          <p:cNvSpPr txBox="1"/>
          <p:nvPr/>
        </p:nvSpPr>
        <p:spPr>
          <a:xfrm>
            <a:off x="355087" y="1697484"/>
            <a:ext cx="11039139" cy="461665"/>
          </a:xfrm>
          <a:prstGeom prst="rect">
            <a:avLst/>
          </a:prstGeom>
          <a:noFill/>
        </p:spPr>
        <p:txBody>
          <a:bodyPr wrap="square" rtlCol="0">
            <a:spAutoFit/>
          </a:bodyPr>
          <a:lstStyle/>
          <a:p>
            <a:r>
              <a:rPr lang="en-US" sz="2400" i="1" dirty="0"/>
              <a:t>What is a good way to extract metadata from a GitHub repo?</a:t>
            </a:r>
          </a:p>
        </p:txBody>
      </p:sp>
    </p:spTree>
    <p:extLst>
      <p:ext uri="{BB962C8B-B14F-4D97-AF65-F5344CB8AC3E}">
        <p14:creationId xmlns:p14="http://schemas.microsoft.com/office/powerpoint/2010/main" val="27300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248321"/>
            <a:ext cx="11715078" cy="369332"/>
          </a:xfrm>
          <a:prstGeom prst="rect">
            <a:avLst/>
          </a:prstGeom>
          <a:noFill/>
        </p:spPr>
        <p:txBody>
          <a:bodyPr wrap="square" rtlCol="0">
            <a:spAutoFit/>
          </a:bodyPr>
          <a:lstStyle/>
          <a:p>
            <a:r>
              <a:rPr lang="en-US" i="1" dirty="0"/>
              <a:t>Write a script to extract basic activity information from the Trilinos GitHub repo</a:t>
            </a:r>
          </a:p>
        </p:txBody>
      </p:sp>
      <p:sp>
        <p:nvSpPr>
          <p:cNvPr id="2" name="TextBox 1">
            <a:extLst>
              <a:ext uri="{FF2B5EF4-FFF2-40B4-BE49-F238E27FC236}">
                <a16:creationId xmlns:a16="http://schemas.microsoft.com/office/drawing/2014/main" id="{AB96B258-E317-5B78-4BAF-6667783682FD}"/>
              </a:ext>
            </a:extLst>
          </p:cNvPr>
          <p:cNvSpPr txBox="1"/>
          <p:nvPr/>
        </p:nvSpPr>
        <p:spPr>
          <a:xfrm>
            <a:off x="5632569" y="1927500"/>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2: Generate script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764024"/>
            <a:ext cx="11715078" cy="6370975"/>
          </a:xfrm>
          <a:prstGeom prst="rect">
            <a:avLst/>
          </a:prstGeom>
          <a:noFill/>
        </p:spPr>
        <p:txBody>
          <a:bodyPr wrap="square" rtlCol="0">
            <a:spAutoFit/>
          </a:bodyPr>
          <a:lstStyle/>
          <a:p>
            <a:r>
              <a:rPr lang="en-US" sz="1200" dirty="0"/>
              <a:t>#!/</a:t>
            </a:r>
            <a:r>
              <a:rPr lang="en-US" sz="1200" dirty="0" err="1"/>
              <a:t>usr</a:t>
            </a:r>
            <a:r>
              <a:rPr lang="en-US" sz="1200" dirty="0"/>
              <a:t>/bin/env python3</a:t>
            </a:r>
          </a:p>
          <a:p>
            <a:endParaRPr lang="en-US" sz="1200" dirty="0"/>
          </a:p>
          <a:p>
            <a:r>
              <a:rPr lang="en-US" sz="1200" dirty="0"/>
              <a:t>import requests</a:t>
            </a:r>
          </a:p>
          <a:p>
            <a:endParaRPr lang="en-US" sz="1200" dirty="0"/>
          </a:p>
          <a:p>
            <a:r>
              <a:rPr lang="en-US" sz="1200" dirty="0"/>
              <a:t># Enter your GitHub personal access token here</a:t>
            </a:r>
          </a:p>
          <a:p>
            <a:r>
              <a:rPr lang="en-US" sz="1200" dirty="0">
                <a:highlight>
                  <a:srgbClr val="00FF00"/>
                </a:highlight>
              </a:rPr>
              <a:t>token = '&lt;YOUR_TOKEN_HERE&gt;'</a:t>
            </a:r>
          </a:p>
          <a:p>
            <a:endParaRPr lang="en-US" sz="1200" dirty="0"/>
          </a:p>
          <a:p>
            <a:r>
              <a:rPr lang="en-US" sz="1200" dirty="0"/>
              <a:t># The GitHub repository to query</a:t>
            </a:r>
          </a:p>
          <a:p>
            <a:r>
              <a:rPr lang="en-US" sz="1200" dirty="0"/>
              <a:t>repo = '</a:t>
            </a:r>
            <a:r>
              <a:rPr lang="en-US" sz="1200" dirty="0" err="1"/>
              <a:t>trilinos</a:t>
            </a:r>
            <a:r>
              <a:rPr lang="en-US" sz="1200" dirty="0"/>
              <a:t>/Trilinos'</a:t>
            </a:r>
          </a:p>
          <a:p>
            <a:endParaRPr lang="en-US" sz="1200" dirty="0"/>
          </a:p>
          <a:p>
            <a:r>
              <a:rPr lang="en-US" sz="1200" dirty="0"/>
              <a:t># Get the list of commits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/repos/{repo}/commits'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commit count</a:t>
            </a:r>
          </a:p>
          <a:p>
            <a:r>
              <a:rPr lang="en-US" sz="1200" dirty="0"/>
              <a:t>print(</a:t>
            </a:r>
            <a:r>
              <a:rPr lang="en-US" sz="1200" dirty="0" err="1"/>
              <a:t>f'Commit</a:t>
            </a:r>
            <a:r>
              <a:rPr lang="en-US" sz="1200" dirty="0"/>
              <a:t> count: {</a:t>
            </a:r>
            <a:r>
              <a:rPr lang="en-US" sz="1200" dirty="0" err="1"/>
              <a:t>len</a:t>
            </a:r>
            <a:r>
              <a:rPr lang="en-US" sz="1200" dirty="0"/>
              <a:t>(response)}')</a:t>
            </a:r>
          </a:p>
          <a:p>
            <a:endParaRPr lang="en-US" sz="1200" dirty="0"/>
          </a:p>
          <a:p>
            <a:r>
              <a:rPr lang="en-US" sz="1200" dirty="0"/>
              <a:t># Get the list of pull requests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/repos/{repo}/pulls'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pull request count</a:t>
            </a:r>
          </a:p>
          <a:p>
            <a:r>
              <a:rPr lang="en-US" sz="1200" dirty="0"/>
              <a:t>print(</a:t>
            </a:r>
            <a:r>
              <a:rPr lang="en-US" sz="1200" dirty="0" err="1"/>
              <a:t>f'Pull</a:t>
            </a:r>
            <a:r>
              <a:rPr lang="en-US" sz="1200" dirty="0"/>
              <a:t> request count: {</a:t>
            </a:r>
            <a:r>
              <a:rPr lang="en-US" sz="1200" dirty="0" err="1"/>
              <a:t>len</a:t>
            </a:r>
            <a:r>
              <a:rPr lang="en-US" sz="1200" dirty="0"/>
              <a:t>(response)}')</a:t>
            </a:r>
          </a:p>
          <a:p>
            <a:endParaRPr lang="en-US" sz="1200" dirty="0"/>
          </a:p>
          <a:p>
            <a:r>
              <a:rPr lang="en-US" sz="1200" dirty="0"/>
              <a:t># Get the list of releases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/repos/{repo}/releases'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release count</a:t>
            </a:r>
          </a:p>
          <a:p>
            <a:r>
              <a:rPr lang="en-US" sz="1200" dirty="0"/>
              <a:t>print(</a:t>
            </a:r>
            <a:r>
              <a:rPr lang="en-US" sz="1200" dirty="0" err="1"/>
              <a:t>f'Release</a:t>
            </a:r>
            <a:r>
              <a:rPr lang="en-US" sz="1200" dirty="0"/>
              <a:t> count: {</a:t>
            </a:r>
            <a:r>
              <a:rPr lang="en-US" sz="1200" dirty="0" err="1"/>
              <a:t>len</a:t>
            </a:r>
            <a:r>
              <a:rPr lang="en-US" sz="1200" dirty="0"/>
              <a:t>(response)}')</a:t>
            </a:r>
          </a:p>
        </p:txBody>
      </p:sp>
    </p:spTree>
    <p:extLst>
      <p:ext uri="{BB962C8B-B14F-4D97-AF65-F5344CB8AC3E}">
        <p14:creationId xmlns:p14="http://schemas.microsoft.com/office/powerpoint/2010/main" val="1525313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927500"/>
            <a:ext cx="11715078" cy="369332"/>
          </a:xfrm>
          <a:prstGeom prst="rect">
            <a:avLst/>
          </a:prstGeom>
          <a:noFill/>
        </p:spPr>
        <p:txBody>
          <a:bodyPr wrap="square" rtlCol="0">
            <a:spAutoFit/>
          </a:bodyPr>
          <a:lstStyle/>
          <a:p>
            <a:r>
              <a:rPr lang="en-US" i="1" dirty="0"/>
              <a:t>How do I determine my </a:t>
            </a:r>
            <a:r>
              <a:rPr lang="en-US" i="1" dirty="0" err="1"/>
              <a:t>github</a:t>
            </a:r>
            <a:r>
              <a:rPr lang="en-US" i="1" dirty="0"/>
              <a:t> personal access token?</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3: Learn about token</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1938992"/>
          </a:xfrm>
          <a:prstGeom prst="rect">
            <a:avLst/>
          </a:prstGeom>
          <a:noFill/>
        </p:spPr>
        <p:txBody>
          <a:bodyPr wrap="square" rtlCol="0">
            <a:spAutoFit/>
          </a:bodyPr>
          <a:lstStyle/>
          <a:p>
            <a:r>
              <a:rPr lang="en-US" sz="2000" dirty="0"/>
              <a:t>To generate a GitHub personal access token, you must first log in to your GitHub account. Once logged in, go to your Settings page, select “Developer settings” from the left sidebar, and then “Personal access tokens”. On the next page, click “Generate new token”. You will then be prompted to give your token a name and select the scopes for which the token will be granted access. Once you have set your token’s name and scopes, click “Generate token”. Your token will then be displayed on the next page.</a:t>
            </a:r>
          </a:p>
        </p:txBody>
      </p:sp>
    </p:spTree>
    <p:extLst>
      <p:ext uri="{BB962C8B-B14F-4D97-AF65-F5344CB8AC3E}">
        <p14:creationId xmlns:p14="http://schemas.microsoft.com/office/powerpoint/2010/main" val="79905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610330"/>
            <a:ext cx="11715078" cy="646331"/>
          </a:xfrm>
          <a:prstGeom prst="rect">
            <a:avLst/>
          </a:prstGeom>
          <a:noFill/>
        </p:spPr>
        <p:txBody>
          <a:bodyPr wrap="square" rtlCol="0">
            <a:spAutoFit/>
          </a:bodyPr>
          <a:lstStyle/>
          <a:p>
            <a:r>
              <a:rPr lang="en-US" i="1" dirty="0"/>
              <a:t>Write a </a:t>
            </a:r>
            <a:r>
              <a:rPr lang="en-US" i="1" dirty="0" err="1"/>
              <a:t>github</a:t>
            </a:r>
            <a:r>
              <a:rPr lang="en-US" i="1" dirty="0"/>
              <a:t> API python script to list the contributors and number of commits to a </a:t>
            </a:r>
            <a:r>
              <a:rPr lang="en-US" i="1" dirty="0" err="1"/>
              <a:t>github</a:t>
            </a:r>
            <a:r>
              <a:rPr lang="en-US" i="1" dirty="0"/>
              <a:t> repo with user provided name</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https://beta.openai.com/playground</a:t>
            </a:r>
            <a:r>
              <a:rPr lang="en-US" sz="2800" dirty="0"/>
              <a:t> </a:t>
            </a:r>
          </a:p>
          <a:p>
            <a:pPr algn="ctr"/>
            <a:r>
              <a:rPr lang="en-US" sz="2800" dirty="0"/>
              <a:t>Step 4: Experiment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3970318"/>
          </a:xfrm>
          <a:prstGeom prst="rect">
            <a:avLst/>
          </a:prstGeom>
          <a:noFill/>
        </p:spPr>
        <p:txBody>
          <a:bodyPr wrap="square" rtlCol="0">
            <a:spAutoFit/>
          </a:bodyPr>
          <a:lstStyle/>
          <a:p>
            <a:r>
              <a:rPr lang="en-US" sz="1200" dirty="0">
                <a:solidFill>
                  <a:srgbClr val="000000"/>
                </a:solidFill>
                <a:effectLst/>
                <a:latin typeface="Menlo" panose="020B0609030804020204" pitchFamily="49" charset="0"/>
              </a:rPr>
              <a:t>import requests</a:t>
            </a:r>
          </a:p>
          <a:p>
            <a:r>
              <a:rPr lang="en-US" sz="1200" dirty="0">
                <a:solidFill>
                  <a:srgbClr val="000000"/>
                </a:solidFill>
                <a:effectLst/>
                <a:latin typeface="Menlo" panose="020B0609030804020204" pitchFamily="49" charset="0"/>
              </a:rPr>
              <a:t>import </a:t>
            </a:r>
            <a:r>
              <a:rPr lang="en-US" sz="1200" dirty="0" err="1">
                <a:solidFill>
                  <a:srgbClr val="000000"/>
                </a:solidFill>
                <a:effectLst/>
                <a:latin typeface="Menlo" panose="020B0609030804020204" pitchFamily="49" charset="0"/>
              </a:rPr>
              <a:t>json</a:t>
            </a:r>
            <a:endParaRPr lang="en-US" sz="1200" dirty="0">
              <a:solidFill>
                <a:srgbClr val="000000"/>
              </a:solidFill>
              <a:effectLst/>
              <a:latin typeface="Menlo" panose="020B0609030804020204" pitchFamily="49" charset="0"/>
            </a:endParaRP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Get the user input</a:t>
            </a:r>
          </a:p>
          <a:p>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 = input("Please enter the GitHub repo name: ")</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API call to get the list of contributors</a:t>
            </a:r>
          </a:p>
          <a:p>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 = "https://</a:t>
            </a:r>
            <a:r>
              <a:rPr lang="en-US" sz="1200" dirty="0" err="1">
                <a:solidFill>
                  <a:srgbClr val="000000"/>
                </a:solidFill>
                <a:effectLst/>
                <a:latin typeface="Menlo" panose="020B0609030804020204" pitchFamily="49" charset="0"/>
              </a:rPr>
              <a:t>api.github.com</a:t>
            </a:r>
            <a:r>
              <a:rPr lang="en-US" sz="1200" dirty="0">
                <a:solidFill>
                  <a:srgbClr val="000000"/>
                </a:solidFill>
                <a:effectLst/>
                <a:latin typeface="Menlo" panose="020B0609030804020204" pitchFamily="49" charset="0"/>
              </a:rPr>
              <a:t>/repos/{}/</a:t>
            </a:r>
            <a:r>
              <a:rPr lang="en-US" sz="1200" dirty="0" err="1">
                <a:solidFill>
                  <a:srgbClr val="000000"/>
                </a:solidFill>
                <a:effectLst/>
                <a:latin typeface="Menlo" panose="020B0609030804020204" pitchFamily="49" charset="0"/>
              </a:rPr>
              <a:t>contributors".format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r = </a:t>
            </a:r>
            <a:r>
              <a:rPr lang="en-US" sz="1200" dirty="0" err="1">
                <a:solidFill>
                  <a:srgbClr val="000000"/>
                </a:solidFill>
                <a:effectLst/>
                <a:latin typeface="Menlo" panose="020B0609030804020204" pitchFamily="49" charset="0"/>
              </a:rPr>
              <a:t>requests.get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Parse the response</a:t>
            </a:r>
          </a:p>
          <a:p>
            <a:r>
              <a:rPr lang="en-US" sz="1200" dirty="0">
                <a:solidFill>
                  <a:srgbClr val="000000"/>
                </a:solidFill>
                <a:effectLst/>
                <a:latin typeface="Menlo" panose="020B0609030804020204" pitchFamily="49" charset="0"/>
              </a:rPr>
              <a:t>data = </a:t>
            </a:r>
            <a:r>
              <a:rPr lang="en-US" sz="1200" dirty="0" err="1">
                <a:solidFill>
                  <a:srgbClr val="000000"/>
                </a:solidFill>
                <a:effectLst/>
                <a:latin typeface="Menlo" panose="020B0609030804020204" pitchFamily="49" charset="0"/>
              </a:rPr>
              <a:t>json.loads</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r.text</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Print the result</a:t>
            </a:r>
          </a:p>
          <a:p>
            <a:r>
              <a:rPr lang="en-US" sz="1200" dirty="0">
                <a:solidFill>
                  <a:srgbClr val="000000"/>
                </a:solidFill>
                <a:effectLst/>
                <a:latin typeface="Menlo" panose="020B0609030804020204" pitchFamily="49" charset="0"/>
              </a:rPr>
              <a:t>print("List of Contributors and Number of Commits to {}".format(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for contributor in data:</a:t>
            </a:r>
          </a:p>
          <a:p>
            <a:r>
              <a:rPr lang="en-US" sz="1200" dirty="0">
                <a:solidFill>
                  <a:srgbClr val="000000"/>
                </a:solidFill>
                <a:effectLst/>
                <a:latin typeface="Menlo" panose="020B0609030804020204" pitchFamily="49" charset="0"/>
              </a:rPr>
              <a:t>    print("{}: {}".format(contributor['login'], contributor['contributions']))</a:t>
            </a:r>
          </a:p>
        </p:txBody>
      </p:sp>
    </p:spTree>
    <p:extLst>
      <p:ext uri="{BB962C8B-B14F-4D97-AF65-F5344CB8AC3E}">
        <p14:creationId xmlns:p14="http://schemas.microsoft.com/office/powerpoint/2010/main" val="1773808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sp>
        <p:nvSpPr>
          <p:cNvPr id="2" name="TextBox 1">
            <a:extLst>
              <a:ext uri="{FF2B5EF4-FFF2-40B4-BE49-F238E27FC236}">
                <a16:creationId xmlns:a16="http://schemas.microsoft.com/office/drawing/2014/main" id="{C8DFD258-3F5F-8E4C-60E9-AB6D1884AEEE}"/>
              </a:ext>
            </a:extLst>
          </p:cNvPr>
          <p:cNvSpPr txBox="1"/>
          <p:nvPr/>
        </p:nvSpPr>
        <p:spPr>
          <a:xfrm>
            <a:off x="6927850" y="1244474"/>
            <a:ext cx="4819650"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Copilot aware of complete HPCG code base</a:t>
            </a:r>
          </a:p>
          <a:p>
            <a:pPr marL="285750" indent="-285750">
              <a:buFont typeface="Arial" panose="020B0604020202020204" pitchFamily="34" charset="0"/>
              <a:buChar char="•"/>
            </a:pPr>
            <a:r>
              <a:rPr lang="en-US" sz="1400" dirty="0"/>
              <a:t>Copilot also trained on many specialized APIs:</a:t>
            </a:r>
          </a:p>
          <a:p>
            <a:pPr marL="742950" lvl="1" indent="-285750">
              <a:buFont typeface="Arial" panose="020B0604020202020204" pitchFamily="34" charset="0"/>
              <a:buChar char="•"/>
            </a:pPr>
            <a:r>
              <a:rPr lang="en-US" sz="1400" dirty="0"/>
              <a:t>Intel Vector ISA</a:t>
            </a:r>
          </a:p>
          <a:p>
            <a:pPr marL="742950" lvl="1" indent="-285750">
              <a:buFont typeface="Arial" panose="020B0604020202020204" pitchFamily="34" charset="0"/>
              <a:buChar char="•"/>
            </a:pPr>
            <a:r>
              <a:rPr lang="en-US" sz="1400" dirty="0"/>
              <a:t>Kokkos Performance Portability API</a:t>
            </a:r>
          </a:p>
          <a:p>
            <a:pPr marL="742950" lvl="1" indent="-285750">
              <a:buFont typeface="Arial" panose="020B0604020202020204" pitchFamily="34" charset="0"/>
              <a:buChar char="•"/>
            </a:pPr>
            <a:r>
              <a:rPr lang="en-US" sz="1400" dirty="0"/>
              <a:t>Apple, HIP, etc...</a:t>
            </a:r>
          </a:p>
          <a:p>
            <a:pPr marL="285750" indent="-285750">
              <a:buFont typeface="Arial" panose="020B0604020202020204" pitchFamily="34" charset="0"/>
              <a:buChar char="•"/>
            </a:pPr>
            <a:r>
              <a:rPr lang="en-US" sz="1400" dirty="0"/>
              <a:t>Copilot generates equivalent versions of C++ code</a:t>
            </a:r>
          </a:p>
          <a:p>
            <a:pPr marL="285750" indent="-285750">
              <a:buFont typeface="Arial" panose="020B0604020202020204" pitchFamily="34" charset="0"/>
              <a:buChar char="•"/>
            </a:pPr>
            <a:r>
              <a:rPr lang="en-US" sz="1400" dirty="0"/>
              <a:t>Comment starts the generation process</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6" name="Group 5">
            <a:extLst>
              <a:ext uri="{FF2B5EF4-FFF2-40B4-BE49-F238E27FC236}">
                <a16:creationId xmlns:a16="http://schemas.microsoft.com/office/drawing/2014/main" id="{6A41DCA8-5765-E7F5-AAAA-5FF278B4A033}"/>
              </a:ext>
            </a:extLst>
          </p:cNvPr>
          <p:cNvGrpSpPr/>
          <p:nvPr/>
        </p:nvGrpSpPr>
        <p:grpSpPr>
          <a:xfrm>
            <a:off x="0" y="0"/>
            <a:ext cx="6409255" cy="6858000"/>
            <a:chOff x="0" y="0"/>
            <a:chExt cx="6409255" cy="6858000"/>
          </a:xfrm>
        </p:grpSpPr>
        <p:pic>
          <p:nvPicPr>
            <p:cNvPr id="10" name="Picture 9" descr="Text&#10;&#10;Description automatically generated">
              <a:extLst>
                <a:ext uri="{FF2B5EF4-FFF2-40B4-BE49-F238E27FC236}">
                  <a16:creationId xmlns:a16="http://schemas.microsoft.com/office/drawing/2014/main" id="{53287818-C755-4334-9410-49499790DCA5}"/>
                </a:ext>
              </a:extLst>
            </p:cNvPr>
            <p:cNvPicPr>
              <a:picLocks noChangeAspect="1"/>
            </p:cNvPicPr>
            <p:nvPr/>
          </p:nvPicPr>
          <p:blipFill>
            <a:blip r:embed="rId2"/>
            <a:stretch>
              <a:fillRect/>
            </a:stretch>
          </p:blipFill>
          <p:spPr>
            <a:xfrm>
              <a:off x="0" y="0"/>
              <a:ext cx="6409255" cy="6858000"/>
            </a:xfrm>
            <a:prstGeom prst="rect">
              <a:avLst/>
            </a:prstGeom>
          </p:spPr>
        </p:pic>
        <p:sp>
          <p:nvSpPr>
            <p:cNvPr id="3" name="TextBox 2">
              <a:extLst>
                <a:ext uri="{FF2B5EF4-FFF2-40B4-BE49-F238E27FC236}">
                  <a16:creationId xmlns:a16="http://schemas.microsoft.com/office/drawing/2014/main" id="{39B06F9E-0BA7-47E0-4385-8BA763320642}"/>
                </a:ext>
              </a:extLst>
            </p:cNvPr>
            <p:cNvSpPr txBox="1"/>
            <p:nvPr/>
          </p:nvSpPr>
          <p:spPr>
            <a:xfrm>
              <a:off x="2197100" y="25400"/>
              <a:ext cx="3155951" cy="369332"/>
            </a:xfrm>
            <a:prstGeom prst="rect">
              <a:avLst/>
            </a:prstGeom>
            <a:solidFill>
              <a:schemeClr val="tx1">
                <a:lumMod val="95000"/>
                <a:lumOff val="5000"/>
              </a:schemeClr>
            </a:solidFill>
          </p:spPr>
          <p:txBody>
            <a:bodyPr wrap="square" rtlCol="0">
              <a:spAutoFit/>
            </a:bodyPr>
            <a:lstStyle/>
            <a:p>
              <a:endParaRPr lang="en-US" dirty="0"/>
            </a:p>
          </p:txBody>
        </p:sp>
      </p:grpSp>
    </p:spTree>
    <p:extLst>
      <p:ext uri="{BB962C8B-B14F-4D97-AF65-F5344CB8AC3E}">
        <p14:creationId xmlns:p14="http://schemas.microsoft.com/office/powerpoint/2010/main" val="3449816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sp>
        <p:nvSpPr>
          <p:cNvPr id="3" name="TextBox 2">
            <a:extLst>
              <a:ext uri="{FF2B5EF4-FFF2-40B4-BE49-F238E27FC236}">
                <a16:creationId xmlns:a16="http://schemas.microsoft.com/office/drawing/2014/main" id="{D1EB44B6-C695-CF46-CAB6-57148929A883}"/>
              </a:ext>
            </a:extLst>
          </p:cNvPr>
          <p:cNvSpPr txBox="1"/>
          <p:nvPr/>
        </p:nvSpPr>
        <p:spPr>
          <a:xfrm>
            <a:off x="7204710" y="1154558"/>
            <a:ext cx="4819650"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Type comment (green text)</a:t>
            </a:r>
          </a:p>
          <a:p>
            <a:pPr marL="285750" indent="-285750">
              <a:buFont typeface="Arial" panose="020B0604020202020204" pitchFamily="34" charset="0"/>
              <a:buChar char="•"/>
            </a:pPr>
            <a:r>
              <a:rPr lang="en-US" sz="1400" dirty="0"/>
              <a:t>Wait for Copilot to generate code</a:t>
            </a:r>
          </a:p>
          <a:p>
            <a:pPr marL="285750" indent="-285750">
              <a:buFont typeface="Arial" panose="020B0604020202020204" pitchFamily="34" charset="0"/>
              <a:buChar char="•"/>
            </a:pPr>
            <a:r>
              <a:rPr lang="en-US" sz="1400" dirty="0"/>
              <a:t>Tab to accept</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7" name="Group 6">
            <a:extLst>
              <a:ext uri="{FF2B5EF4-FFF2-40B4-BE49-F238E27FC236}">
                <a16:creationId xmlns:a16="http://schemas.microsoft.com/office/drawing/2014/main" id="{B5FF41FA-591B-467F-EB9A-3C5BCFE5CD08}"/>
              </a:ext>
            </a:extLst>
          </p:cNvPr>
          <p:cNvGrpSpPr/>
          <p:nvPr/>
        </p:nvGrpSpPr>
        <p:grpSpPr>
          <a:xfrm>
            <a:off x="0" y="0"/>
            <a:ext cx="6350723" cy="6858000"/>
            <a:chOff x="580849" y="430306"/>
            <a:chExt cx="6350723" cy="6858000"/>
          </a:xfrm>
        </p:grpSpPr>
        <p:pic>
          <p:nvPicPr>
            <p:cNvPr id="12" name="Picture 11" descr="Text&#10;&#10;Description automatically generated">
              <a:extLst>
                <a:ext uri="{FF2B5EF4-FFF2-40B4-BE49-F238E27FC236}">
                  <a16:creationId xmlns:a16="http://schemas.microsoft.com/office/drawing/2014/main" id="{93F629EC-BAF4-66D8-5789-11892F34139C}"/>
                </a:ext>
              </a:extLst>
            </p:cNvPr>
            <p:cNvPicPr>
              <a:picLocks noChangeAspect="1"/>
            </p:cNvPicPr>
            <p:nvPr/>
          </p:nvPicPr>
          <p:blipFill>
            <a:blip r:embed="rId2"/>
            <a:stretch>
              <a:fillRect/>
            </a:stretch>
          </p:blipFill>
          <p:spPr>
            <a:xfrm>
              <a:off x="580849" y="430306"/>
              <a:ext cx="6350723" cy="6858000"/>
            </a:xfrm>
            <a:prstGeom prst="rect">
              <a:avLst/>
            </a:prstGeom>
          </p:spPr>
        </p:pic>
        <p:sp>
          <p:nvSpPr>
            <p:cNvPr id="6" name="TextBox 5">
              <a:extLst>
                <a:ext uri="{FF2B5EF4-FFF2-40B4-BE49-F238E27FC236}">
                  <a16:creationId xmlns:a16="http://schemas.microsoft.com/office/drawing/2014/main" id="{A5D42EEA-CF3A-FABF-3B16-42C79D1F03A5}"/>
                </a:ext>
              </a:extLst>
            </p:cNvPr>
            <p:cNvSpPr txBox="1"/>
            <p:nvPr/>
          </p:nvSpPr>
          <p:spPr>
            <a:xfrm>
              <a:off x="2965449" y="455706"/>
              <a:ext cx="3966123" cy="369332"/>
            </a:xfrm>
            <a:prstGeom prst="rect">
              <a:avLst/>
            </a:prstGeom>
            <a:solidFill>
              <a:schemeClr val="tx1">
                <a:lumMod val="95000"/>
                <a:lumOff val="5000"/>
              </a:schemeClr>
            </a:solidFill>
          </p:spPr>
          <p:txBody>
            <a:bodyPr wrap="square" rtlCol="0">
              <a:spAutoFit/>
            </a:bodyPr>
            <a:lstStyle/>
            <a:p>
              <a:endParaRPr lang="en-US" dirty="0"/>
            </a:p>
          </p:txBody>
        </p:sp>
      </p:grpSp>
    </p:spTree>
    <p:extLst>
      <p:ext uri="{BB962C8B-B14F-4D97-AF65-F5344CB8AC3E}">
        <p14:creationId xmlns:p14="http://schemas.microsoft.com/office/powerpoint/2010/main" val="670160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4" name="Picture 13" descr="Text&#10;&#10;Description automatically generated">
            <a:extLst>
              <a:ext uri="{FF2B5EF4-FFF2-40B4-BE49-F238E27FC236}">
                <a16:creationId xmlns:a16="http://schemas.microsoft.com/office/drawing/2014/main" id="{4509529D-7286-00B1-0557-1D5B06DE8A18}"/>
              </a:ext>
            </a:extLst>
          </p:cNvPr>
          <p:cNvPicPr>
            <a:picLocks noChangeAspect="1"/>
          </p:cNvPicPr>
          <p:nvPr/>
        </p:nvPicPr>
        <p:blipFill>
          <a:blip r:embed="rId2"/>
          <a:stretch>
            <a:fillRect/>
          </a:stretch>
        </p:blipFill>
        <p:spPr>
          <a:xfrm>
            <a:off x="0" y="0"/>
            <a:ext cx="6350723" cy="6858000"/>
          </a:xfrm>
          <a:prstGeom prst="rect">
            <a:avLst/>
          </a:prstGeom>
        </p:spPr>
      </p:pic>
      <p:sp>
        <p:nvSpPr>
          <p:cNvPr id="3" name="TextBox 2">
            <a:extLst>
              <a:ext uri="{FF2B5EF4-FFF2-40B4-BE49-F238E27FC236}">
                <a16:creationId xmlns:a16="http://schemas.microsoft.com/office/drawing/2014/main" id="{97E0B1B3-5D9D-874C-2658-CC209D589283}"/>
              </a:ext>
            </a:extLst>
          </p:cNvPr>
          <p:cNvSpPr txBox="1"/>
          <p:nvPr/>
        </p:nvSpPr>
        <p:spPr>
          <a:xfrm>
            <a:off x="2384600" y="25400"/>
            <a:ext cx="3966123" cy="369332"/>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305980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6" name="Picture 15" descr="Text&#10;&#10;Description automatically generated">
            <a:extLst>
              <a:ext uri="{FF2B5EF4-FFF2-40B4-BE49-F238E27FC236}">
                <a16:creationId xmlns:a16="http://schemas.microsoft.com/office/drawing/2014/main" id="{6CA2633B-7A3B-2AC0-7BDD-1F96BB0AF290}"/>
              </a:ext>
            </a:extLst>
          </p:cNvPr>
          <p:cNvPicPr>
            <a:picLocks noChangeAspect="1"/>
          </p:cNvPicPr>
          <p:nvPr/>
        </p:nvPicPr>
        <p:blipFill>
          <a:blip r:embed="rId2"/>
          <a:stretch>
            <a:fillRect/>
          </a:stretch>
        </p:blipFill>
        <p:spPr>
          <a:xfrm>
            <a:off x="0" y="0"/>
            <a:ext cx="6350723" cy="6858000"/>
          </a:xfrm>
          <a:prstGeom prst="rect">
            <a:avLst/>
          </a:prstGeom>
        </p:spPr>
      </p:pic>
      <p:sp>
        <p:nvSpPr>
          <p:cNvPr id="3" name="TextBox 2">
            <a:extLst>
              <a:ext uri="{FF2B5EF4-FFF2-40B4-BE49-F238E27FC236}">
                <a16:creationId xmlns:a16="http://schemas.microsoft.com/office/drawing/2014/main" id="{A8EFC8CA-3A36-B85E-0F16-4ACC42827A8E}"/>
              </a:ext>
            </a:extLst>
          </p:cNvPr>
          <p:cNvSpPr txBox="1"/>
          <p:nvPr/>
        </p:nvSpPr>
        <p:spPr>
          <a:xfrm>
            <a:off x="7204710" y="1154558"/>
            <a:ext cx="481965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Same approach for Kokkos</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sp>
        <p:nvSpPr>
          <p:cNvPr id="5" name="TextBox 4">
            <a:extLst>
              <a:ext uri="{FF2B5EF4-FFF2-40B4-BE49-F238E27FC236}">
                <a16:creationId xmlns:a16="http://schemas.microsoft.com/office/drawing/2014/main" id="{3260A648-1445-DB4A-DB6B-A1FAC067DE85}"/>
              </a:ext>
            </a:extLst>
          </p:cNvPr>
          <p:cNvSpPr txBox="1"/>
          <p:nvPr/>
        </p:nvSpPr>
        <p:spPr>
          <a:xfrm>
            <a:off x="2384600" y="25400"/>
            <a:ext cx="3966123" cy="369332"/>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381898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18" name="Picture 17" descr="Text&#10;&#10;Description automatically generated">
            <a:extLst>
              <a:ext uri="{FF2B5EF4-FFF2-40B4-BE49-F238E27FC236}">
                <a16:creationId xmlns:a16="http://schemas.microsoft.com/office/drawing/2014/main" id="{2F7841E3-CB79-401D-585F-B0BA6D241346}"/>
              </a:ext>
            </a:extLst>
          </p:cNvPr>
          <p:cNvPicPr>
            <a:picLocks noChangeAspect="1"/>
          </p:cNvPicPr>
          <p:nvPr/>
        </p:nvPicPr>
        <p:blipFill>
          <a:blip r:embed="rId2"/>
          <a:stretch>
            <a:fillRect/>
          </a:stretch>
        </p:blipFill>
        <p:spPr>
          <a:xfrm>
            <a:off x="0" y="-38100"/>
            <a:ext cx="6350723" cy="6858000"/>
          </a:xfrm>
          <a:prstGeom prst="rect">
            <a:avLst/>
          </a:prstGeom>
        </p:spPr>
      </p:pic>
      <p:sp>
        <p:nvSpPr>
          <p:cNvPr id="3" name="TextBox 2">
            <a:extLst>
              <a:ext uri="{FF2B5EF4-FFF2-40B4-BE49-F238E27FC236}">
                <a16:creationId xmlns:a16="http://schemas.microsoft.com/office/drawing/2014/main" id="{BBDAAD1C-0174-1107-A64B-93559E3B45D8}"/>
              </a:ext>
            </a:extLst>
          </p:cNvPr>
          <p:cNvSpPr txBox="1"/>
          <p:nvPr/>
        </p:nvSpPr>
        <p:spPr>
          <a:xfrm>
            <a:off x="2384600" y="25400"/>
            <a:ext cx="3966123" cy="369332"/>
          </a:xfrm>
          <a:prstGeom prst="rect">
            <a:avLst/>
          </a:prstGeom>
          <a:solidFill>
            <a:schemeClr val="tx1">
              <a:lumMod val="95000"/>
              <a:lumOff val="5000"/>
            </a:schemeClr>
          </a:solidFill>
        </p:spPr>
        <p:txBody>
          <a:bodyPr wrap="square" rtlCol="0">
            <a:spAutoFit/>
          </a:bodyPr>
          <a:lstStyle/>
          <a:p>
            <a:endParaRPr lang="en-US" dirty="0"/>
          </a:p>
        </p:txBody>
      </p:sp>
    </p:spTree>
    <p:extLst>
      <p:ext uri="{BB962C8B-B14F-4D97-AF65-F5344CB8AC3E}">
        <p14:creationId xmlns:p14="http://schemas.microsoft.com/office/powerpoint/2010/main" val="205031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054D-59FE-7A75-3986-5CA8002ED579}"/>
              </a:ext>
            </a:extLst>
          </p:cNvPr>
          <p:cNvSpPr>
            <a:spLocks noGrp="1"/>
          </p:cNvSpPr>
          <p:nvPr>
            <p:ph type="title"/>
          </p:nvPr>
        </p:nvSpPr>
        <p:spPr/>
        <p:txBody>
          <a:bodyPr/>
          <a:lstStyle/>
          <a:p>
            <a:r>
              <a:rPr lang="en-US" dirty="0"/>
              <a:t>BOF Purpose</a:t>
            </a:r>
          </a:p>
        </p:txBody>
      </p:sp>
      <p:sp>
        <p:nvSpPr>
          <p:cNvPr id="3" name="Content Placeholder 2">
            <a:extLst>
              <a:ext uri="{FF2B5EF4-FFF2-40B4-BE49-F238E27FC236}">
                <a16:creationId xmlns:a16="http://schemas.microsoft.com/office/drawing/2014/main" id="{254CAD71-86B1-EFB3-EE53-C8454FF7A09B}"/>
              </a:ext>
            </a:extLst>
          </p:cNvPr>
          <p:cNvSpPr>
            <a:spLocks noGrp="1"/>
          </p:cNvSpPr>
          <p:nvPr>
            <p:ph idx="1"/>
          </p:nvPr>
        </p:nvSpPr>
        <p:spPr>
          <a:xfrm>
            <a:off x="565150" y="2160016"/>
            <a:ext cx="8172450" cy="3601212"/>
          </a:xfrm>
        </p:spPr>
        <p:txBody>
          <a:bodyPr>
            <a:normAutofit fontScale="92500" lnSpcReduction="10000"/>
          </a:bodyPr>
          <a:lstStyle/>
          <a:p>
            <a:r>
              <a:rPr lang="en-US" dirty="0"/>
              <a:t>Provide some brief examples of use</a:t>
            </a:r>
          </a:p>
          <a:p>
            <a:r>
              <a:rPr lang="en-US" dirty="0"/>
              <a:t>Speculate on possible opportunities/challenges</a:t>
            </a:r>
          </a:p>
          <a:p>
            <a:r>
              <a:rPr lang="en-US" dirty="0"/>
              <a:t>Real purpose:</a:t>
            </a:r>
          </a:p>
          <a:p>
            <a:pPr lvl="1"/>
            <a:r>
              <a:rPr lang="en-US" dirty="0"/>
              <a:t>Connect with people interested in generative AI</a:t>
            </a:r>
          </a:p>
          <a:p>
            <a:pPr lvl="1"/>
            <a:r>
              <a:rPr lang="en-US" dirty="0"/>
              <a:t>Start a conversation going forward</a:t>
            </a:r>
          </a:p>
          <a:p>
            <a:r>
              <a:rPr lang="en-US" dirty="0"/>
              <a:t>Interested in further discussion?</a:t>
            </a:r>
          </a:p>
          <a:p>
            <a:pPr lvl="1"/>
            <a:r>
              <a:rPr lang="en-US" dirty="0"/>
              <a:t>See Google Sheet sign up in Zoom chat</a:t>
            </a:r>
          </a:p>
          <a:p>
            <a:pPr lvl="1"/>
            <a:r>
              <a:rPr lang="en-US" dirty="0"/>
              <a:t>And here: </a:t>
            </a:r>
            <a:r>
              <a:rPr lang="en-US" dirty="0">
                <a:hlinkClick r:id="rId2"/>
              </a:rPr>
              <a:t>https://docs.google.com/spreadsheets/d/17NdjprJr0-lVmoJjitIeEmgITfJRIduBoWO8jNX2b9M/edit?usp=sharing</a:t>
            </a:r>
            <a:r>
              <a:rPr lang="en-US" dirty="0"/>
              <a:t> </a:t>
            </a:r>
          </a:p>
        </p:txBody>
      </p:sp>
    </p:spTree>
    <p:extLst>
      <p:ext uri="{BB962C8B-B14F-4D97-AF65-F5344CB8AC3E}">
        <p14:creationId xmlns:p14="http://schemas.microsoft.com/office/powerpoint/2010/main" val="1512574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VSCode+Copilot</a:t>
            </a:r>
            <a:endParaRPr lang="en-US" dirty="0"/>
          </a:p>
          <a:p>
            <a:pPr algn="ctr"/>
            <a:r>
              <a:rPr lang="en-US" dirty="0"/>
              <a:t>HPCG Benchmark WAXPBY Kernel</a:t>
            </a:r>
          </a:p>
        </p:txBody>
      </p:sp>
      <p:pic>
        <p:nvPicPr>
          <p:cNvPr id="20" name="Picture 19" descr="Text&#10;&#10;Description automatically generated">
            <a:extLst>
              <a:ext uri="{FF2B5EF4-FFF2-40B4-BE49-F238E27FC236}">
                <a16:creationId xmlns:a16="http://schemas.microsoft.com/office/drawing/2014/main" id="{D51B527A-B570-692D-9EC2-7AEEE0BCF5AE}"/>
              </a:ext>
            </a:extLst>
          </p:cNvPr>
          <p:cNvPicPr>
            <a:picLocks noChangeAspect="1"/>
          </p:cNvPicPr>
          <p:nvPr/>
        </p:nvPicPr>
        <p:blipFill>
          <a:blip r:embed="rId2"/>
          <a:stretch>
            <a:fillRect/>
          </a:stretch>
        </p:blipFill>
        <p:spPr>
          <a:xfrm>
            <a:off x="-44449" y="-103841"/>
            <a:ext cx="6350723" cy="6858000"/>
          </a:xfrm>
          <a:prstGeom prst="rect">
            <a:avLst/>
          </a:prstGeom>
        </p:spPr>
      </p:pic>
      <p:sp>
        <p:nvSpPr>
          <p:cNvPr id="3" name="TextBox 2">
            <a:extLst>
              <a:ext uri="{FF2B5EF4-FFF2-40B4-BE49-F238E27FC236}">
                <a16:creationId xmlns:a16="http://schemas.microsoft.com/office/drawing/2014/main" id="{6387D739-CA5B-5A4A-7848-F719704BC559}"/>
              </a:ext>
            </a:extLst>
          </p:cNvPr>
          <p:cNvSpPr txBox="1"/>
          <p:nvPr/>
        </p:nvSpPr>
        <p:spPr>
          <a:xfrm>
            <a:off x="7204710" y="1154558"/>
            <a:ext cx="481965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err="1"/>
              <a:t>VSCode</a:t>
            </a:r>
            <a:r>
              <a:rPr lang="en-US" sz="1400" dirty="0"/>
              <a:t> with GitHub Copilot Plugin</a:t>
            </a:r>
          </a:p>
          <a:p>
            <a:endParaRPr lang="en-US" sz="1400" dirty="0"/>
          </a:p>
          <a:p>
            <a:pPr marL="285750" indent="-285750">
              <a:buFont typeface="Arial" panose="020B0604020202020204" pitchFamily="34" charset="0"/>
              <a:buChar char="•"/>
            </a:pPr>
            <a:r>
              <a:rPr lang="en-US" sz="1400" dirty="0"/>
              <a:t>Same approach for Apple ISA</a:t>
            </a:r>
          </a:p>
          <a:p>
            <a:pPr marL="285750" indent="-285750">
              <a:buFont typeface="Arial" panose="020B0604020202020204" pitchFamily="34" charset="0"/>
              <a:buChar char="•"/>
            </a:pPr>
            <a:r>
              <a:rPr lang="en-US" sz="1400" dirty="0"/>
              <a:t>And so on</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97838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AE6F-CE7C-22BA-68C8-E77D35C1AD8E}"/>
              </a:ext>
            </a:extLst>
          </p:cNvPr>
          <p:cNvSpPr>
            <a:spLocks noGrp="1"/>
          </p:cNvSpPr>
          <p:nvPr>
            <p:ph type="title"/>
          </p:nvPr>
        </p:nvSpPr>
        <p:spPr/>
        <p:txBody>
          <a:bodyPr>
            <a:normAutofit fontScale="90000"/>
          </a:bodyPr>
          <a:lstStyle/>
          <a:p>
            <a:r>
              <a:rPr lang="en-US" dirty="0" err="1"/>
              <a:t>VSCode</a:t>
            </a:r>
            <a:r>
              <a:rPr lang="en-US" dirty="0"/>
              <a:t> and Copilot for LaTeX</a:t>
            </a:r>
          </a:p>
        </p:txBody>
      </p:sp>
      <p:sp>
        <p:nvSpPr>
          <p:cNvPr id="3" name="Content Placeholder 2">
            <a:extLst>
              <a:ext uri="{FF2B5EF4-FFF2-40B4-BE49-F238E27FC236}">
                <a16:creationId xmlns:a16="http://schemas.microsoft.com/office/drawing/2014/main" id="{6BB5A67C-4077-E536-872D-5607D6E605DF}"/>
              </a:ext>
            </a:extLst>
          </p:cNvPr>
          <p:cNvSpPr>
            <a:spLocks noGrp="1"/>
          </p:cNvSpPr>
          <p:nvPr>
            <p:ph idx="1"/>
          </p:nvPr>
        </p:nvSpPr>
        <p:spPr/>
        <p:txBody>
          <a:bodyPr>
            <a:normAutofit fontScale="92500" lnSpcReduction="10000"/>
          </a:bodyPr>
          <a:lstStyle/>
          <a:p>
            <a:r>
              <a:rPr lang="en-US" dirty="0" err="1"/>
              <a:t>VSCode</a:t>
            </a:r>
            <a:r>
              <a:rPr lang="en-US" dirty="0"/>
              <a:t> with:</a:t>
            </a:r>
          </a:p>
          <a:p>
            <a:pPr lvl="1"/>
            <a:r>
              <a:rPr lang="en-US" dirty="0"/>
              <a:t>LaTeX Workshop plugin</a:t>
            </a:r>
          </a:p>
          <a:p>
            <a:pPr lvl="1"/>
            <a:r>
              <a:rPr lang="en-US" dirty="0"/>
              <a:t>GitHub Copilot plugin</a:t>
            </a:r>
          </a:p>
          <a:p>
            <a:pPr lvl="1"/>
            <a:r>
              <a:rPr lang="en-US" dirty="0" err="1"/>
              <a:t>Grammerly</a:t>
            </a:r>
            <a:r>
              <a:rPr lang="en-US" dirty="0"/>
              <a:t> plugin</a:t>
            </a:r>
          </a:p>
          <a:p>
            <a:r>
              <a:rPr lang="en-US" dirty="0"/>
              <a:t>Makes an awesome writing environment:</a:t>
            </a:r>
          </a:p>
          <a:p>
            <a:pPr lvl="1"/>
            <a:r>
              <a:rPr lang="en-US" dirty="0"/>
              <a:t>Syntax-aware</a:t>
            </a:r>
          </a:p>
          <a:p>
            <a:pPr lvl="1"/>
            <a:r>
              <a:rPr lang="en-US" dirty="0"/>
              <a:t>Text predicting – including LaTeX syntax</a:t>
            </a:r>
          </a:p>
          <a:p>
            <a:pPr lvl="1"/>
            <a:r>
              <a:rPr lang="en-US" dirty="0"/>
              <a:t>Bug-free compilation</a:t>
            </a:r>
          </a:p>
          <a:p>
            <a:pPr lvl="1"/>
            <a:r>
              <a:rPr lang="en-US" dirty="0"/>
              <a:t>And much more..</a:t>
            </a:r>
          </a:p>
        </p:txBody>
      </p:sp>
    </p:spTree>
    <p:extLst>
      <p:ext uri="{BB962C8B-B14F-4D97-AF65-F5344CB8AC3E}">
        <p14:creationId xmlns:p14="http://schemas.microsoft.com/office/powerpoint/2010/main" val="3421612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AztecOO</a:t>
            </a:r>
            <a:r>
              <a:rPr lang="en-US" dirty="0"/>
              <a:t> </a:t>
            </a:r>
            <a:r>
              <a:rPr lang="en-US" dirty="0" err="1"/>
              <a:t>Belos</a:t>
            </a:r>
            <a:r>
              <a:rPr lang="en-US" dirty="0"/>
              <a:t> Parameters</a:t>
            </a:r>
          </a:p>
        </p:txBody>
      </p:sp>
      <p:pic>
        <p:nvPicPr>
          <p:cNvPr id="3" name="Picture 2" descr="Graphical user interface, text, application, email&#10;&#10;Description automatically generated">
            <a:extLst>
              <a:ext uri="{FF2B5EF4-FFF2-40B4-BE49-F238E27FC236}">
                <a16:creationId xmlns:a16="http://schemas.microsoft.com/office/drawing/2014/main" id="{936AC479-7908-E8A5-25A6-9D77ABCE6C1D}"/>
              </a:ext>
            </a:extLst>
          </p:cNvPr>
          <p:cNvPicPr>
            <a:picLocks noChangeAspect="1"/>
          </p:cNvPicPr>
          <p:nvPr/>
        </p:nvPicPr>
        <p:blipFill>
          <a:blip r:embed="rId2"/>
          <a:stretch>
            <a:fillRect/>
          </a:stretch>
        </p:blipFill>
        <p:spPr>
          <a:xfrm>
            <a:off x="109422" y="0"/>
            <a:ext cx="7772400" cy="6714130"/>
          </a:xfrm>
          <a:prstGeom prst="rect">
            <a:avLst/>
          </a:prstGeom>
        </p:spPr>
      </p:pic>
      <p:pic>
        <p:nvPicPr>
          <p:cNvPr id="8" name="Picture 7" descr="Graphical user interface, text&#10;&#10;Description automatically generated">
            <a:extLst>
              <a:ext uri="{FF2B5EF4-FFF2-40B4-BE49-F238E27FC236}">
                <a16:creationId xmlns:a16="http://schemas.microsoft.com/office/drawing/2014/main" id="{7DBB4354-2AA0-B19F-80CB-BBB56697BCCD}"/>
              </a:ext>
            </a:extLst>
          </p:cNvPr>
          <p:cNvPicPr>
            <a:picLocks noChangeAspect="1"/>
          </p:cNvPicPr>
          <p:nvPr/>
        </p:nvPicPr>
        <p:blipFill>
          <a:blip r:embed="rId3"/>
          <a:stretch>
            <a:fillRect/>
          </a:stretch>
        </p:blipFill>
        <p:spPr>
          <a:xfrm>
            <a:off x="674198" y="0"/>
            <a:ext cx="7098815" cy="6858000"/>
          </a:xfrm>
          <a:prstGeom prst="rect">
            <a:avLst/>
          </a:prstGeom>
        </p:spPr>
      </p:pic>
      <p:pic>
        <p:nvPicPr>
          <p:cNvPr id="6" name="Picture 5" descr="Graphical user interface, text&#10;&#10;Description automatically generated">
            <a:extLst>
              <a:ext uri="{FF2B5EF4-FFF2-40B4-BE49-F238E27FC236}">
                <a16:creationId xmlns:a16="http://schemas.microsoft.com/office/drawing/2014/main" id="{6C1141E0-E58E-9094-6666-F617DFCB1E5B}"/>
              </a:ext>
            </a:extLst>
          </p:cNvPr>
          <p:cNvPicPr>
            <a:picLocks noChangeAspect="1"/>
          </p:cNvPicPr>
          <p:nvPr/>
        </p:nvPicPr>
        <p:blipFill>
          <a:blip r:embed="rId3"/>
          <a:stretch>
            <a:fillRect/>
          </a:stretch>
        </p:blipFill>
        <p:spPr>
          <a:xfrm>
            <a:off x="1494469" y="-71283"/>
            <a:ext cx="7098815" cy="6858000"/>
          </a:xfrm>
          <a:prstGeom prst="rect">
            <a:avLst/>
          </a:prstGeom>
        </p:spPr>
      </p:pic>
    </p:spTree>
    <p:extLst>
      <p:ext uri="{BB962C8B-B14F-4D97-AF65-F5344CB8AC3E}">
        <p14:creationId xmlns:p14="http://schemas.microsoft.com/office/powerpoint/2010/main" val="297397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Convert from MLA-style format</a:t>
            </a:r>
          </a:p>
        </p:txBody>
      </p:sp>
      <p:pic>
        <p:nvPicPr>
          <p:cNvPr id="5" name="Picture 4" descr="Graphical user interface, text, application, email&#10;&#10;Description automatically generated">
            <a:extLst>
              <a:ext uri="{FF2B5EF4-FFF2-40B4-BE49-F238E27FC236}">
                <a16:creationId xmlns:a16="http://schemas.microsoft.com/office/drawing/2014/main" id="{CEB3300C-19E3-F14F-E9F0-5DB5E3DE7763}"/>
              </a:ext>
            </a:extLst>
          </p:cNvPr>
          <p:cNvPicPr>
            <a:picLocks noChangeAspect="1"/>
          </p:cNvPicPr>
          <p:nvPr/>
        </p:nvPicPr>
        <p:blipFill>
          <a:blip r:embed="rId2"/>
          <a:stretch>
            <a:fillRect/>
          </a:stretch>
        </p:blipFill>
        <p:spPr>
          <a:xfrm>
            <a:off x="242370" y="882059"/>
            <a:ext cx="11752415" cy="4251801"/>
          </a:xfrm>
          <a:prstGeom prst="rect">
            <a:avLst/>
          </a:prstGeom>
        </p:spPr>
      </p:pic>
    </p:spTree>
    <p:extLst>
      <p:ext uri="{BB962C8B-B14F-4D97-AF65-F5344CB8AC3E}">
        <p14:creationId xmlns:p14="http://schemas.microsoft.com/office/powerpoint/2010/main" val="4150575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BibTeX</a:t>
            </a:r>
            <a:r>
              <a:rPr lang="en-US" dirty="0"/>
              <a:t> citations</a:t>
            </a:r>
          </a:p>
          <a:p>
            <a:pPr algn="ctr"/>
            <a:r>
              <a:rPr lang="en-US" dirty="0"/>
              <a:t>To </a:t>
            </a:r>
            <a:r>
              <a:rPr lang="en-US" dirty="0" err="1"/>
              <a:t>BibTeX</a:t>
            </a:r>
            <a:r>
              <a:rPr lang="en-US" dirty="0"/>
              <a:t> database format</a:t>
            </a:r>
          </a:p>
        </p:txBody>
      </p:sp>
      <p:pic>
        <p:nvPicPr>
          <p:cNvPr id="3" name="Picture 2" descr="Graphical user interface, text, application&#10;&#10;Description automatically generated">
            <a:extLst>
              <a:ext uri="{FF2B5EF4-FFF2-40B4-BE49-F238E27FC236}">
                <a16:creationId xmlns:a16="http://schemas.microsoft.com/office/drawing/2014/main" id="{8408E06C-8DAC-0F55-1E4E-B42B8BC5E644}"/>
              </a:ext>
            </a:extLst>
          </p:cNvPr>
          <p:cNvPicPr>
            <a:picLocks noChangeAspect="1"/>
          </p:cNvPicPr>
          <p:nvPr/>
        </p:nvPicPr>
        <p:blipFill rotWithShape="1">
          <a:blip r:embed="rId2"/>
          <a:srcRect b="36867"/>
          <a:stretch/>
        </p:blipFill>
        <p:spPr>
          <a:xfrm>
            <a:off x="251727" y="0"/>
            <a:ext cx="5818386" cy="6334699"/>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EA463D02-3A89-E403-C076-4D74D5684B30}"/>
              </a:ext>
            </a:extLst>
          </p:cNvPr>
          <p:cNvPicPr>
            <a:picLocks noChangeAspect="1"/>
          </p:cNvPicPr>
          <p:nvPr/>
        </p:nvPicPr>
        <p:blipFill rotWithShape="1">
          <a:blip r:embed="rId2"/>
          <a:srcRect t="63133"/>
          <a:stretch/>
        </p:blipFill>
        <p:spPr>
          <a:xfrm>
            <a:off x="6134393" y="1663548"/>
            <a:ext cx="5934785" cy="3773276"/>
          </a:xfrm>
          <a:prstGeom prst="rect">
            <a:avLst/>
          </a:prstGeom>
        </p:spPr>
      </p:pic>
    </p:spTree>
    <p:extLst>
      <p:ext uri="{BB962C8B-B14F-4D97-AF65-F5344CB8AC3E}">
        <p14:creationId xmlns:p14="http://schemas.microsoft.com/office/powerpoint/2010/main" val="3849133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err="1"/>
              <a:t>Tl;dr</a:t>
            </a:r>
            <a:r>
              <a:rPr lang="en-US" dirty="0"/>
              <a:t> assistant</a:t>
            </a:r>
          </a:p>
        </p:txBody>
      </p:sp>
      <p:sp>
        <p:nvSpPr>
          <p:cNvPr id="2" name="TextBox 1">
            <a:extLst>
              <a:ext uri="{FF2B5EF4-FFF2-40B4-BE49-F238E27FC236}">
                <a16:creationId xmlns:a16="http://schemas.microsoft.com/office/drawing/2014/main" id="{5FFBAA21-E3B3-1B21-7D52-414D3259F487}"/>
              </a:ext>
            </a:extLst>
          </p:cNvPr>
          <p:cNvSpPr txBox="1"/>
          <p:nvPr/>
        </p:nvSpPr>
        <p:spPr>
          <a:xfrm>
            <a:off x="121325" y="1229846"/>
            <a:ext cx="11754858" cy="5509200"/>
          </a:xfrm>
          <a:prstGeom prst="rect">
            <a:avLst/>
          </a:prstGeom>
          <a:noFill/>
        </p:spPr>
        <p:txBody>
          <a:bodyPr wrap="square" rtlCol="0">
            <a:spAutoFit/>
          </a:bodyPr>
          <a:lstStyle/>
          <a:p>
            <a:pPr marL="0" marR="0" algn="l">
              <a:spcBef>
                <a:spcPts val="0"/>
              </a:spcBef>
              <a:spcAft>
                <a:spcPts val="0"/>
              </a:spcAft>
            </a:pPr>
            <a:r>
              <a:rPr lang="en-US" sz="1600" i="0" dirty="0">
                <a:solidFill>
                  <a:srgbClr val="000000"/>
                </a:solidFill>
                <a:effectLst/>
                <a:latin typeface="Calibri" panose="020F0502020204030204" pitchFamily="34" charset="0"/>
              </a:rPr>
              <a:t>Original text:</a:t>
            </a:r>
            <a:br>
              <a:rPr lang="en-US" sz="1600" dirty="0"/>
            </a:br>
            <a:endParaRPr lang="en-US" sz="1600" dirty="0"/>
          </a:p>
          <a:p>
            <a:pPr lvl="1"/>
            <a:r>
              <a:rPr lang="en-US" sz="1600" b="0" i="0" dirty="0">
                <a:solidFill>
                  <a:srgbClr val="000000"/>
                </a:solidFill>
                <a:effectLst/>
                <a:latin typeface="Calibri" panose="020F0502020204030204" pitchFamily="34" charset="0"/>
              </a:rPr>
              <a:t>We seek to gain improved insight into how Web search engines should cope with the evolving Web, in an attempt to provide users with the most up-to-date results possible. For this purpose we collected weekly snapshots of some 150 Web sites over the course of one year, and measured the evolution of content and link structure. Our measurements focus on aspects of potential interest to search engine designers: the evolution of link structure over time, the rate of creation of new pages and new distinct content on the Web, and the rate of change of the content of existing pages under search-centric measures of degree of change. Our findings indicate a rapid turnover rate of Web pages, i.e., high rates of birth and death, coupled with an even higher rate of turnover in the hyperlinks that connect them. For pages that persist over time we found that, perhaps surprisingly, the degree of content shift as measured using TF.IDF cosine distance does not appear to be consistently correlated with the frequency of content updating. Despite this apparent non-correlation, the rate of content shift of a given page is likely to remain consistent over time. That is, pages that change a great deal in one week will likely change by a similarly large degree in the following week. Conversely, pages that experience little change will continue to experience little change. We conclude the paper with a discussion of the potential implications of our results for the design of effective Web search engines.</a:t>
            </a:r>
            <a:br>
              <a:rPr lang="en-US" sz="1600" b="0" i="0" dirty="0">
                <a:solidFill>
                  <a:srgbClr val="000000"/>
                </a:solidFill>
                <a:effectLst/>
                <a:latin typeface="Calibri" panose="020F0502020204030204" pitchFamily="34" charset="0"/>
              </a:rPr>
            </a:br>
            <a:endParaRPr lang="en-US" sz="1600" b="0" i="0" dirty="0">
              <a:solidFill>
                <a:srgbClr val="000000"/>
              </a:solidFill>
              <a:effectLst/>
              <a:latin typeface="Calibri" panose="020F0502020204030204" pitchFamily="34" charset="0"/>
            </a:endParaRPr>
          </a:p>
          <a:p>
            <a:r>
              <a:rPr lang="en-US" sz="1600" b="0" i="0" dirty="0" err="1">
                <a:solidFill>
                  <a:srgbClr val="000000"/>
                </a:solidFill>
                <a:effectLst/>
                <a:latin typeface="Calibri" panose="020F0502020204030204" pitchFamily="34" charset="0"/>
              </a:rPr>
              <a:t>Tl;dr</a:t>
            </a:r>
            <a:r>
              <a:rPr lang="en-US" sz="1600" b="0" i="0" dirty="0">
                <a:solidFill>
                  <a:srgbClr val="000000"/>
                </a:solidFill>
                <a:effectLst/>
                <a:latin typeface="Calibri" panose="020F0502020204030204" pitchFamily="34" charset="0"/>
              </a:rPr>
              <a:t> version</a:t>
            </a:r>
            <a:br>
              <a:rPr lang="en-US" sz="1600" dirty="0"/>
            </a:br>
            <a:endParaRPr lang="en-US" sz="1600" dirty="0"/>
          </a:p>
          <a:p>
            <a:pPr lvl="1"/>
            <a:r>
              <a:rPr lang="en-US" sz="1600" b="0" i="0" dirty="0">
                <a:solidFill>
                  <a:srgbClr val="000000"/>
                </a:solidFill>
                <a:effectLst/>
                <a:latin typeface="Calibri" panose="020F0502020204030204" pitchFamily="34" charset="0"/>
              </a:rPr>
              <a:t>The Web is constantly evolving, with new pages being created and old ones being deleted or modified. Search engines need to be able to cope with this changing landscape in order to provide users with the most up-to-date results possible. Our study found that the rate of change of Web content is much higher than the rate of change of the links that connect it. This means that search engines need to be able to adapt quickly to changes in the content of Web pages, in order to provide the most relevant and up-to-date results.</a:t>
            </a:r>
            <a:br>
              <a:rPr lang="en-US" sz="1600" dirty="0"/>
            </a:br>
            <a:endParaRPr lang="en-US" sz="1600" dirty="0"/>
          </a:p>
        </p:txBody>
      </p:sp>
      <p:sp>
        <p:nvSpPr>
          <p:cNvPr id="3" name="TextBox 2">
            <a:extLst>
              <a:ext uri="{FF2B5EF4-FFF2-40B4-BE49-F238E27FC236}">
                <a16:creationId xmlns:a16="http://schemas.microsoft.com/office/drawing/2014/main" id="{AB52C2C1-46F2-656A-9395-FB80FC6CB97B}"/>
              </a:ext>
            </a:extLst>
          </p:cNvPr>
          <p:cNvSpPr txBox="1"/>
          <p:nvPr/>
        </p:nvSpPr>
        <p:spPr>
          <a:xfrm>
            <a:off x="121325" y="217236"/>
            <a:ext cx="6874386" cy="923330"/>
          </a:xfrm>
          <a:prstGeom prst="rect">
            <a:avLst/>
          </a:prstGeom>
          <a:noFill/>
        </p:spPr>
        <p:txBody>
          <a:bodyPr wrap="square" rtlCol="0">
            <a:spAutoFit/>
          </a:bodyPr>
          <a:lstStyle/>
          <a:p>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Here is a WWW’04 conference paper abstract I use in a compact writing exercise, followed by the AI-generated </a:t>
            </a:r>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version. I chose the abstract because it presents significant opportunities for improvement.</a:t>
            </a:r>
            <a:endParaRPr lang="en-US" i="1" dirty="0"/>
          </a:p>
        </p:txBody>
      </p:sp>
    </p:spTree>
    <p:extLst>
      <p:ext uri="{BB962C8B-B14F-4D97-AF65-F5344CB8AC3E}">
        <p14:creationId xmlns:p14="http://schemas.microsoft.com/office/powerpoint/2010/main" val="335584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a:t>Second-grader</a:t>
            </a:r>
          </a:p>
        </p:txBody>
      </p:sp>
      <p:sp>
        <p:nvSpPr>
          <p:cNvPr id="2" name="TextBox 1">
            <a:extLst>
              <a:ext uri="{FF2B5EF4-FFF2-40B4-BE49-F238E27FC236}">
                <a16:creationId xmlns:a16="http://schemas.microsoft.com/office/drawing/2014/main" id="{5FFBAA21-E3B3-1B21-7D52-414D3259F487}"/>
              </a:ext>
            </a:extLst>
          </p:cNvPr>
          <p:cNvSpPr txBox="1"/>
          <p:nvPr/>
        </p:nvSpPr>
        <p:spPr>
          <a:xfrm>
            <a:off x="231494" y="1700144"/>
            <a:ext cx="11754858" cy="5078313"/>
          </a:xfrm>
          <a:prstGeom prst="rect">
            <a:avLst/>
          </a:prstGeom>
          <a:noFill/>
        </p:spPr>
        <p:txBody>
          <a:bodyPr wrap="square" rtlCol="0">
            <a:spAutoFit/>
          </a:bodyPr>
          <a:lstStyle/>
          <a:p>
            <a:pPr marL="0" marR="0" algn="l">
              <a:spcBef>
                <a:spcPts val="0"/>
              </a:spcBef>
              <a:spcAft>
                <a:spcPts val="0"/>
              </a:spcAft>
            </a:pPr>
            <a:r>
              <a:rPr lang="en-US" sz="1800" b="0" i="0" dirty="0">
                <a:solidFill>
                  <a:srgbClr val="000000"/>
                </a:solidFill>
                <a:effectLst/>
                <a:latin typeface="Calibri" panose="020F0502020204030204" pitchFamily="34" charset="0"/>
              </a:rPr>
              <a:t>Prompt: </a:t>
            </a:r>
          </a:p>
          <a:p>
            <a:pPr lvl="1"/>
            <a:r>
              <a:rPr lang="en-US" b="0" i="0" dirty="0">
                <a:solidFill>
                  <a:srgbClr val="000000"/>
                </a:solidFill>
                <a:effectLst/>
                <a:latin typeface="Calibri" panose="020F0502020204030204" pitchFamily="34" charset="0"/>
              </a:rPr>
              <a:t>Summarize this (my paragraph) for a second-grade student:</a:t>
            </a:r>
            <a:br>
              <a:rPr lang="en-US" b="0" i="0" dirty="0">
                <a:solidFill>
                  <a:srgbClr val="000000"/>
                </a:solidFill>
                <a:effectLst/>
                <a:latin typeface="Calibri" panose="020F0502020204030204" pitchFamily="34" charset="0"/>
              </a:rPr>
            </a:b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The demands of massive concurrency and increased resilience required for effective exascale computing have led to claims that our existing approach to application programming must be replaced. In this article I argue that disruption is inevitable, but from the programming perspective will not require new languages or programming environments. Instead the disruption will be in application architecture, introducing a new control layer that will provide the concurrency, adaptability and resilience features we need in order to achieve effective exascale performance levels.</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r>
              <a:rPr lang="en-US" dirty="0" err="1">
                <a:solidFill>
                  <a:srgbClr val="000000"/>
                </a:solidFill>
                <a:latin typeface="Calibri" panose="020F0502020204030204" pitchFamily="34" charset="0"/>
              </a:rPr>
              <a:t>OpenAI</a:t>
            </a:r>
            <a:r>
              <a:rPr lang="en-US" dirty="0">
                <a:solidFill>
                  <a:srgbClr val="000000"/>
                </a:solidFill>
                <a:latin typeface="Calibri" panose="020F0502020204030204" pitchFamily="34" charset="0"/>
              </a:rPr>
              <a:t> Playground Generated </a:t>
            </a:r>
            <a:r>
              <a:rPr lang="en-US" b="0" i="0" dirty="0">
                <a:solidFill>
                  <a:srgbClr val="000000"/>
                </a:solidFill>
                <a:effectLst/>
                <a:latin typeface="Calibri" panose="020F0502020204030204" pitchFamily="34" charset="0"/>
              </a:rPr>
              <a:t>Second-grader text:</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pPr lvl="1"/>
            <a:r>
              <a:rPr lang="en-US" b="0" i="0" dirty="0">
                <a:solidFill>
                  <a:srgbClr val="000000"/>
                </a:solidFill>
                <a:effectLst/>
                <a:latin typeface="Calibri" panose="020F0502020204030204" pitchFamily="34" charset="0"/>
              </a:rPr>
              <a:t>The article is discussing how the way we currently write programs will have to change in order to be effective at exascale computing. </a:t>
            </a:r>
            <a:r>
              <a:rPr lang="en-US" b="0" i="0" dirty="0">
                <a:solidFill>
                  <a:srgbClr val="000000"/>
                </a:solidFill>
                <a:effectLst/>
                <a:highlight>
                  <a:srgbClr val="00FF00"/>
                </a:highlight>
                <a:latin typeface="Calibri" panose="020F0502020204030204" pitchFamily="34" charset="0"/>
              </a:rPr>
              <a:t>Exascale computing is a type of computing where programs can use a billion billion calculations per second. </a:t>
            </a:r>
            <a:r>
              <a:rPr lang="en-US" b="0" i="0" dirty="0">
                <a:solidFill>
                  <a:srgbClr val="000000"/>
                </a:solidFill>
                <a:effectLst/>
                <a:latin typeface="Calibri" panose="020F0502020204030204" pitchFamily="34" charset="0"/>
              </a:rPr>
              <a:t>This is different from our current approach, which the article claims will need to be replaced in order to be effective. The new way of writing programs will include a new control layer that provides features like concurrency, adaptability, and resilience. </a:t>
            </a:r>
          </a:p>
          <a:p>
            <a:br>
              <a:rPr lang="en-US" dirty="0"/>
            </a:br>
            <a:endParaRPr lang="en-US" dirty="0"/>
          </a:p>
        </p:txBody>
      </p:sp>
      <p:sp>
        <p:nvSpPr>
          <p:cNvPr id="3" name="TextBox 2">
            <a:extLst>
              <a:ext uri="{FF2B5EF4-FFF2-40B4-BE49-F238E27FC236}">
                <a16:creationId xmlns:a16="http://schemas.microsoft.com/office/drawing/2014/main" id="{AB52C2C1-46F2-656A-9395-FB80FC6CB97B}"/>
              </a:ext>
            </a:extLst>
          </p:cNvPr>
          <p:cNvSpPr txBox="1"/>
          <p:nvPr/>
        </p:nvSpPr>
        <p:spPr>
          <a:xfrm>
            <a:off x="231494" y="850072"/>
            <a:ext cx="9452472" cy="646331"/>
          </a:xfrm>
          <a:prstGeom prst="rect">
            <a:avLst/>
          </a:prstGeom>
          <a:noFill/>
        </p:spPr>
        <p:txBody>
          <a:bodyPr wrap="square" rtlCol="0">
            <a:spAutoFit/>
          </a:bodyPr>
          <a:lstStyle/>
          <a:p>
            <a:r>
              <a:rPr lang="en-US" b="0" i="1" dirty="0">
                <a:solidFill>
                  <a:srgbClr val="000000"/>
                </a:solidFill>
                <a:effectLst/>
                <a:latin typeface="Calibri" panose="020F0502020204030204" pitchFamily="34" charset="0"/>
              </a:rPr>
              <a:t>Here is an opening paragraph for an article I wrote a few years ago, followed by the second-grader translation. Very interesting that the AI inserted the definition of exascale computing.</a:t>
            </a:r>
            <a:endParaRPr lang="en-US" i="1" dirty="0"/>
          </a:p>
        </p:txBody>
      </p:sp>
    </p:spTree>
    <p:extLst>
      <p:ext uri="{BB962C8B-B14F-4D97-AF65-F5344CB8AC3E}">
        <p14:creationId xmlns:p14="http://schemas.microsoft.com/office/powerpoint/2010/main" val="533086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6934201" y="0"/>
            <a:ext cx="525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Revise Gettysburg Address for inclusivity</a:t>
            </a:r>
          </a:p>
        </p:txBody>
      </p:sp>
      <p:sp>
        <p:nvSpPr>
          <p:cNvPr id="2" name="TextBox 1">
            <a:extLst>
              <a:ext uri="{FF2B5EF4-FFF2-40B4-BE49-F238E27FC236}">
                <a16:creationId xmlns:a16="http://schemas.microsoft.com/office/drawing/2014/main" id="{5FFBAA21-E3B3-1B21-7D52-414D3259F487}"/>
              </a:ext>
            </a:extLst>
          </p:cNvPr>
          <p:cNvSpPr txBox="1"/>
          <p:nvPr/>
        </p:nvSpPr>
        <p:spPr>
          <a:xfrm>
            <a:off x="218571" y="2925058"/>
            <a:ext cx="11754858" cy="3323987"/>
          </a:xfrm>
          <a:prstGeom prst="rect">
            <a:avLst/>
          </a:prstGeom>
          <a:noFill/>
        </p:spPr>
        <p:txBody>
          <a:bodyPr wrap="square" rtlCol="0">
            <a:spAutoFit/>
          </a:bodyPr>
          <a:lstStyle/>
          <a:p>
            <a:pPr marL="0" marR="0" algn="l">
              <a:spcBef>
                <a:spcPts val="0"/>
              </a:spcBef>
              <a:spcAft>
                <a:spcPts val="0"/>
              </a:spcAft>
            </a:pPr>
            <a:r>
              <a:rPr lang="en-US" sz="1400" b="0" i="0" dirty="0">
                <a:solidFill>
                  <a:srgbClr val="000000"/>
                </a:solidFill>
                <a:effectLst/>
                <a:latin typeface="Calibri" panose="020F0502020204030204" pitchFamily="34" charset="0"/>
              </a:rPr>
              <a:t>Response: </a:t>
            </a:r>
          </a:p>
          <a:p>
            <a:pPr marL="0" marR="0" algn="l">
              <a:spcBef>
                <a:spcPts val="0"/>
              </a:spcBef>
              <a:spcAft>
                <a:spcPts val="0"/>
              </a:spcAft>
            </a:pPr>
            <a:r>
              <a:rPr lang="en-US" sz="1400" b="0" i="0" dirty="0">
                <a:solidFill>
                  <a:srgbClr val="000000"/>
                </a:solidFill>
                <a:effectLst/>
                <a:latin typeface="Calibri" panose="020F0502020204030204" pitchFamily="34" charset="0"/>
              </a:rPr>
              <a:t>---------------------------</a:t>
            </a:r>
          </a:p>
          <a:p>
            <a:pPr marL="0" marR="0" algn="l">
              <a:spcBef>
                <a:spcPts val="0"/>
              </a:spcBef>
              <a:spcAft>
                <a:spcPts val="0"/>
              </a:spcAft>
            </a:pPr>
            <a:r>
              <a:rPr lang="en-US" sz="1400" b="1" i="0" dirty="0">
                <a:solidFill>
                  <a:srgbClr val="000000"/>
                </a:solidFill>
                <a:effectLst/>
                <a:latin typeface="Calibri" panose="020F0502020204030204" pitchFamily="34" charset="0"/>
              </a:rPr>
              <a:t>Ninety-seven years </a:t>
            </a:r>
            <a:r>
              <a:rPr lang="en-US" sz="1400" i="0" dirty="0">
                <a:solidFill>
                  <a:srgbClr val="000000"/>
                </a:solidFill>
                <a:effectLst/>
                <a:latin typeface="Calibri" panose="020F0502020204030204" pitchFamily="34" charset="0"/>
              </a:rPr>
              <a:t>ago</a:t>
            </a:r>
            <a:r>
              <a:rPr lang="en-US" sz="1400" b="0" i="0" dirty="0">
                <a:solidFill>
                  <a:srgbClr val="000000"/>
                </a:solidFill>
                <a:effectLst/>
                <a:latin typeface="Calibri" panose="020F0502020204030204" pitchFamily="34" charset="0"/>
              </a:rPr>
              <a:t>, our ancestors brought forth on this continent a new nation, founded on the principles of liberty and equality for all.</a:t>
            </a:r>
          </a:p>
          <a:p>
            <a:pPr marL="0" marR="0" algn="l">
              <a:spcBef>
                <a:spcPts val="0"/>
              </a:spcBef>
              <a:spcAft>
                <a:spcPts val="0"/>
              </a:spcAft>
            </a:pPr>
            <a:endParaRPr lang="en-US" sz="1400" b="0" i="0" dirty="0">
              <a:solidFill>
                <a:srgbClr val="000000"/>
              </a:solidFill>
              <a:effectLst/>
              <a:latin typeface="Calibri" panose="020F0502020204030204" pitchFamily="34" charset="0"/>
            </a:endParaRPr>
          </a:p>
          <a:p>
            <a:pPr marL="0" marR="0" algn="l">
              <a:spcBef>
                <a:spcPts val="0"/>
              </a:spcBef>
              <a:spcAft>
                <a:spcPts val="0"/>
              </a:spcAft>
            </a:pPr>
            <a:r>
              <a:rPr lang="en-US" sz="1400" b="0" i="0" dirty="0">
                <a:solidFill>
                  <a:srgbClr val="000000"/>
                </a:solidFill>
                <a:effectLst/>
                <a:latin typeface="Calibri" panose="020F0502020204030204" pitchFamily="34" charset="0"/>
              </a:rPr>
              <a:t>Now, we are engaged in a great civil war, testing whether this nation, or any nation founded on such principles, can long endure. We are gathered on a great battlefield of that war. We have come to dedicate a portion of that field as a final resting place for those who gave their lives here so that this nation might live. It is entirely appropriate that we do so.</a:t>
            </a:r>
          </a:p>
          <a:p>
            <a:pPr marL="0" marR="0" algn="l">
              <a:spcBef>
                <a:spcPts val="0"/>
              </a:spcBef>
              <a:spcAft>
                <a:spcPts val="0"/>
              </a:spcAft>
            </a:pPr>
            <a:endParaRPr lang="en-US" sz="1400" b="0" i="0" dirty="0">
              <a:solidFill>
                <a:srgbClr val="000000"/>
              </a:solidFill>
              <a:effectLst/>
              <a:latin typeface="Calibri" panose="020F0502020204030204" pitchFamily="34" charset="0"/>
            </a:endParaRPr>
          </a:p>
          <a:p>
            <a:pPr marL="0" marR="0" algn="l">
              <a:spcBef>
                <a:spcPts val="0"/>
              </a:spcBef>
              <a:spcAft>
                <a:spcPts val="0"/>
              </a:spcAft>
            </a:pPr>
            <a:r>
              <a:rPr lang="en-US" sz="1400" b="0" i="0" dirty="0">
                <a:solidFill>
                  <a:srgbClr val="000000"/>
                </a:solidFill>
                <a:effectLst/>
                <a:latin typeface="Calibri" panose="020F0502020204030204" pitchFamily="34" charset="0"/>
              </a:rPr>
              <a:t>However, in a broader sense, we cannot dedicate, consecrate, or hallow this ground. The courageous individuals, both living and deceased, who fought here have already done so, beyond our ability to add or subtract. The world may not pay much attention to what we say here, but it can never forget what they did here. It is instead up to us, the living, to rededicate ourselves to the unfinished work that those who fought here have so nobly advanced. It is our responsibility to be here dedicated to the great task that still lies before us - to draw inspiration from the sacrifices of the honored dead and to ensure that they did not die in vain. This nation, under God, must experience a rebirth of freedom, and a government of the people, by the people, and for the people must not perish from the earth.</a:t>
            </a:r>
          </a:p>
          <a:p>
            <a:pPr marL="0" marR="0" algn="l">
              <a:spcBef>
                <a:spcPts val="0"/>
              </a:spcBef>
              <a:spcAft>
                <a:spcPts val="0"/>
              </a:spcAft>
            </a:pPr>
            <a:r>
              <a:rPr lang="en-US" sz="1400" b="0" i="0" dirty="0">
                <a:solidFill>
                  <a:srgbClr val="000000"/>
                </a:solidFill>
                <a:effectLst/>
                <a:latin typeface="Calibri" panose="020F0502020204030204" pitchFamily="34" charset="0"/>
              </a:rPr>
              <a:t>---------------------------</a:t>
            </a:r>
            <a:endParaRPr lang="en-US" sz="1400" dirty="0"/>
          </a:p>
        </p:txBody>
      </p:sp>
      <p:sp>
        <p:nvSpPr>
          <p:cNvPr id="3" name="TextBox 2">
            <a:extLst>
              <a:ext uri="{FF2B5EF4-FFF2-40B4-BE49-F238E27FC236}">
                <a16:creationId xmlns:a16="http://schemas.microsoft.com/office/drawing/2014/main" id="{AB52C2C1-46F2-656A-9395-FB80FC6CB97B}"/>
              </a:ext>
            </a:extLst>
          </p:cNvPr>
          <p:cNvSpPr txBox="1"/>
          <p:nvPr/>
        </p:nvSpPr>
        <p:spPr>
          <a:xfrm>
            <a:off x="66394" y="305068"/>
            <a:ext cx="12112906" cy="2492990"/>
          </a:xfrm>
          <a:prstGeom prst="rect">
            <a:avLst/>
          </a:prstGeom>
          <a:noFill/>
        </p:spPr>
        <p:txBody>
          <a:bodyPr wrap="square" rtlCol="0">
            <a:spAutoFit/>
          </a:bodyPr>
          <a:lstStyle/>
          <a:p>
            <a:r>
              <a:rPr lang="en-US" sz="1200" b="0" i="1" dirty="0">
                <a:solidFill>
                  <a:srgbClr val="000000"/>
                </a:solidFill>
                <a:effectLst/>
                <a:latin typeface="Calibri" panose="020F0502020204030204" pitchFamily="34" charset="0"/>
              </a:rPr>
              <a:t>Prompt:</a:t>
            </a:r>
          </a:p>
          <a:p>
            <a:r>
              <a:rPr lang="en-US" sz="1200" b="0" i="1" dirty="0">
                <a:solidFill>
                  <a:srgbClr val="000000"/>
                </a:solidFill>
                <a:effectLst/>
                <a:latin typeface="Calibri" panose="020F0502020204030204" pitchFamily="34" charset="0"/>
              </a:rPr>
              <a:t>---------------------------</a:t>
            </a:r>
          </a:p>
          <a:p>
            <a:r>
              <a:rPr lang="en-US" sz="1200" b="0" i="1" dirty="0">
                <a:solidFill>
                  <a:srgbClr val="000000"/>
                </a:solidFill>
                <a:effectLst/>
                <a:latin typeface="Calibri" panose="020F0502020204030204" pitchFamily="34" charset="0"/>
              </a:rPr>
              <a:t>Revise the following text to use inclusive language:</a:t>
            </a:r>
          </a:p>
          <a:p>
            <a:endParaRPr lang="en-US" sz="1200" b="0" i="1" dirty="0">
              <a:solidFill>
                <a:srgbClr val="000000"/>
              </a:solidFill>
              <a:effectLst/>
              <a:latin typeface="Calibri" panose="020F0502020204030204" pitchFamily="34" charset="0"/>
            </a:endParaRPr>
          </a:p>
          <a:p>
            <a:r>
              <a:rPr lang="en-US" sz="1200" b="0" i="1" dirty="0">
                <a:solidFill>
                  <a:srgbClr val="000000"/>
                </a:solidFill>
                <a:effectLst/>
                <a:latin typeface="Calibri" panose="020F0502020204030204" pitchFamily="34" charset="0"/>
              </a:rPr>
              <a:t>Four score and seven years ago our fathers brought forth on this continent, a new nation, conceived in Liberty, and dedicated to the proposition that all men are created equal. Now we are engaged in a great civil war, testing whether that nation, or any nation so conceived and so dedicated, can long endure. We are met on a great battle-field of that war. We have come to dedicate a portion of that field, as a final resting place for those who here gave their lives that that nation might live. It is altogether fitting and proper that we should do this. But, in a larger sense, we can not dedicate -- we can not consecrate -- we can not hallow -- this ground. The brave men, living and dead, who struggled here, have consecrated it, far above our poor power to add or detract. The world will little note, nor long remember what we say here, but it can never forget what they did here. It is for us the living, rather, to be dedicated here to the unfinished work which they who fought here have thus far so nobly advanced. It is rather for us to be here dedicated to the great task remaining before us -- that from these honored dead we take increased devotion to that cause for which they gave the last full measure of devotion -- that we here highly resolve that these dead shall not have died in vain -- that this nation, under God, shall have a new birth of freedom -- and that government of the people, by the people, for the people, shall not perish from the earth.</a:t>
            </a:r>
          </a:p>
          <a:p>
            <a:endParaRPr lang="en-US" sz="1200" b="0" i="1" dirty="0">
              <a:solidFill>
                <a:srgbClr val="000000"/>
              </a:solidFill>
              <a:effectLst/>
              <a:latin typeface="Calibri" panose="020F0502020204030204" pitchFamily="34" charset="0"/>
            </a:endParaRPr>
          </a:p>
        </p:txBody>
      </p:sp>
      <p:sp>
        <p:nvSpPr>
          <p:cNvPr id="5" name="Rectangular Callout 4">
            <a:extLst>
              <a:ext uri="{FF2B5EF4-FFF2-40B4-BE49-F238E27FC236}">
                <a16:creationId xmlns:a16="http://schemas.microsoft.com/office/drawing/2014/main" id="{941FF356-00BC-4A5E-A8E1-138E06B18B0B}"/>
              </a:ext>
            </a:extLst>
          </p:cNvPr>
          <p:cNvSpPr/>
          <p:nvPr/>
        </p:nvSpPr>
        <p:spPr>
          <a:xfrm>
            <a:off x="1524000" y="2949964"/>
            <a:ext cx="2501900" cy="306324"/>
          </a:xfrm>
          <a:prstGeom prst="wedgeRectCallout">
            <a:avLst>
              <a:gd name="adj1" fmla="val -41508"/>
              <a:gd name="adj2" fmla="val 79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Four score and seven equals 87</a:t>
            </a:r>
          </a:p>
        </p:txBody>
      </p:sp>
    </p:spTree>
    <p:extLst>
      <p:ext uri="{BB962C8B-B14F-4D97-AF65-F5344CB8AC3E}">
        <p14:creationId xmlns:p14="http://schemas.microsoft.com/office/powerpoint/2010/main" val="1386407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a:t>More specific prompts</a:t>
            </a:r>
          </a:p>
        </p:txBody>
      </p:sp>
      <p:sp>
        <p:nvSpPr>
          <p:cNvPr id="3" name="TextBox 2">
            <a:extLst>
              <a:ext uri="{FF2B5EF4-FFF2-40B4-BE49-F238E27FC236}">
                <a16:creationId xmlns:a16="http://schemas.microsoft.com/office/drawing/2014/main" id="{AB52C2C1-46F2-656A-9395-FB80FC6CB97B}"/>
              </a:ext>
            </a:extLst>
          </p:cNvPr>
          <p:cNvSpPr txBox="1"/>
          <p:nvPr/>
        </p:nvSpPr>
        <p:spPr>
          <a:xfrm>
            <a:off x="293487" y="235794"/>
            <a:ext cx="9452472" cy="369332"/>
          </a:xfrm>
          <a:prstGeom prst="rect">
            <a:avLst/>
          </a:prstGeom>
          <a:noFill/>
        </p:spPr>
        <p:txBody>
          <a:bodyPr wrap="square" rtlCol="0">
            <a:spAutoFit/>
          </a:bodyPr>
          <a:lstStyle/>
          <a:p>
            <a:r>
              <a:rPr lang="en-US" b="0" i="1" dirty="0">
                <a:solidFill>
                  <a:srgbClr val="000000"/>
                </a:solidFill>
                <a:effectLst/>
                <a:latin typeface="Calibri" panose="020F0502020204030204" pitchFamily="34" charset="0"/>
              </a:rPr>
              <a:t>Writing detailed prompts help to produce more usable content</a:t>
            </a:r>
            <a:endParaRPr lang="en-US" i="1" dirty="0"/>
          </a:p>
        </p:txBody>
      </p:sp>
      <p:pic>
        <p:nvPicPr>
          <p:cNvPr id="5" name="Picture 4">
            <a:extLst>
              <a:ext uri="{FF2B5EF4-FFF2-40B4-BE49-F238E27FC236}">
                <a16:creationId xmlns:a16="http://schemas.microsoft.com/office/drawing/2014/main" id="{D42A7D8A-2073-A5D6-30E6-808FBAB43211}"/>
              </a:ext>
            </a:extLst>
          </p:cNvPr>
          <p:cNvPicPr>
            <a:picLocks noChangeAspect="1"/>
          </p:cNvPicPr>
          <p:nvPr/>
        </p:nvPicPr>
        <p:blipFill rotWithShape="1">
          <a:blip r:embed="rId2"/>
          <a:srcRect b="2307"/>
          <a:stretch/>
        </p:blipFill>
        <p:spPr>
          <a:xfrm>
            <a:off x="175290" y="646331"/>
            <a:ext cx="7640664" cy="6133318"/>
          </a:xfrm>
          <a:prstGeom prst="rect">
            <a:avLst/>
          </a:prstGeom>
          <a:ln>
            <a:solidFill>
              <a:schemeClr val="dk1"/>
            </a:solidFill>
          </a:ln>
        </p:spPr>
      </p:pic>
    </p:spTree>
    <p:extLst>
      <p:ext uri="{BB962C8B-B14F-4D97-AF65-F5344CB8AC3E}">
        <p14:creationId xmlns:p14="http://schemas.microsoft.com/office/powerpoint/2010/main" val="1603873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49" y="142240"/>
            <a:ext cx="7335835" cy="1268984"/>
          </a:xfrm>
        </p:spPr>
        <p:txBody>
          <a:bodyPr>
            <a:normAutofit fontScale="90000"/>
          </a:bodyPr>
          <a:lstStyle/>
          <a:p>
            <a:r>
              <a:rPr lang="en-US" dirty="0"/>
              <a:t>Takeaways – AI Tools Transform our ability to use software APIs</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400050" y="1492250"/>
            <a:ext cx="8655049" cy="4427728"/>
          </a:xfrm>
        </p:spPr>
        <p:txBody>
          <a:bodyPr>
            <a:normAutofit fontScale="92500" lnSpcReduction="10000"/>
          </a:bodyPr>
          <a:lstStyle/>
          <a:p>
            <a:r>
              <a:rPr lang="en-US" b="1" dirty="0"/>
              <a:t>Script APIs: </a:t>
            </a:r>
            <a:r>
              <a:rPr lang="en-US" dirty="0"/>
              <a:t>Makes possible the use of GitHub API example:</a:t>
            </a:r>
          </a:p>
          <a:p>
            <a:pPr lvl="1"/>
            <a:r>
              <a:rPr lang="en-US" dirty="0"/>
              <a:t>Go from no knowledge to a working meta-data access script in 15 minutes (with help from </a:t>
            </a:r>
            <a:r>
              <a:rPr lang="en-US" dirty="0" err="1"/>
              <a:t>StackOverflow</a:t>
            </a:r>
            <a:r>
              <a:rPr lang="en-US" dirty="0"/>
              <a:t>)</a:t>
            </a:r>
          </a:p>
          <a:p>
            <a:r>
              <a:rPr lang="en-US" b="1" dirty="0"/>
              <a:t>Device-specific APIs: </a:t>
            </a:r>
            <a:r>
              <a:rPr lang="en-US" dirty="0"/>
              <a:t>WAXPBY generic C++ kernel:</a:t>
            </a:r>
          </a:p>
          <a:p>
            <a:pPr lvl="1"/>
            <a:r>
              <a:rPr lang="en-US" dirty="0"/>
              <a:t>Generate starter versions for Intel/Apple vector ISA, Kokkos, and more</a:t>
            </a:r>
          </a:p>
          <a:p>
            <a:pPr lvl="1"/>
            <a:r>
              <a:rPr lang="en-US" dirty="0"/>
              <a:t>Accelerates transition to Kokkos</a:t>
            </a:r>
          </a:p>
          <a:p>
            <a:pPr lvl="1"/>
            <a:r>
              <a:rPr lang="en-US" dirty="0"/>
              <a:t>Perhaps increases tolerance for code divergence?</a:t>
            </a:r>
          </a:p>
          <a:p>
            <a:r>
              <a:rPr lang="en-US" b="1" dirty="0"/>
              <a:t>Scientific library APIs: </a:t>
            </a:r>
            <a:r>
              <a:rPr lang="en-US" dirty="0"/>
              <a:t>Trilinos (</a:t>
            </a:r>
            <a:r>
              <a:rPr lang="en-US" dirty="0" err="1"/>
              <a:t>AztecOO</a:t>
            </a:r>
            <a:r>
              <a:rPr lang="en-US" dirty="0"/>
              <a:t>, </a:t>
            </a:r>
            <a:r>
              <a:rPr lang="en-US" dirty="0" err="1"/>
              <a:t>Ifpack</a:t>
            </a:r>
            <a:r>
              <a:rPr lang="en-US" dirty="0"/>
              <a:t>, </a:t>
            </a:r>
            <a:r>
              <a:rPr lang="en-US" dirty="0" err="1"/>
              <a:t>Muelu</a:t>
            </a:r>
            <a:r>
              <a:rPr lang="en-US" dirty="0"/>
              <a:t>, </a:t>
            </a:r>
            <a:r>
              <a:rPr lang="en-US" dirty="0" err="1"/>
              <a:t>Belos</a:t>
            </a:r>
            <a:r>
              <a:rPr lang="en-US" dirty="0"/>
              <a:t>)</a:t>
            </a:r>
          </a:p>
          <a:p>
            <a:pPr lvl="1"/>
            <a:r>
              <a:rPr lang="en-US" dirty="0"/>
              <a:t>Generate starter parameter lists</a:t>
            </a:r>
          </a:p>
          <a:p>
            <a:pPr lvl="1"/>
            <a:r>
              <a:rPr lang="en-US" dirty="0"/>
              <a:t>Generate library calls </a:t>
            </a:r>
          </a:p>
          <a:p>
            <a:pPr lvl="1"/>
            <a:r>
              <a:rPr lang="en-US" dirty="0"/>
              <a:t>Can change how we ramp up new user</a:t>
            </a:r>
          </a:p>
        </p:txBody>
      </p:sp>
    </p:spTree>
    <p:extLst>
      <p:ext uri="{BB962C8B-B14F-4D97-AF65-F5344CB8AC3E}">
        <p14:creationId xmlns:p14="http://schemas.microsoft.com/office/powerpoint/2010/main" val="198640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2">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0F5B13-86EA-BF21-66CA-12DB1E66211D}"/>
              </a:ext>
            </a:extLst>
          </p:cNvPr>
          <p:cNvSpPr>
            <a:spLocks noGrp="1"/>
          </p:cNvSpPr>
          <p:nvPr>
            <p:ph type="title"/>
          </p:nvPr>
        </p:nvSpPr>
        <p:spPr>
          <a:xfrm>
            <a:off x="565150" y="770889"/>
            <a:ext cx="4541445" cy="1587449"/>
          </a:xfrm>
        </p:spPr>
        <p:txBody>
          <a:bodyPr>
            <a:normAutofit/>
          </a:bodyPr>
          <a:lstStyle/>
          <a:p>
            <a:pPr>
              <a:lnSpc>
                <a:spcPct val="90000"/>
              </a:lnSpc>
            </a:pPr>
            <a:r>
              <a:rPr lang="en-US" sz="3400" dirty="0"/>
              <a:t>What are </a:t>
            </a:r>
            <a:br>
              <a:rPr lang="en-US" sz="3400" dirty="0"/>
            </a:br>
            <a:r>
              <a:rPr lang="en-US" sz="3400" dirty="0"/>
              <a:t>Generative AI Tools?</a:t>
            </a:r>
          </a:p>
        </p:txBody>
      </p:sp>
      <p:sp>
        <p:nvSpPr>
          <p:cNvPr id="3" name="Content Placeholder 2">
            <a:extLst>
              <a:ext uri="{FF2B5EF4-FFF2-40B4-BE49-F238E27FC236}">
                <a16:creationId xmlns:a16="http://schemas.microsoft.com/office/drawing/2014/main" id="{FFF10840-5F67-4AAA-C21F-6F365658DA6B}"/>
              </a:ext>
            </a:extLst>
          </p:cNvPr>
          <p:cNvSpPr>
            <a:spLocks noGrp="1"/>
          </p:cNvSpPr>
          <p:nvPr>
            <p:ph idx="1"/>
          </p:nvPr>
        </p:nvSpPr>
        <p:spPr>
          <a:xfrm>
            <a:off x="5461000" y="139700"/>
            <a:ext cx="6152431" cy="2474928"/>
          </a:xfrm>
        </p:spPr>
        <p:txBody>
          <a:bodyPr>
            <a:noAutofit/>
          </a:bodyPr>
          <a:lstStyle/>
          <a:p>
            <a:pPr>
              <a:lnSpc>
                <a:spcPct val="90000"/>
              </a:lnSpc>
            </a:pPr>
            <a:r>
              <a:rPr lang="en-US" sz="1400" dirty="0"/>
              <a:t>Chat:</a:t>
            </a:r>
          </a:p>
          <a:p>
            <a:pPr lvl="1">
              <a:lnSpc>
                <a:spcPct val="90000"/>
              </a:lnSpc>
            </a:pPr>
            <a:r>
              <a:rPr lang="en-US" sz="1400" dirty="0"/>
              <a:t>Produce content by</a:t>
            </a:r>
          </a:p>
          <a:p>
            <a:pPr lvl="2">
              <a:lnSpc>
                <a:spcPct val="90000"/>
              </a:lnSpc>
            </a:pPr>
            <a:r>
              <a:rPr lang="en-US" sz="1400" dirty="0"/>
              <a:t>Accepting an input prompt</a:t>
            </a:r>
          </a:p>
          <a:p>
            <a:pPr lvl="2">
              <a:lnSpc>
                <a:spcPct val="90000"/>
              </a:lnSpc>
            </a:pPr>
            <a:r>
              <a:rPr lang="en-US" sz="1400" dirty="0"/>
              <a:t>Producing human-like output in response to the prompt</a:t>
            </a:r>
          </a:p>
          <a:p>
            <a:pPr lvl="1">
              <a:lnSpc>
                <a:spcPct val="90000"/>
              </a:lnSpc>
            </a:pPr>
            <a:r>
              <a:rPr lang="en-US" sz="1400" dirty="0"/>
              <a:t>Example:</a:t>
            </a:r>
          </a:p>
          <a:p>
            <a:pPr lvl="2">
              <a:lnSpc>
                <a:spcPct val="90000"/>
              </a:lnSpc>
            </a:pPr>
            <a:r>
              <a:rPr lang="en-US" sz="1400" dirty="0"/>
              <a:t>Prompt: </a:t>
            </a:r>
            <a:r>
              <a:rPr lang="en-US" sz="1400" i="1" dirty="0"/>
              <a:t>Tell me about the first US moon landing</a:t>
            </a:r>
          </a:p>
          <a:p>
            <a:pPr lvl="2">
              <a:lnSpc>
                <a:spcPct val="90000"/>
              </a:lnSpc>
            </a:pPr>
            <a:r>
              <a:rPr lang="en-US" sz="1400" dirty="0">
                <a:hlinkClick r:id="rId2"/>
              </a:rPr>
              <a:t>https://beta.openai.com</a:t>
            </a:r>
            <a:r>
              <a:rPr lang="en-US" sz="1400" dirty="0"/>
              <a:t> – Playground</a:t>
            </a:r>
          </a:p>
          <a:p>
            <a:pPr>
              <a:lnSpc>
                <a:spcPct val="90000"/>
              </a:lnSpc>
            </a:pPr>
            <a:r>
              <a:rPr lang="en-US" sz="1400" dirty="0"/>
              <a:t>Inline suggested content:</a:t>
            </a:r>
          </a:p>
          <a:p>
            <a:pPr lvl="1">
              <a:lnSpc>
                <a:spcPct val="90000"/>
              </a:lnSpc>
            </a:pPr>
            <a:r>
              <a:rPr lang="en-US" sz="1400" dirty="0"/>
              <a:t>Predict what you need next as you type</a:t>
            </a:r>
          </a:p>
          <a:p>
            <a:pPr lvl="1">
              <a:lnSpc>
                <a:spcPct val="90000"/>
              </a:lnSpc>
            </a:pPr>
            <a:r>
              <a:rPr lang="en-US" sz="1400" dirty="0"/>
              <a:t>Example: GitHub Copilot auto-complete</a:t>
            </a:r>
          </a:p>
        </p:txBody>
      </p:sp>
      <p:pic>
        <p:nvPicPr>
          <p:cNvPr id="4" name="Picture 3">
            <a:extLst>
              <a:ext uri="{FF2B5EF4-FFF2-40B4-BE49-F238E27FC236}">
                <a16:creationId xmlns:a16="http://schemas.microsoft.com/office/drawing/2014/main" id="{6EDE1614-D308-F10F-D743-7390D075462A}"/>
              </a:ext>
            </a:extLst>
          </p:cNvPr>
          <p:cNvPicPr>
            <a:picLocks noChangeAspect="1"/>
          </p:cNvPicPr>
          <p:nvPr/>
        </p:nvPicPr>
        <p:blipFill>
          <a:blip r:embed="rId3"/>
          <a:stretch>
            <a:fillRect/>
          </a:stretch>
        </p:blipFill>
        <p:spPr>
          <a:xfrm>
            <a:off x="78232" y="3159654"/>
            <a:ext cx="11574948" cy="3472483"/>
          </a:xfrm>
          <a:prstGeom prst="rect">
            <a:avLst/>
          </a:prstGeom>
        </p:spPr>
      </p:pic>
      <p:grpSp>
        <p:nvGrpSpPr>
          <p:cNvPr id="34" name="Group 24">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5"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0">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627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p:txBody>
          <a:bodyPr>
            <a:normAutofit fontScale="90000"/>
          </a:bodyPr>
          <a:lstStyle/>
          <a:p>
            <a:r>
              <a:rPr lang="en-US" dirty="0"/>
              <a:t>Takeaways – Makes writing better, faster,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7937500" cy="3601212"/>
          </a:xfrm>
        </p:spPr>
        <p:txBody>
          <a:bodyPr/>
          <a:lstStyle/>
          <a:p>
            <a:r>
              <a:rPr lang="en-US" dirty="0" err="1"/>
              <a:t>BibTeX</a:t>
            </a:r>
            <a:r>
              <a:rPr lang="en-US" dirty="0"/>
              <a:t> – Easy tedious work</a:t>
            </a:r>
          </a:p>
          <a:p>
            <a:r>
              <a:rPr lang="en-US" dirty="0"/>
              <a:t>Predictive, syntax-aware text generation (LaTeX)</a:t>
            </a:r>
          </a:p>
          <a:p>
            <a:r>
              <a:rPr lang="en-US" dirty="0"/>
              <a:t>Compact writing – Summarize/</a:t>
            </a:r>
            <a:r>
              <a:rPr lang="en-US" dirty="0" err="1"/>
              <a:t>Tl;dr</a:t>
            </a:r>
            <a:endParaRPr lang="en-US" dirty="0"/>
          </a:p>
          <a:p>
            <a:r>
              <a:rPr lang="en-US" dirty="0"/>
              <a:t>Translation for different audiences – 2nd grader</a:t>
            </a:r>
          </a:p>
          <a:p>
            <a:r>
              <a:rPr lang="en-US" dirty="0"/>
              <a:t>Companion for all writing activities</a:t>
            </a:r>
          </a:p>
        </p:txBody>
      </p:sp>
    </p:spTree>
    <p:extLst>
      <p:ext uri="{BB962C8B-B14F-4D97-AF65-F5344CB8AC3E}">
        <p14:creationId xmlns:p14="http://schemas.microsoft.com/office/powerpoint/2010/main" val="1460054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50" y="770890"/>
            <a:ext cx="8399946" cy="1268984"/>
          </a:xfrm>
        </p:spPr>
        <p:txBody>
          <a:bodyPr>
            <a:normAutofit fontScale="90000"/>
          </a:bodyPr>
          <a:lstStyle/>
          <a:p>
            <a:r>
              <a:rPr lang="en-US" dirty="0"/>
              <a:t>Takeaways – Generative AI Tools give us (way) better, faster, and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8211102" cy="3601212"/>
          </a:xfrm>
        </p:spPr>
        <p:txBody>
          <a:bodyPr/>
          <a:lstStyle/>
          <a:p>
            <a:r>
              <a:rPr lang="en-US" dirty="0"/>
              <a:t>We need to assure that everyone who generates or transforms content has access to generative tools</a:t>
            </a:r>
          </a:p>
          <a:p>
            <a:r>
              <a:rPr lang="en-US" dirty="0"/>
              <a:t>Sooner rather than later – stakes are high!</a:t>
            </a:r>
          </a:p>
          <a:p>
            <a:r>
              <a:rPr lang="en-US" dirty="0"/>
              <a:t>Two paths to explore for isolated environments:</a:t>
            </a:r>
          </a:p>
          <a:p>
            <a:pPr lvl="1"/>
            <a:r>
              <a:rPr lang="en-US" dirty="0"/>
              <a:t>Drop GPTX.Y on a hard drive and bring it in-house</a:t>
            </a:r>
          </a:p>
          <a:p>
            <a:pPr lvl="1"/>
            <a:r>
              <a:rPr lang="en-US" dirty="0"/>
              <a:t>Internally build models using custom-curated content</a:t>
            </a:r>
          </a:p>
          <a:p>
            <a:pPr lvl="1"/>
            <a:r>
              <a:rPr lang="en-US" dirty="0"/>
              <a:t>Both paths seem essential</a:t>
            </a:r>
          </a:p>
        </p:txBody>
      </p:sp>
    </p:spTree>
    <p:extLst>
      <p:ext uri="{BB962C8B-B14F-4D97-AF65-F5344CB8AC3E}">
        <p14:creationId xmlns:p14="http://schemas.microsoft.com/office/powerpoint/2010/main" val="126478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A182-E0FA-F796-6A65-B13B5CA06B03}"/>
              </a:ext>
            </a:extLst>
          </p:cNvPr>
          <p:cNvSpPr>
            <a:spLocks noGrp="1"/>
          </p:cNvSpPr>
          <p:nvPr>
            <p:ph type="title"/>
          </p:nvPr>
        </p:nvSpPr>
        <p:spPr>
          <a:xfrm>
            <a:off x="565150" y="247844"/>
            <a:ext cx="7335835" cy="1268984"/>
          </a:xfrm>
        </p:spPr>
        <p:txBody>
          <a:bodyPr/>
          <a:lstStyle/>
          <a:p>
            <a:r>
              <a:rPr lang="en-US" dirty="0"/>
              <a:t>Tools I have used</a:t>
            </a:r>
          </a:p>
        </p:txBody>
      </p:sp>
      <p:sp>
        <p:nvSpPr>
          <p:cNvPr id="3" name="Content Placeholder 2">
            <a:extLst>
              <a:ext uri="{FF2B5EF4-FFF2-40B4-BE49-F238E27FC236}">
                <a16:creationId xmlns:a16="http://schemas.microsoft.com/office/drawing/2014/main" id="{1CB8612C-2937-D8EA-2466-DD8F00F7976E}"/>
              </a:ext>
            </a:extLst>
          </p:cNvPr>
          <p:cNvSpPr>
            <a:spLocks noGrp="1"/>
          </p:cNvSpPr>
          <p:nvPr>
            <p:ph idx="1"/>
          </p:nvPr>
        </p:nvSpPr>
        <p:spPr>
          <a:xfrm>
            <a:off x="565150" y="1129553"/>
            <a:ext cx="9762191" cy="4631675"/>
          </a:xfrm>
        </p:spPr>
        <p:txBody>
          <a:bodyPr>
            <a:normAutofit fontScale="92500" lnSpcReduction="20000"/>
          </a:bodyPr>
          <a:lstStyle/>
          <a:p>
            <a:r>
              <a:rPr lang="en-US" dirty="0"/>
              <a:t>OpenAI: Company producing most-used tools</a:t>
            </a:r>
          </a:p>
          <a:p>
            <a:pPr lvl="1"/>
            <a:r>
              <a:rPr lang="en-US" dirty="0"/>
              <a:t>GitHub Copilot:</a:t>
            </a:r>
          </a:p>
          <a:p>
            <a:pPr lvl="2"/>
            <a:r>
              <a:rPr lang="en-US" dirty="0"/>
              <a:t>Have been tracking since Dec 2021</a:t>
            </a:r>
          </a:p>
          <a:p>
            <a:pPr lvl="2"/>
            <a:r>
              <a:rPr lang="en-US" dirty="0"/>
              <a:t>Based on Codex: special OpenAI model for programming</a:t>
            </a:r>
          </a:p>
          <a:p>
            <a:pPr lvl="2"/>
            <a:r>
              <a:rPr lang="en-US" dirty="0"/>
              <a:t>Available as a plugin for </a:t>
            </a:r>
            <a:r>
              <a:rPr lang="en-US" dirty="0" err="1"/>
              <a:t>VSCode</a:t>
            </a:r>
            <a:r>
              <a:rPr lang="en-US" dirty="0"/>
              <a:t> (how I use it)</a:t>
            </a:r>
          </a:p>
          <a:p>
            <a:pPr lvl="1"/>
            <a:r>
              <a:rPr lang="en-US" dirty="0"/>
              <a:t>OpenAI Playground:</a:t>
            </a:r>
          </a:p>
          <a:p>
            <a:pPr lvl="2"/>
            <a:r>
              <a:rPr lang="en-US" dirty="0"/>
              <a:t>Like </a:t>
            </a:r>
            <a:r>
              <a:rPr lang="en-US" dirty="0" err="1"/>
              <a:t>ChatGPT</a:t>
            </a:r>
            <a:r>
              <a:rPr lang="en-US" dirty="0"/>
              <a:t> with more flexible, complicated API (to GPT3)</a:t>
            </a:r>
          </a:p>
          <a:p>
            <a:pPr lvl="2"/>
            <a:r>
              <a:rPr lang="en-US" dirty="0"/>
              <a:t>Less known, more available</a:t>
            </a:r>
          </a:p>
          <a:p>
            <a:pPr lvl="1"/>
            <a:r>
              <a:rPr lang="en-US" dirty="0" err="1"/>
              <a:t>ChatGPT</a:t>
            </a:r>
            <a:r>
              <a:rPr lang="en-US" dirty="0"/>
              <a:t>:</a:t>
            </a:r>
          </a:p>
          <a:p>
            <a:pPr lvl="2"/>
            <a:r>
              <a:rPr lang="en-US" dirty="0"/>
              <a:t>Latest API (to GPT3.5)</a:t>
            </a:r>
          </a:p>
          <a:p>
            <a:pPr lvl="2"/>
            <a:r>
              <a:rPr lang="en-US" dirty="0"/>
              <a:t>Raised broad awareness.</a:t>
            </a:r>
          </a:p>
          <a:p>
            <a:r>
              <a:rPr lang="en-US" dirty="0"/>
              <a:t>Not tried: Jasper (also based on GPT3), Code Whisperer (Amazon)</a:t>
            </a:r>
          </a:p>
          <a:p>
            <a:r>
              <a:rPr lang="en-US" dirty="0"/>
              <a:t>Many new tools emerging and expected in the coming months</a:t>
            </a:r>
          </a:p>
        </p:txBody>
      </p:sp>
    </p:spTree>
    <p:extLst>
      <p:ext uri="{BB962C8B-B14F-4D97-AF65-F5344CB8AC3E}">
        <p14:creationId xmlns:p14="http://schemas.microsoft.com/office/powerpoint/2010/main" val="335036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FC3DB-2300-CEBA-AA1B-4D40D8493C80}"/>
              </a:ext>
            </a:extLst>
          </p:cNvPr>
          <p:cNvSpPr>
            <a:spLocks noGrp="1"/>
          </p:cNvSpPr>
          <p:nvPr>
            <p:ph type="title"/>
          </p:nvPr>
        </p:nvSpPr>
        <p:spPr>
          <a:xfrm>
            <a:off x="565150" y="770890"/>
            <a:ext cx="6400999" cy="1268984"/>
          </a:xfrm>
        </p:spPr>
        <p:txBody>
          <a:bodyPr>
            <a:normAutofit/>
          </a:bodyPr>
          <a:lstStyle/>
          <a:p>
            <a:pPr>
              <a:lnSpc>
                <a:spcPct val="90000"/>
              </a:lnSpc>
            </a:pPr>
            <a:r>
              <a:rPr lang="en-US" dirty="0"/>
              <a:t>Some ways to think about these tools</a:t>
            </a:r>
          </a:p>
        </p:txBody>
      </p:sp>
      <p:sp>
        <p:nvSpPr>
          <p:cNvPr id="3" name="Content Placeholder 2">
            <a:extLst>
              <a:ext uri="{FF2B5EF4-FFF2-40B4-BE49-F238E27FC236}">
                <a16:creationId xmlns:a16="http://schemas.microsoft.com/office/drawing/2014/main" id="{423B2D29-E586-C2F5-C246-E713E94EA98C}"/>
              </a:ext>
            </a:extLst>
          </p:cNvPr>
          <p:cNvSpPr>
            <a:spLocks noGrp="1"/>
          </p:cNvSpPr>
          <p:nvPr>
            <p:ph idx="1"/>
          </p:nvPr>
        </p:nvSpPr>
        <p:spPr>
          <a:xfrm>
            <a:off x="565150" y="2160016"/>
            <a:ext cx="6400999" cy="3601212"/>
          </a:xfrm>
        </p:spPr>
        <p:txBody>
          <a:bodyPr>
            <a:normAutofit/>
          </a:bodyPr>
          <a:lstStyle/>
          <a:p>
            <a:pPr>
              <a:lnSpc>
                <a:spcPct val="90000"/>
              </a:lnSpc>
            </a:pPr>
            <a:r>
              <a:rPr lang="en-US" sz="2200" dirty="0"/>
              <a:t>College roommate English major who lives to help you with your writing assignments</a:t>
            </a:r>
          </a:p>
          <a:p>
            <a:pPr>
              <a:lnSpc>
                <a:spcPct val="90000"/>
              </a:lnSpc>
            </a:pPr>
            <a:r>
              <a:rPr lang="en-US" sz="2200" dirty="0"/>
              <a:t>Programmer to produce code, scripts, templates as starting point for you to consider</a:t>
            </a:r>
          </a:p>
          <a:p>
            <a:pPr>
              <a:lnSpc>
                <a:spcPct val="90000"/>
              </a:lnSpc>
            </a:pPr>
            <a:r>
              <a:rPr lang="en-US" sz="2200" dirty="0"/>
              <a:t>Administrative assistant to help with detailed content formatting tasks</a:t>
            </a:r>
          </a:p>
          <a:p>
            <a:pPr>
              <a:lnSpc>
                <a:spcPct val="90000"/>
              </a:lnSpc>
            </a:pPr>
            <a:r>
              <a:rPr lang="en-US" sz="2200" dirty="0"/>
              <a:t>Elaborate auto-complete feature</a:t>
            </a:r>
          </a:p>
          <a:p>
            <a:pPr>
              <a:lnSpc>
                <a:spcPct val="90000"/>
              </a:lnSpc>
            </a:pPr>
            <a:r>
              <a:rPr lang="en-US" sz="2200" dirty="0"/>
              <a:t>An on-demand intelligence</a:t>
            </a:r>
          </a:p>
        </p:txBody>
      </p:sp>
      <p:grpSp>
        <p:nvGrpSpPr>
          <p:cNvPr id="25"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C0953B6E-D645-E35C-9262-5AB4C9CB8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156790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lstStyle/>
          <a:p>
            <a:r>
              <a:rPr lang="en-US" dirty="0"/>
              <a:t>English major roommate</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1613647"/>
            <a:ext cx="8794003" cy="4147581"/>
          </a:xfrm>
        </p:spPr>
        <p:txBody>
          <a:bodyPr>
            <a:normAutofit/>
          </a:bodyPr>
          <a:lstStyle/>
          <a:p>
            <a:r>
              <a:rPr lang="en-US" dirty="0"/>
              <a:t>Authoring</a:t>
            </a:r>
          </a:p>
          <a:p>
            <a:pPr lvl="1"/>
            <a:r>
              <a:rPr lang="en-US" dirty="0"/>
              <a:t>Brainstorm topics</a:t>
            </a:r>
          </a:p>
          <a:p>
            <a:pPr lvl="1"/>
            <a:r>
              <a:rPr lang="en-US" dirty="0"/>
              <a:t>Generate outline</a:t>
            </a:r>
          </a:p>
          <a:p>
            <a:pPr lvl="1"/>
            <a:r>
              <a:rPr lang="en-US" dirty="0"/>
              <a:t>Recursively provide more detail</a:t>
            </a:r>
          </a:p>
          <a:p>
            <a:r>
              <a:rPr lang="en-US" dirty="0"/>
              <a:t>Assessment</a:t>
            </a:r>
          </a:p>
          <a:p>
            <a:pPr lvl="1"/>
            <a:r>
              <a:rPr lang="en-US" dirty="0"/>
              <a:t>Request AI review of content</a:t>
            </a:r>
          </a:p>
          <a:p>
            <a:r>
              <a:rPr lang="en-US" dirty="0"/>
              <a:t>Improvement</a:t>
            </a:r>
          </a:p>
          <a:p>
            <a:pPr lvl="1"/>
            <a:r>
              <a:rPr lang="en-US" dirty="0"/>
              <a:t>Steel-manning other perspectives</a:t>
            </a:r>
          </a:p>
          <a:p>
            <a:pPr lvl="1"/>
            <a:r>
              <a:rPr lang="en-US" dirty="0"/>
              <a:t>Refine content – understandable by a novice, TL;DR, etc.</a:t>
            </a:r>
          </a:p>
        </p:txBody>
      </p:sp>
    </p:spTree>
    <p:extLst>
      <p:ext uri="{BB962C8B-B14F-4D97-AF65-F5344CB8AC3E}">
        <p14:creationId xmlns:p14="http://schemas.microsoft.com/office/powerpoint/2010/main" val="229252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normAutofit fontScale="90000"/>
          </a:bodyPr>
          <a:lstStyle/>
          <a:p>
            <a:r>
              <a:rPr lang="en-US" dirty="0"/>
              <a:t>What does it mean to be the author?</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039874"/>
            <a:ext cx="8794003" cy="3721354"/>
          </a:xfrm>
        </p:spPr>
        <p:txBody>
          <a:bodyPr>
            <a:normAutofit fontScale="92500" lnSpcReduction="10000"/>
          </a:bodyPr>
          <a:lstStyle/>
          <a:p>
            <a:r>
              <a:rPr lang="en-US" dirty="0"/>
              <a:t>Student essay due by midnight:</a:t>
            </a:r>
          </a:p>
          <a:p>
            <a:pPr lvl="1"/>
            <a:r>
              <a:rPr lang="en-US" dirty="0"/>
              <a:t>Written with copy-and-paste and “lite” editing after dinner</a:t>
            </a:r>
          </a:p>
          <a:p>
            <a:pPr lvl="1"/>
            <a:r>
              <a:rPr lang="en-US" dirty="0"/>
              <a:t>Is the student the author?</a:t>
            </a:r>
          </a:p>
          <a:p>
            <a:r>
              <a:rPr lang="en-US" dirty="0"/>
              <a:t>Definition of author here:</a:t>
            </a:r>
          </a:p>
          <a:p>
            <a:pPr lvl="1"/>
            <a:r>
              <a:rPr lang="en-US" dirty="0"/>
              <a:t>Ability to explain, defend, and elaborate on written content?</a:t>
            </a:r>
          </a:p>
          <a:p>
            <a:pPr lvl="1"/>
            <a:r>
              <a:rPr lang="en-US" dirty="0"/>
              <a:t>True novelty seems unlikely</a:t>
            </a:r>
          </a:p>
          <a:p>
            <a:r>
              <a:rPr lang="en-US" dirty="0"/>
              <a:t>How to assess knowledge:</a:t>
            </a:r>
          </a:p>
          <a:p>
            <a:pPr lvl="1"/>
            <a:r>
              <a:rPr lang="en-US" dirty="0"/>
              <a:t>Assessing quality of writing OK but not content knowledge</a:t>
            </a:r>
          </a:p>
          <a:p>
            <a:pPr lvl="1"/>
            <a:r>
              <a:rPr lang="en-US" dirty="0"/>
              <a:t>Assessment via dialogue seems essential</a:t>
            </a:r>
          </a:p>
        </p:txBody>
      </p:sp>
    </p:spTree>
    <p:extLst>
      <p:ext uri="{BB962C8B-B14F-4D97-AF65-F5344CB8AC3E}">
        <p14:creationId xmlns:p14="http://schemas.microsoft.com/office/powerpoint/2010/main" val="155171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a:xfrm>
            <a:off x="565150" y="0"/>
            <a:ext cx="8191392" cy="1268984"/>
          </a:xfrm>
        </p:spPr>
        <p:txBody>
          <a:bodyPr>
            <a:noAutofit/>
          </a:bodyPr>
          <a:lstStyle/>
          <a:p>
            <a:r>
              <a:rPr lang="en-US" sz="2800" dirty="0"/>
              <a:t>Basic rules for using sophisticated (including AI) tools in content development – 2 versions</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452262" y="1193208"/>
            <a:ext cx="8794003" cy="2884678"/>
          </a:xfrm>
          <a:ln>
            <a:solidFill>
              <a:schemeClr val="tx1"/>
            </a:solidFill>
          </a:ln>
        </p:spPr>
        <p:txBody>
          <a:bodyPr>
            <a:normAutofit lnSpcReduction="10000"/>
          </a:bodyPr>
          <a:lstStyle/>
          <a:p>
            <a:pPr marL="457200" indent="-457200">
              <a:buFont typeface="+mj-lt"/>
              <a:buAutoNum type="arabicPeriod"/>
            </a:pPr>
            <a:r>
              <a:rPr lang="en-US" dirty="0"/>
              <a:t>If used to assist creating/transforming </a:t>
            </a:r>
            <a:r>
              <a:rPr lang="en-US" b="1" dirty="0"/>
              <a:t>your own content</a:t>
            </a:r>
            <a:r>
              <a:rPr lang="en-US" dirty="0"/>
              <a:t>:</a:t>
            </a:r>
          </a:p>
          <a:p>
            <a:pPr marL="914400" lvl="1" indent="-457200">
              <a:buFont typeface="+mj-lt"/>
              <a:buAutoNum type="alphaLcParenR"/>
            </a:pPr>
            <a:r>
              <a:rPr lang="en-US" dirty="0"/>
              <a:t>Make sure you truly understand/own the content</a:t>
            </a:r>
          </a:p>
          <a:p>
            <a:pPr marL="914400" lvl="1" indent="-457200">
              <a:buFont typeface="+mj-lt"/>
              <a:buAutoNum type="alphaLcParenR"/>
            </a:pPr>
            <a:r>
              <a:rPr lang="en-US" dirty="0"/>
              <a:t>Beware of plagiarism</a:t>
            </a:r>
          </a:p>
          <a:p>
            <a:pPr marL="457200" indent="-457200">
              <a:buFont typeface="+mj-lt"/>
              <a:buAutoNum type="arabicPeriod"/>
            </a:pPr>
            <a:r>
              <a:rPr lang="en-US" dirty="0"/>
              <a:t>If used to incorporate </a:t>
            </a:r>
            <a:r>
              <a:rPr lang="en-US" b="1" dirty="0"/>
              <a:t>others’ content</a:t>
            </a:r>
            <a:r>
              <a:rPr lang="en-US" dirty="0"/>
              <a:t>:</a:t>
            </a:r>
          </a:p>
          <a:p>
            <a:pPr marL="914400" lvl="1" indent="-457200">
              <a:buFont typeface="+mj-lt"/>
              <a:buAutoNum type="alphaLcParenR"/>
            </a:pPr>
            <a:r>
              <a:rPr lang="en-US" dirty="0"/>
              <a:t>Assure rights to use</a:t>
            </a:r>
          </a:p>
          <a:p>
            <a:pPr marL="914400" lvl="1" indent="-457200">
              <a:buFont typeface="+mj-lt"/>
              <a:buAutoNum type="alphaLcParenR"/>
            </a:pPr>
            <a:r>
              <a:rPr lang="en-US" dirty="0"/>
              <a:t>Give credit</a:t>
            </a:r>
          </a:p>
          <a:p>
            <a:pPr marL="457200" indent="-457200">
              <a:buFont typeface="+mj-lt"/>
              <a:buAutoNum type="arabicPeriod"/>
            </a:pPr>
            <a:r>
              <a:rPr lang="en-US" dirty="0"/>
              <a:t>Do not list tools as authors</a:t>
            </a:r>
          </a:p>
        </p:txBody>
      </p:sp>
      <p:sp>
        <p:nvSpPr>
          <p:cNvPr id="4" name="Content Placeholder 2">
            <a:extLst>
              <a:ext uri="{FF2B5EF4-FFF2-40B4-BE49-F238E27FC236}">
                <a16:creationId xmlns:a16="http://schemas.microsoft.com/office/drawing/2014/main" id="{2054B1E2-D2D6-8DFE-D659-3A61EFBC2361}"/>
              </a:ext>
            </a:extLst>
          </p:cNvPr>
          <p:cNvSpPr txBox="1">
            <a:spLocks/>
          </p:cNvSpPr>
          <p:nvPr/>
        </p:nvSpPr>
        <p:spPr>
          <a:xfrm>
            <a:off x="452261" y="4474101"/>
            <a:ext cx="8794003" cy="1905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Report the use of these tools if used to create content</a:t>
            </a:r>
          </a:p>
          <a:p>
            <a:pPr marL="457200" indent="-457200">
              <a:buFont typeface="+mj-lt"/>
              <a:buAutoNum type="arabicPeriod"/>
            </a:pPr>
            <a:r>
              <a:rPr lang="en-US" dirty="0"/>
              <a:t>Assure that all authors take responsibility for content</a:t>
            </a:r>
          </a:p>
          <a:p>
            <a:pPr marL="457200" indent="-457200">
              <a:buFont typeface="+mj-lt"/>
              <a:buAutoNum type="arabicPeriod"/>
            </a:pPr>
            <a:r>
              <a:rPr lang="en-US" dirty="0"/>
              <a:t>Do not list tools as authors</a:t>
            </a:r>
          </a:p>
        </p:txBody>
      </p:sp>
    </p:spTree>
    <p:extLst>
      <p:ext uri="{BB962C8B-B14F-4D97-AF65-F5344CB8AC3E}">
        <p14:creationId xmlns:p14="http://schemas.microsoft.com/office/powerpoint/2010/main" val="307013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Skills impact</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1592132"/>
            <a:ext cx="7335835" cy="4169096"/>
          </a:xfrm>
        </p:spPr>
        <p:txBody>
          <a:bodyPr>
            <a:normAutofit/>
          </a:bodyPr>
          <a:lstStyle/>
          <a:p>
            <a:r>
              <a:rPr lang="en-US" dirty="0"/>
              <a:t>Low-level skills replaced by tools</a:t>
            </a:r>
          </a:p>
          <a:p>
            <a:pPr lvl="1"/>
            <a:r>
              <a:rPr lang="en-US" dirty="0"/>
              <a:t>Programming:</a:t>
            </a:r>
          </a:p>
          <a:p>
            <a:pPr lvl="2"/>
            <a:r>
              <a:rPr lang="en-US" dirty="0"/>
              <a:t>Syntax, formatting</a:t>
            </a:r>
          </a:p>
          <a:p>
            <a:pPr lvl="2"/>
            <a:r>
              <a:rPr lang="en-US" dirty="0"/>
              <a:t>Programming standards</a:t>
            </a:r>
          </a:p>
          <a:p>
            <a:pPr lvl="2"/>
            <a:r>
              <a:rPr lang="en-US" dirty="0"/>
              <a:t>Using APIs</a:t>
            </a:r>
          </a:p>
          <a:p>
            <a:r>
              <a:rPr lang="en-US" dirty="0"/>
              <a:t>What to produce and how it’s designed are relatively more important</a:t>
            </a:r>
          </a:p>
        </p:txBody>
      </p:sp>
    </p:spTree>
    <p:extLst>
      <p:ext uri="{BB962C8B-B14F-4D97-AF65-F5344CB8AC3E}">
        <p14:creationId xmlns:p14="http://schemas.microsoft.com/office/powerpoint/2010/main" val="1476720633"/>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18208</TotalTime>
  <Words>2893</Words>
  <Application>Microsoft Macintosh PowerPoint</Application>
  <PresentationFormat>Widescreen</PresentationFormat>
  <Paragraphs>265</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Menlo</vt:lpstr>
      <vt:lpstr>Neue Haas Grotesk Text Pro</vt:lpstr>
      <vt:lpstr>PunchcardVTI</vt:lpstr>
      <vt:lpstr>Exploring Generative AI Tools for Scientific Software Development </vt:lpstr>
      <vt:lpstr>BOF Purpose</vt:lpstr>
      <vt:lpstr>What are  Generative AI Tools?</vt:lpstr>
      <vt:lpstr>Tools I have used</vt:lpstr>
      <vt:lpstr>Some ways to think about these tools</vt:lpstr>
      <vt:lpstr>English major roommate</vt:lpstr>
      <vt:lpstr>What does it mean to be the author?</vt:lpstr>
      <vt:lpstr>Basic rules for using sophisticated (including AI) tools in content development – 2 versions</vt:lpstr>
      <vt:lpstr>Skills impact</vt:lpstr>
      <vt:lpstr>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VSCode and Copilot for LaTeX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Takeaways – AI Tools Transform our ability to use software APIs</vt:lpstr>
      <vt:lpstr>Takeaways – Makes writing better, faster, cheaper</vt:lpstr>
      <vt:lpstr>Takeaways – Generative AI Tools give us (way) better, faster, and cheaper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Tools</dc:title>
  <dc:creator>Michael Heroux</dc:creator>
  <cp:lastModifiedBy>Michael Heroux</cp:lastModifiedBy>
  <cp:revision>22</cp:revision>
  <dcterms:created xsi:type="dcterms:W3CDTF">2023-01-14T17:06:43Z</dcterms:created>
  <dcterms:modified xsi:type="dcterms:W3CDTF">2023-04-18T18:27:53Z</dcterms:modified>
</cp:coreProperties>
</file>