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77" r:id="rId8"/>
    <p:sldId id="260" r:id="rId9"/>
    <p:sldId id="262" r:id="rId10"/>
    <p:sldId id="264" r:id="rId11"/>
    <p:sldId id="265" r:id="rId12"/>
    <p:sldId id="266" r:id="rId13"/>
    <p:sldId id="267" r:id="rId14"/>
    <p:sldId id="279" r:id="rId15"/>
    <p:sldId id="280" r:id="rId16"/>
    <p:sldId id="282" r:id="rId17"/>
    <p:sldId id="281" r:id="rId18"/>
    <p:sldId id="268" r:id="rId19"/>
    <p:sldId id="283" r:id="rId20"/>
    <p:sldId id="284" r:id="rId21"/>
    <p:sldId id="269" r:id="rId22"/>
    <p:sldId id="270" r:id="rId23"/>
    <p:sldId id="273" r:id="rId24"/>
    <p:sldId id="271" r:id="rId25"/>
    <p:sldId id="272" r:id="rId26"/>
    <p:sldId id="274" r:id="rId27"/>
    <p:sldId id="276"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45"/>
    <p:restoredTop sz="96197"/>
  </p:normalViewPr>
  <p:slideViewPr>
    <p:cSldViewPr snapToGrid="0">
      <p:cViewPr varScale="1">
        <p:scale>
          <a:sx n="101" d="100"/>
          <a:sy n="101"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2/7/23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2/7/23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2/7/23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2/7/23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2/7/23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fontScale="70000" lnSpcReduction="20000"/>
          </a:bodyPr>
          <a:lstStyle/>
          <a:p>
            <a:pPr algn="r">
              <a:lnSpc>
                <a:spcPct val="90000"/>
              </a:lnSpc>
            </a:pPr>
            <a:r>
              <a:rPr lang="en-US" sz="2400" dirty="0"/>
              <a:t>First ideas and experiences</a:t>
            </a:r>
          </a:p>
          <a:p>
            <a:pPr algn="r">
              <a:lnSpc>
                <a:spcPct val="90000"/>
              </a:lnSpc>
            </a:pPr>
            <a:r>
              <a:rPr lang="en-US" sz="2400" dirty="0"/>
              <a:t>Michael A. Heroux</a:t>
            </a:r>
          </a:p>
          <a:p>
            <a:pPr algn="r">
              <a:lnSpc>
                <a:spcPct val="90000"/>
              </a:lnSpc>
            </a:pPr>
            <a:r>
              <a:rPr lang="en-US" sz="2400" dirty="0"/>
              <a:t>CS373 – CS Research Methodologies</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highlight>
                  <a:srgbClr val="00FF00"/>
                </a:highlight>
              </a:rPr>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sp>
        <p:nvSpPr>
          <p:cNvPr id="2" name="TextBox 1">
            <a:extLst>
              <a:ext uri="{FF2B5EF4-FFF2-40B4-BE49-F238E27FC236}">
                <a16:creationId xmlns:a16="http://schemas.microsoft.com/office/drawing/2014/main" id="{C8DFD258-3F5F-8E4C-60E9-AB6D1884AEEE}"/>
              </a:ext>
            </a:extLst>
          </p:cNvPr>
          <p:cNvSpPr txBox="1"/>
          <p:nvPr/>
        </p:nvSpPr>
        <p:spPr>
          <a:xfrm>
            <a:off x="6927850" y="1244474"/>
            <a:ext cx="481965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Copilot aware of complete HPCG code base</a:t>
            </a:r>
          </a:p>
          <a:p>
            <a:pPr marL="285750" indent="-285750">
              <a:buFont typeface="Arial" panose="020B0604020202020204" pitchFamily="34" charset="0"/>
              <a:buChar char="•"/>
            </a:pPr>
            <a:r>
              <a:rPr lang="en-US" sz="1400" dirty="0"/>
              <a:t>Copilot also trained on many specialized APIs:</a:t>
            </a:r>
          </a:p>
          <a:p>
            <a:pPr marL="742950" lvl="1" indent="-285750">
              <a:buFont typeface="Arial" panose="020B0604020202020204" pitchFamily="34" charset="0"/>
              <a:buChar char="•"/>
            </a:pPr>
            <a:r>
              <a:rPr lang="en-US" sz="1400" dirty="0"/>
              <a:t>Intel Vector ISA</a:t>
            </a:r>
          </a:p>
          <a:p>
            <a:pPr marL="742950" lvl="1" indent="-285750">
              <a:buFont typeface="Arial" panose="020B0604020202020204" pitchFamily="34" charset="0"/>
              <a:buChar char="•"/>
            </a:pPr>
            <a:r>
              <a:rPr lang="en-US" sz="1400" dirty="0"/>
              <a:t>Kokkos Performance Portability API</a:t>
            </a:r>
          </a:p>
          <a:p>
            <a:pPr marL="742950" lvl="1" indent="-285750">
              <a:buFont typeface="Arial" panose="020B0604020202020204" pitchFamily="34" charset="0"/>
              <a:buChar char="•"/>
            </a:pPr>
            <a:r>
              <a:rPr lang="en-US" sz="1400" dirty="0"/>
              <a:t>Apple, HIP, etc...</a:t>
            </a:r>
          </a:p>
          <a:p>
            <a:pPr marL="285750" indent="-285750">
              <a:buFont typeface="Arial" panose="020B0604020202020204" pitchFamily="34" charset="0"/>
              <a:buChar char="•"/>
            </a:pPr>
            <a:r>
              <a:rPr lang="en-US" sz="1400" dirty="0"/>
              <a:t>Copilot generates equivalent versions of C++ code</a:t>
            </a:r>
          </a:p>
          <a:p>
            <a:pPr marL="285750" indent="-285750">
              <a:buFont typeface="Arial" panose="020B0604020202020204" pitchFamily="34" charset="0"/>
              <a:buChar char="•"/>
            </a:pPr>
            <a:r>
              <a:rPr lang="en-US" sz="1400" dirty="0"/>
              <a:t>Comment starts the generation process</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6" name="Group 5">
            <a:extLst>
              <a:ext uri="{FF2B5EF4-FFF2-40B4-BE49-F238E27FC236}">
                <a16:creationId xmlns:a16="http://schemas.microsoft.com/office/drawing/2014/main" id="{6A41DCA8-5765-E7F5-AAAA-5FF278B4A033}"/>
              </a:ext>
            </a:extLst>
          </p:cNvPr>
          <p:cNvGrpSpPr/>
          <p:nvPr/>
        </p:nvGrpSpPr>
        <p:grpSpPr>
          <a:xfrm>
            <a:off x="0" y="0"/>
            <a:ext cx="6409255" cy="6858000"/>
            <a:chOff x="0" y="0"/>
            <a:chExt cx="6409255" cy="6858000"/>
          </a:xfrm>
        </p:grpSpPr>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sp>
          <p:nvSpPr>
            <p:cNvPr id="3" name="TextBox 2">
              <a:extLst>
                <a:ext uri="{FF2B5EF4-FFF2-40B4-BE49-F238E27FC236}">
                  <a16:creationId xmlns:a16="http://schemas.microsoft.com/office/drawing/2014/main" id="{39B06F9E-0BA7-47E0-4385-8BA763320642}"/>
                </a:ext>
              </a:extLst>
            </p:cNvPr>
            <p:cNvSpPr txBox="1"/>
            <p:nvPr/>
          </p:nvSpPr>
          <p:spPr>
            <a:xfrm>
              <a:off x="2197100" y="25400"/>
              <a:ext cx="3155951" cy="369332"/>
            </a:xfrm>
            <a:prstGeom prst="rect">
              <a:avLst/>
            </a:prstGeom>
            <a:solidFill>
              <a:schemeClr val="tx1">
                <a:lumMod val="95000"/>
                <a:lumOff val="5000"/>
              </a:schemeClr>
            </a:solidFill>
          </p:spPr>
          <p:txBody>
            <a:bodyPr wrap="square" rtlCol="0">
              <a:spAutoFit/>
            </a:bodyPr>
            <a:lstStyle/>
            <a:p>
              <a:endParaRPr lang="en-US" dirty="0"/>
            </a:p>
          </p:txBody>
        </p:sp>
      </p:grpSp>
    </p:spTree>
    <p:extLst>
      <p:ext uri="{BB962C8B-B14F-4D97-AF65-F5344CB8AC3E}">
        <p14:creationId xmlns:p14="http://schemas.microsoft.com/office/powerpoint/2010/main" val="344981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sp>
        <p:nvSpPr>
          <p:cNvPr id="3" name="TextBox 2">
            <a:extLst>
              <a:ext uri="{FF2B5EF4-FFF2-40B4-BE49-F238E27FC236}">
                <a16:creationId xmlns:a16="http://schemas.microsoft.com/office/drawing/2014/main" id="{D1EB44B6-C695-CF46-CAB6-57148929A883}"/>
              </a:ext>
            </a:extLst>
          </p:cNvPr>
          <p:cNvSpPr txBox="1"/>
          <p:nvPr/>
        </p:nvSpPr>
        <p:spPr>
          <a:xfrm>
            <a:off x="7204710" y="1154558"/>
            <a:ext cx="481965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Type comment (green text)</a:t>
            </a:r>
          </a:p>
          <a:p>
            <a:pPr marL="285750" indent="-285750">
              <a:buFont typeface="Arial" panose="020B0604020202020204" pitchFamily="34" charset="0"/>
              <a:buChar char="•"/>
            </a:pPr>
            <a:r>
              <a:rPr lang="en-US" sz="1400" dirty="0"/>
              <a:t>Wait for Copilot to generate code</a:t>
            </a:r>
          </a:p>
          <a:p>
            <a:pPr marL="285750" indent="-285750">
              <a:buFont typeface="Arial" panose="020B0604020202020204" pitchFamily="34" charset="0"/>
              <a:buChar char="•"/>
            </a:pPr>
            <a:r>
              <a:rPr lang="en-US" sz="1400" dirty="0"/>
              <a:t>Tab to accept</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7" name="Group 6">
            <a:extLst>
              <a:ext uri="{FF2B5EF4-FFF2-40B4-BE49-F238E27FC236}">
                <a16:creationId xmlns:a16="http://schemas.microsoft.com/office/drawing/2014/main" id="{B5FF41FA-591B-467F-EB9A-3C5BCFE5CD08}"/>
              </a:ext>
            </a:extLst>
          </p:cNvPr>
          <p:cNvGrpSpPr/>
          <p:nvPr/>
        </p:nvGrpSpPr>
        <p:grpSpPr>
          <a:xfrm>
            <a:off x="0" y="0"/>
            <a:ext cx="6350723" cy="6858000"/>
            <a:chOff x="580849" y="430306"/>
            <a:chExt cx="6350723" cy="6858000"/>
          </a:xfrm>
        </p:grpSpPr>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2"/>
            <a:stretch>
              <a:fillRect/>
            </a:stretch>
          </p:blipFill>
          <p:spPr>
            <a:xfrm>
              <a:off x="580849" y="430306"/>
              <a:ext cx="6350723" cy="6858000"/>
            </a:xfrm>
            <a:prstGeom prst="rect">
              <a:avLst/>
            </a:prstGeom>
          </p:spPr>
        </p:pic>
        <p:sp>
          <p:nvSpPr>
            <p:cNvPr id="6" name="TextBox 5">
              <a:extLst>
                <a:ext uri="{FF2B5EF4-FFF2-40B4-BE49-F238E27FC236}">
                  <a16:creationId xmlns:a16="http://schemas.microsoft.com/office/drawing/2014/main" id="{A5D42EEA-CF3A-FABF-3B16-42C79D1F03A5}"/>
                </a:ext>
              </a:extLst>
            </p:cNvPr>
            <p:cNvSpPr txBox="1"/>
            <p:nvPr/>
          </p:nvSpPr>
          <p:spPr>
            <a:xfrm>
              <a:off x="2965449" y="455706"/>
              <a:ext cx="3966123" cy="369332"/>
            </a:xfrm>
            <a:prstGeom prst="rect">
              <a:avLst/>
            </a:prstGeom>
            <a:solidFill>
              <a:schemeClr val="tx1">
                <a:lumMod val="95000"/>
                <a:lumOff val="5000"/>
              </a:schemeClr>
            </a:solidFill>
          </p:spPr>
          <p:txBody>
            <a:bodyPr wrap="square" rtlCol="0">
              <a:spAutoFit/>
            </a:bodyPr>
            <a:lstStyle/>
            <a:p>
              <a:endParaRPr lang="en-US" dirty="0"/>
            </a:p>
          </p:txBody>
        </p:sp>
      </p:grpSp>
    </p:spTree>
    <p:extLst>
      <p:ext uri="{BB962C8B-B14F-4D97-AF65-F5344CB8AC3E}">
        <p14:creationId xmlns:p14="http://schemas.microsoft.com/office/powerpoint/2010/main" val="67016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2"/>
          <a:stretch>
            <a:fillRect/>
          </a:stretch>
        </p:blipFill>
        <p:spPr>
          <a:xfrm>
            <a:off x="0" y="0"/>
            <a:ext cx="6350723" cy="6858000"/>
          </a:xfrm>
          <a:prstGeom prst="rect">
            <a:avLst/>
          </a:prstGeom>
        </p:spPr>
      </p:pic>
      <p:sp>
        <p:nvSpPr>
          <p:cNvPr id="3" name="TextBox 2">
            <a:extLst>
              <a:ext uri="{FF2B5EF4-FFF2-40B4-BE49-F238E27FC236}">
                <a16:creationId xmlns:a16="http://schemas.microsoft.com/office/drawing/2014/main" id="{97E0B1B3-5D9D-874C-2658-CC209D589283}"/>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305980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2"/>
          <a:stretch>
            <a:fillRect/>
          </a:stretch>
        </p:blipFill>
        <p:spPr>
          <a:xfrm>
            <a:off x="0" y="0"/>
            <a:ext cx="6350723" cy="6858000"/>
          </a:xfrm>
          <a:prstGeom prst="rect">
            <a:avLst/>
          </a:prstGeom>
        </p:spPr>
      </p:pic>
      <p:sp>
        <p:nvSpPr>
          <p:cNvPr id="3" name="TextBox 2">
            <a:extLst>
              <a:ext uri="{FF2B5EF4-FFF2-40B4-BE49-F238E27FC236}">
                <a16:creationId xmlns:a16="http://schemas.microsoft.com/office/drawing/2014/main" id="{A8EFC8CA-3A36-B85E-0F16-4ACC42827A8E}"/>
              </a:ext>
            </a:extLst>
          </p:cNvPr>
          <p:cNvSpPr txBox="1"/>
          <p:nvPr/>
        </p:nvSpPr>
        <p:spPr>
          <a:xfrm>
            <a:off x="7204710" y="1154558"/>
            <a:ext cx="481965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Same approach for Kokkos</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3260A648-1445-DB4A-DB6B-A1FAC067DE85}"/>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381898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2"/>
          <a:stretch>
            <a:fillRect/>
          </a:stretch>
        </p:blipFill>
        <p:spPr>
          <a:xfrm>
            <a:off x="0" y="-38100"/>
            <a:ext cx="6350723" cy="6858000"/>
          </a:xfrm>
          <a:prstGeom prst="rect">
            <a:avLst/>
          </a:prstGeom>
        </p:spPr>
      </p:pic>
      <p:sp>
        <p:nvSpPr>
          <p:cNvPr id="3" name="TextBox 2">
            <a:extLst>
              <a:ext uri="{FF2B5EF4-FFF2-40B4-BE49-F238E27FC236}">
                <a16:creationId xmlns:a16="http://schemas.microsoft.com/office/drawing/2014/main" id="{BBDAAD1C-0174-1107-A64B-93559E3B45D8}"/>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205031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2"/>
          <a:stretch>
            <a:fillRect/>
          </a:stretch>
        </p:blipFill>
        <p:spPr>
          <a:xfrm>
            <a:off x="-44449" y="-103841"/>
            <a:ext cx="6350723" cy="6858000"/>
          </a:xfrm>
          <a:prstGeom prst="rect">
            <a:avLst/>
          </a:prstGeom>
        </p:spPr>
      </p:pic>
      <p:sp>
        <p:nvSpPr>
          <p:cNvPr id="3" name="TextBox 2">
            <a:extLst>
              <a:ext uri="{FF2B5EF4-FFF2-40B4-BE49-F238E27FC236}">
                <a16:creationId xmlns:a16="http://schemas.microsoft.com/office/drawing/2014/main" id="{6387D739-CA5B-5A4A-7848-F719704BC559}"/>
              </a:ext>
            </a:extLst>
          </p:cNvPr>
          <p:cNvSpPr txBox="1"/>
          <p:nvPr/>
        </p:nvSpPr>
        <p:spPr>
          <a:xfrm>
            <a:off x="7204710" y="1154558"/>
            <a:ext cx="481965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Same approach for Apple ISA</a:t>
            </a:r>
          </a:p>
          <a:p>
            <a:pPr marL="285750" indent="-285750">
              <a:buFont typeface="Arial" panose="020B0604020202020204" pitchFamily="34" charset="0"/>
              <a:buChar char="•"/>
            </a:pPr>
            <a:r>
              <a:rPr lang="en-US" sz="1400" dirty="0"/>
              <a:t>And so on</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9783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61000" y="139700"/>
            <a:ext cx="6152431" cy="2474928"/>
          </a:xfrm>
        </p:spPr>
        <p:txBody>
          <a:bodyPr>
            <a:noAutofit/>
          </a:bodyPr>
          <a:lstStyle/>
          <a:p>
            <a:pPr>
              <a:lnSpc>
                <a:spcPct val="90000"/>
              </a:lnSpc>
            </a:pPr>
            <a:r>
              <a:rPr lang="en-US" sz="1400" dirty="0"/>
              <a:t>Chat:</a:t>
            </a:r>
          </a:p>
          <a:p>
            <a:pPr lvl="1">
              <a:lnSpc>
                <a:spcPct val="90000"/>
              </a:lnSpc>
            </a:pPr>
            <a:r>
              <a:rPr lang="en-US" sz="1400" dirty="0"/>
              <a:t>Produce content by</a:t>
            </a:r>
          </a:p>
          <a:p>
            <a:pPr lvl="2">
              <a:lnSpc>
                <a:spcPct val="90000"/>
              </a:lnSpc>
            </a:pPr>
            <a:r>
              <a:rPr lang="en-US" sz="1400" dirty="0"/>
              <a:t>Accepting an input prompt</a:t>
            </a:r>
          </a:p>
          <a:p>
            <a:pPr lvl="2">
              <a:lnSpc>
                <a:spcPct val="90000"/>
              </a:lnSpc>
            </a:pPr>
            <a:r>
              <a:rPr lang="en-US" sz="1400" dirty="0"/>
              <a:t>Producing human-like output in response to the prompt</a:t>
            </a:r>
          </a:p>
          <a:p>
            <a:pPr lvl="1">
              <a:lnSpc>
                <a:spcPct val="90000"/>
              </a:lnSpc>
            </a:pPr>
            <a:r>
              <a:rPr lang="en-US" sz="1400" dirty="0"/>
              <a:t>Example:</a:t>
            </a:r>
          </a:p>
          <a:p>
            <a:pPr lvl="2">
              <a:lnSpc>
                <a:spcPct val="90000"/>
              </a:lnSpc>
            </a:pPr>
            <a:r>
              <a:rPr lang="en-US" sz="1400" dirty="0"/>
              <a:t>Prompt: </a:t>
            </a:r>
            <a:r>
              <a:rPr lang="en-US" sz="1400" i="1" dirty="0"/>
              <a:t>Tell me about the first US moon landing</a:t>
            </a:r>
          </a:p>
          <a:p>
            <a:pPr lvl="2">
              <a:lnSpc>
                <a:spcPct val="90000"/>
              </a:lnSpc>
            </a:pPr>
            <a:r>
              <a:rPr lang="en-US" sz="1400" dirty="0">
                <a:hlinkClick r:id="rId2"/>
              </a:rPr>
              <a:t>https://beta.openai.com</a:t>
            </a:r>
            <a:r>
              <a:rPr lang="en-US" sz="1400" dirty="0"/>
              <a:t> – Playground</a:t>
            </a:r>
          </a:p>
          <a:p>
            <a:pPr>
              <a:lnSpc>
                <a:spcPct val="90000"/>
              </a:lnSpc>
            </a:pPr>
            <a:r>
              <a:rPr lang="en-US" sz="1400" dirty="0"/>
              <a:t>Inline suggested content:</a:t>
            </a:r>
          </a:p>
          <a:p>
            <a:pPr lvl="1">
              <a:lnSpc>
                <a:spcPct val="90000"/>
              </a:lnSpc>
            </a:pPr>
            <a:r>
              <a:rPr lang="en-US" sz="1400" dirty="0"/>
              <a:t>Predict what you need next as you type</a:t>
            </a:r>
          </a:p>
          <a:p>
            <a:pPr lvl="1">
              <a:lnSpc>
                <a:spcPct val="90000"/>
              </a:lnSpc>
            </a:pPr>
            <a:r>
              <a:rPr lang="en-US" sz="1400" dirty="0"/>
              <a:t>Example: GitHub Copilot auto-complete</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78232" y="315965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E6F-CE7C-22BA-68C8-E77D35C1AD8E}"/>
              </a:ext>
            </a:extLst>
          </p:cNvPr>
          <p:cNvSpPr>
            <a:spLocks noGrp="1"/>
          </p:cNvSpPr>
          <p:nvPr>
            <p:ph type="title"/>
          </p:nvPr>
        </p:nvSpPr>
        <p:spPr/>
        <p:txBody>
          <a:bodyPr>
            <a:normAutofit fontScale="90000"/>
          </a:bodyPr>
          <a:lstStyle/>
          <a:p>
            <a:r>
              <a:rPr lang="en-US" dirty="0" err="1"/>
              <a:t>VSCode</a:t>
            </a:r>
            <a:r>
              <a:rPr lang="en-US" dirty="0"/>
              <a:t> and Copilot for LaTeX</a:t>
            </a:r>
          </a:p>
        </p:txBody>
      </p:sp>
      <p:sp>
        <p:nvSpPr>
          <p:cNvPr id="3" name="Content Placeholder 2">
            <a:extLst>
              <a:ext uri="{FF2B5EF4-FFF2-40B4-BE49-F238E27FC236}">
                <a16:creationId xmlns:a16="http://schemas.microsoft.com/office/drawing/2014/main" id="{6BB5A67C-4077-E536-872D-5607D6E605DF}"/>
              </a:ext>
            </a:extLst>
          </p:cNvPr>
          <p:cNvSpPr>
            <a:spLocks noGrp="1"/>
          </p:cNvSpPr>
          <p:nvPr>
            <p:ph idx="1"/>
          </p:nvPr>
        </p:nvSpPr>
        <p:spPr/>
        <p:txBody>
          <a:bodyPr>
            <a:normAutofit fontScale="92500" lnSpcReduction="10000"/>
          </a:bodyPr>
          <a:lstStyle/>
          <a:p>
            <a:r>
              <a:rPr lang="en-US" dirty="0" err="1"/>
              <a:t>VSCode</a:t>
            </a:r>
            <a:r>
              <a:rPr lang="en-US" dirty="0"/>
              <a:t> with:</a:t>
            </a:r>
          </a:p>
          <a:p>
            <a:pPr lvl="1"/>
            <a:r>
              <a:rPr lang="en-US" dirty="0"/>
              <a:t>LaTeX Workshop plugin</a:t>
            </a:r>
          </a:p>
          <a:p>
            <a:pPr lvl="1"/>
            <a:r>
              <a:rPr lang="en-US" dirty="0"/>
              <a:t>GitHub Copilot plugin</a:t>
            </a:r>
          </a:p>
          <a:p>
            <a:pPr lvl="1"/>
            <a:r>
              <a:rPr lang="en-US" dirty="0" err="1"/>
              <a:t>Grammerly</a:t>
            </a:r>
            <a:r>
              <a:rPr lang="en-US" dirty="0"/>
              <a:t> plugin</a:t>
            </a:r>
          </a:p>
          <a:p>
            <a:r>
              <a:rPr lang="en-US" dirty="0"/>
              <a:t>Makes an awesome writing environment:</a:t>
            </a:r>
          </a:p>
          <a:p>
            <a:pPr lvl="1"/>
            <a:r>
              <a:rPr lang="en-US" dirty="0"/>
              <a:t>Syntax-aware</a:t>
            </a:r>
          </a:p>
          <a:p>
            <a:pPr lvl="1"/>
            <a:r>
              <a:rPr lang="en-US" dirty="0"/>
              <a:t>Text predicting – including LaTeX syntax</a:t>
            </a:r>
          </a:p>
          <a:p>
            <a:pPr lvl="1"/>
            <a:r>
              <a:rPr lang="en-US" dirty="0"/>
              <a:t>Bug-free compilation</a:t>
            </a:r>
          </a:p>
          <a:p>
            <a:pPr lvl="1"/>
            <a:r>
              <a:rPr lang="en-US" dirty="0"/>
              <a:t>And much more..</a:t>
            </a:r>
          </a:p>
        </p:txBody>
      </p:sp>
    </p:spTree>
    <p:extLst>
      <p:ext uri="{BB962C8B-B14F-4D97-AF65-F5344CB8AC3E}">
        <p14:creationId xmlns:p14="http://schemas.microsoft.com/office/powerpoint/2010/main" val="342161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509200"/>
          </a:xfrm>
          <a:prstGeom prst="rect">
            <a:avLst/>
          </a:prstGeom>
          <a:noFill/>
        </p:spPr>
        <p:txBody>
          <a:bodyPr wrap="square" rtlCol="0">
            <a:spAutoFit/>
          </a:bodyPr>
          <a:lstStyle/>
          <a:p>
            <a:pPr marL="0" marR="0" algn="l">
              <a:spcBef>
                <a:spcPts val="0"/>
              </a:spcBef>
              <a:spcAft>
                <a:spcPts val="0"/>
              </a:spcAft>
            </a:pPr>
            <a:r>
              <a:rPr lang="en-US" sz="1600" i="0" dirty="0">
                <a:solidFill>
                  <a:srgbClr val="000000"/>
                </a:solidFill>
                <a:effectLst/>
                <a:latin typeface="Calibri" panose="020F0502020204030204" pitchFamily="34" charset="0"/>
              </a:rPr>
              <a:t>Original text:</a:t>
            </a:r>
            <a:br>
              <a:rPr lang="en-US" sz="1600" dirty="0"/>
            </a:br>
            <a:endParaRPr lang="en-US" sz="1600" dirty="0"/>
          </a:p>
          <a:p>
            <a:pPr lvl="1"/>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endParaRPr lang="en-US" sz="1600" b="0" i="0" dirty="0">
              <a:solidFill>
                <a:srgbClr val="000000"/>
              </a:solidFill>
              <a:effectLst/>
              <a:latin typeface="Calibri" panose="020F0502020204030204" pitchFamily="34" charset="0"/>
            </a:endParaRPr>
          </a:p>
          <a:p>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endParaRPr lang="en-US" sz="1600" dirty="0"/>
          </a:p>
          <a:p>
            <a:pPr lvl="1"/>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Here is a WWW’04 conference paper abstract I use in a compact writing exercise, followed by the AI-generated </a:t>
            </a:r>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version. I chose the abstract because it presents significant opportunities for improvement.</a:t>
            </a:r>
            <a:endParaRPr lang="en-US" i="1" dirty="0"/>
          </a:p>
        </p:txBody>
      </p:sp>
    </p:spTree>
    <p:extLst>
      <p:ext uri="{BB962C8B-B14F-4D97-AF65-F5344CB8AC3E}">
        <p14:creationId xmlns:p14="http://schemas.microsoft.com/office/powerpoint/2010/main" val="335584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700144"/>
            <a:ext cx="11754858" cy="5078313"/>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Prompt: </a:t>
            </a:r>
          </a:p>
          <a:p>
            <a:pPr lvl="1"/>
            <a:r>
              <a:rPr lang="en-US" b="0" i="0" dirty="0">
                <a:solidFill>
                  <a:srgbClr val="000000"/>
                </a:solidFill>
                <a:effectLst/>
                <a:latin typeface="Calibri" panose="020F0502020204030204" pitchFamily="34" charset="0"/>
              </a:rPr>
              <a:t>Summarize this (my paragraph) for a second-grade student:</a:t>
            </a:r>
            <a:br>
              <a:rPr lang="en-US" b="0" i="0" dirty="0">
                <a:solidFill>
                  <a:srgbClr val="000000"/>
                </a:solidFill>
                <a:effectLst/>
                <a:latin typeface="Calibri" panose="020F0502020204030204" pitchFamily="34" charset="0"/>
              </a:rPr>
            </a:b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b="0" i="0" dirty="0">
                <a:solidFill>
                  <a:srgbClr val="000000"/>
                </a:solidFill>
                <a:effectLst/>
                <a:latin typeface="Calibri" panose="020F0502020204030204" pitchFamily="34" charset="0"/>
              </a:rPr>
              <a:t>Second-grader text:</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pPr lvl="1"/>
            <a:r>
              <a:rPr lang="en-US"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i="1" dirty="0"/>
          </a:p>
        </p:txBody>
      </p:sp>
    </p:spTree>
    <p:extLst>
      <p:ext uri="{BB962C8B-B14F-4D97-AF65-F5344CB8AC3E}">
        <p14:creationId xmlns:p14="http://schemas.microsoft.com/office/powerpoint/2010/main" val="533086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49" y="142240"/>
            <a:ext cx="7335835" cy="1268984"/>
          </a:xfrm>
        </p:spPr>
        <p:txBody>
          <a:bodyPr>
            <a:normAutofit fontScale="90000"/>
          </a:bodyPr>
          <a:lstStyle/>
          <a:p>
            <a:r>
              <a:rPr lang="en-US" dirty="0"/>
              <a:t>Takeaways – AI Tools Transform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400050" y="1492250"/>
            <a:ext cx="8655049" cy="4427728"/>
          </a:xfrm>
        </p:spPr>
        <p:txBody>
          <a:bodyPr>
            <a:normAutofit fontScale="92500" lnSpcReduction="10000"/>
          </a:bodyPr>
          <a:lstStyle/>
          <a:p>
            <a:r>
              <a:rPr lang="en-US" b="1" dirty="0"/>
              <a:t>Script APIs: </a:t>
            </a:r>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b="1" dirty="0"/>
              <a:t>Device-specific APIs: </a:t>
            </a:r>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a:p>
            <a:r>
              <a:rPr lang="en-US" b="1" dirty="0"/>
              <a:t>Scientific library APIs: </a:t>
            </a:r>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a:t>
            </a:r>
          </a:p>
          <a:p>
            <a:pPr lvl="1"/>
            <a:r>
              <a:rPr lang="en-US" dirty="0"/>
              <a:t>Generate starter parameter lists</a:t>
            </a:r>
          </a:p>
          <a:p>
            <a:pPr lvl="1"/>
            <a:r>
              <a:rPr lang="en-US" dirty="0"/>
              <a:t>Generate library calls </a:t>
            </a:r>
          </a:p>
          <a:p>
            <a:pPr lvl="1"/>
            <a:r>
              <a:rPr lang="en-US" dirty="0"/>
              <a:t>Can change how we ramp up new user</a:t>
            </a:r>
          </a:p>
        </p:txBody>
      </p:sp>
    </p:spTree>
    <p:extLst>
      <p:ext uri="{BB962C8B-B14F-4D97-AF65-F5344CB8AC3E}">
        <p14:creationId xmlns:p14="http://schemas.microsoft.com/office/powerpoint/2010/main" val="1986408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Predictive, syntax-aware text generation (LaTeX)</a:t>
            </a:r>
          </a:p>
          <a:p>
            <a:r>
              <a:rPr lang="en-US" dirty="0"/>
              <a:t>Compact writing – Summarize/</a:t>
            </a:r>
            <a:r>
              <a:rPr lang="en-US" dirty="0" err="1"/>
              <a:t>Tl;dr</a:t>
            </a:r>
            <a:endParaRPr lang="en-US" dirty="0"/>
          </a:p>
          <a:p>
            <a:r>
              <a:rPr lang="en-US" dirty="0"/>
              <a:t>Translation for different audiences – 2nd grader</a:t>
            </a:r>
          </a:p>
          <a:p>
            <a:r>
              <a:rPr lang="en-US" dirty="0"/>
              <a:t>Companion for all writing activities</a:t>
            </a:r>
          </a:p>
        </p:txBody>
      </p:sp>
    </p:spTree>
    <p:extLst>
      <p:ext uri="{BB962C8B-B14F-4D97-AF65-F5344CB8AC3E}">
        <p14:creationId xmlns:p14="http://schemas.microsoft.com/office/powerpoint/2010/main" val="146005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50" y="770890"/>
            <a:ext cx="8399946" cy="1268984"/>
          </a:xfrm>
        </p:spPr>
        <p:txBody>
          <a:bodyPr>
            <a:normAutofit fontScale="90000"/>
          </a:bodyPr>
          <a:lstStyle/>
          <a:p>
            <a:r>
              <a:rPr lang="en-US" dirty="0"/>
              <a:t>Takeaways – Generative AI Tools give us (way) better, faster, and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8211102" cy="3601212"/>
          </a:xfrm>
        </p:spPr>
        <p:txBody>
          <a:bodyPr/>
          <a:lstStyle/>
          <a:p>
            <a:r>
              <a:rPr lang="en-US" dirty="0"/>
              <a:t>We need to assure that everyone who generates or transforms content has access to generative tools</a:t>
            </a:r>
          </a:p>
          <a:p>
            <a:r>
              <a:rPr lang="en-US" dirty="0"/>
              <a:t>Sooner rather than later – stakes are high!</a:t>
            </a:r>
          </a:p>
          <a:p>
            <a:r>
              <a:rPr lang="en-US" dirty="0"/>
              <a:t>Two paths to explore for isolated environments:</a:t>
            </a:r>
          </a:p>
          <a:p>
            <a:pPr lvl="1"/>
            <a:r>
              <a:rPr lang="en-US" dirty="0"/>
              <a:t>Drop GPTX.Y on a hard drive and bring it in-house</a:t>
            </a:r>
          </a:p>
          <a:p>
            <a:pPr lvl="1"/>
            <a:r>
              <a:rPr lang="en-US" dirty="0"/>
              <a:t>Internally build models using custom-curated content</a:t>
            </a:r>
          </a:p>
          <a:p>
            <a:pPr lvl="1"/>
            <a:r>
              <a:rPr lang="en-US" dirty="0"/>
              <a:t>Both paths seem essential</a:t>
            </a:r>
          </a:p>
        </p:txBody>
      </p:sp>
    </p:spTree>
    <p:extLst>
      <p:ext uri="{BB962C8B-B14F-4D97-AF65-F5344CB8AC3E}">
        <p14:creationId xmlns:p14="http://schemas.microsoft.com/office/powerpoint/2010/main" val="12647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2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a:p>
            <a:r>
              <a:rPr lang="en-US" dirty="0"/>
              <a:t>Many new tools expected in the coming months</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770890"/>
            <a:ext cx="7702550" cy="1268984"/>
          </a:xfrm>
        </p:spPr>
        <p:txBody>
          <a:bodyPr>
            <a:normAutofit fontScale="90000"/>
          </a:bodyPr>
          <a:lstStyle/>
          <a:p>
            <a:r>
              <a:rPr lang="en-US" dirty="0"/>
              <a:t>Basic rules for using sophisticated (including AI) tools in content development</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876550"/>
            <a:ext cx="8794003" cy="2884678"/>
          </a:xfrm>
        </p:spPr>
        <p:txBody>
          <a:bodyPr>
            <a:normAutofit/>
          </a:bodyPr>
          <a:lstStyle/>
          <a:p>
            <a:pPr marL="457200" indent="-457200">
              <a:buFont typeface="+mj-lt"/>
              <a:buAutoNum type="arabicPeriod"/>
            </a:pPr>
            <a:r>
              <a:rPr lang="en-US" dirty="0"/>
              <a:t>Report the use of these tools if used to create content</a:t>
            </a:r>
          </a:p>
          <a:p>
            <a:pPr marL="457200" indent="-457200">
              <a:buFont typeface="+mj-lt"/>
              <a:buAutoNum type="arabicPeriod"/>
            </a:pPr>
            <a:r>
              <a:rPr lang="en-US" dirty="0"/>
              <a:t>Assure that all authors take responsibility for content</a:t>
            </a:r>
          </a:p>
          <a:p>
            <a:pPr marL="457200" indent="-457200">
              <a:buFont typeface="+mj-lt"/>
              <a:buAutoNum type="arabicPeriod"/>
            </a:pPr>
            <a:r>
              <a:rPr lang="en-US" dirty="0"/>
              <a:t>Do not list tools as authors</a:t>
            </a:r>
          </a:p>
        </p:txBody>
      </p:sp>
    </p:spTree>
    <p:extLst>
      <p:ext uri="{BB962C8B-B14F-4D97-AF65-F5344CB8AC3E}">
        <p14:creationId xmlns:p14="http://schemas.microsoft.com/office/powerpoint/2010/main" val="307013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8038</TotalTime>
  <Words>2151</Words>
  <Application>Microsoft Macintosh PowerPoint</Application>
  <PresentationFormat>Widescreen</PresentationFormat>
  <Paragraphs>229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Basic rules for using sophisticated (including AI) tools in content development</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VSCode and Copilot for LaTeX</vt:lpstr>
      <vt:lpstr>PowerPoint Presentation</vt:lpstr>
      <vt:lpstr>PowerPoint Presentation</vt:lpstr>
      <vt:lpstr>PowerPoint Presentation</vt:lpstr>
      <vt:lpstr>PowerPoint Presentation</vt:lpstr>
      <vt:lpstr>PowerPoint Presentation</vt:lpstr>
      <vt:lpstr>Takeaways – AI Tools Transform our ability to use software APIs</vt:lpstr>
      <vt:lpstr>Takeaways – Makes writing better, faster, cheaper</vt:lpstr>
      <vt:lpstr>Takeaways – Generative AI Tools give us (way) better, faster, and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17</cp:revision>
  <dcterms:created xsi:type="dcterms:W3CDTF">2023-01-14T17:06:43Z</dcterms:created>
  <dcterms:modified xsi:type="dcterms:W3CDTF">2023-02-10T02:55:14Z</dcterms:modified>
</cp:coreProperties>
</file>