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63" r:id="rId4"/>
    <p:sldId id="258" r:id="rId5"/>
    <p:sldId id="259" r:id="rId6"/>
    <p:sldId id="261" r:id="rId7"/>
    <p:sldId id="260" r:id="rId8"/>
    <p:sldId id="262" r:id="rId9"/>
    <p:sldId id="264" r:id="rId10"/>
    <p:sldId id="265" r:id="rId11"/>
    <p:sldId id="266" r:id="rId12"/>
    <p:sldId id="267" r:id="rId13"/>
    <p:sldId id="268" r:id="rId14"/>
    <p:sldId id="269" r:id="rId15"/>
    <p:sldId id="270" r:id="rId16"/>
    <p:sldId id="273" r:id="rId17"/>
    <p:sldId id="271" r:id="rId18"/>
    <p:sldId id="272"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4"/>
    <p:restoredTop sz="96197"/>
  </p:normalViewPr>
  <p:slideViewPr>
    <p:cSldViewPr snapToGrid="0">
      <p:cViewPr varScale="1">
        <p:scale>
          <a:sx n="201" d="100"/>
          <a:sy n="201" d="100"/>
        </p:scale>
        <p:origin x="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1/24/23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16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44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1/24/23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0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8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47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8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1/24/23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1391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3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1/24/23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01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1/24/23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950100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eta.openai.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5CBA9-C9C3-01F8-040F-388E6AEB96DA}"/>
              </a:ext>
            </a:extLst>
          </p:cNvPr>
          <p:cNvSpPr>
            <a:spLocks noGrp="1"/>
          </p:cNvSpPr>
          <p:nvPr>
            <p:ph type="ctrTitle"/>
          </p:nvPr>
        </p:nvSpPr>
        <p:spPr>
          <a:xfrm>
            <a:off x="566924" y="4818126"/>
            <a:ext cx="6402597" cy="1063244"/>
          </a:xfrm>
        </p:spPr>
        <p:txBody>
          <a:bodyPr anchor="b">
            <a:normAutofit/>
          </a:bodyPr>
          <a:lstStyle/>
          <a:p>
            <a:r>
              <a:rPr lang="en-US" sz="4800"/>
              <a:t>Generative AI Tools</a:t>
            </a:r>
          </a:p>
        </p:txBody>
      </p:sp>
      <p:sp>
        <p:nvSpPr>
          <p:cNvPr id="3" name="Subtitle 2">
            <a:extLst>
              <a:ext uri="{FF2B5EF4-FFF2-40B4-BE49-F238E27FC236}">
                <a16:creationId xmlns:a16="http://schemas.microsoft.com/office/drawing/2014/main" id="{A0044638-5FEA-D128-74A0-013F9B45CFE7}"/>
              </a:ext>
            </a:extLst>
          </p:cNvPr>
          <p:cNvSpPr>
            <a:spLocks noGrp="1"/>
          </p:cNvSpPr>
          <p:nvPr>
            <p:ph type="subTitle" idx="1"/>
          </p:nvPr>
        </p:nvSpPr>
        <p:spPr>
          <a:xfrm>
            <a:off x="7288276" y="4818126"/>
            <a:ext cx="4132763" cy="943102"/>
          </a:xfrm>
        </p:spPr>
        <p:txBody>
          <a:bodyPr>
            <a:normAutofit/>
          </a:bodyPr>
          <a:lstStyle/>
          <a:p>
            <a:pPr algn="r">
              <a:lnSpc>
                <a:spcPct val="90000"/>
              </a:lnSpc>
            </a:pPr>
            <a:r>
              <a:rPr lang="en-US" sz="2400" dirty="0"/>
              <a:t>First ideas and experiences</a:t>
            </a:r>
          </a:p>
          <a:p>
            <a:pPr algn="r">
              <a:lnSpc>
                <a:spcPct val="90000"/>
              </a:lnSpc>
            </a:pPr>
            <a:r>
              <a:rPr lang="en-US" sz="2400" dirty="0"/>
              <a:t>Michael A. Heroux</a:t>
            </a:r>
          </a:p>
        </p:txBody>
      </p:sp>
      <p:grpSp>
        <p:nvGrpSpPr>
          <p:cNvPr id="70" name="Group 6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 name="Oval 70">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3" name="Picture 3">
            <a:extLst>
              <a:ext uri="{FF2B5EF4-FFF2-40B4-BE49-F238E27FC236}">
                <a16:creationId xmlns:a16="http://schemas.microsoft.com/office/drawing/2014/main" id="{697DA56D-D355-824F-8722-237D660D4E80}"/>
              </a:ext>
            </a:extLst>
          </p:cNvPr>
          <p:cNvPicPr>
            <a:picLocks noChangeAspect="1"/>
          </p:cNvPicPr>
          <p:nvPr/>
        </p:nvPicPr>
        <p:blipFill rotWithShape="1">
          <a:blip r:embed="rId2"/>
          <a:srcRect t="44875" b="6264"/>
          <a:stretch/>
        </p:blipFill>
        <p:spPr>
          <a:xfrm>
            <a:off x="651537" y="685669"/>
            <a:ext cx="10885572" cy="3683246"/>
          </a:xfrm>
          <a:prstGeom prst="rect">
            <a:avLst/>
          </a:prstGeom>
        </p:spPr>
      </p:pic>
      <p:cxnSp>
        <p:nvCxnSpPr>
          <p:cNvPr id="77" name="Straight Connector 76">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1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248321"/>
            <a:ext cx="11715078" cy="369332"/>
          </a:xfrm>
          <a:prstGeom prst="rect">
            <a:avLst/>
          </a:prstGeom>
          <a:noFill/>
        </p:spPr>
        <p:txBody>
          <a:bodyPr wrap="square" rtlCol="0">
            <a:spAutoFit/>
          </a:bodyPr>
          <a:lstStyle/>
          <a:p>
            <a:r>
              <a:rPr lang="en-US" i="1" dirty="0"/>
              <a:t>Write a script to extract basic activity information from the Trilinos GitHub repo</a:t>
            </a:r>
          </a:p>
        </p:txBody>
      </p:sp>
      <p:sp>
        <p:nvSpPr>
          <p:cNvPr id="2" name="TextBox 1">
            <a:extLst>
              <a:ext uri="{FF2B5EF4-FFF2-40B4-BE49-F238E27FC236}">
                <a16:creationId xmlns:a16="http://schemas.microsoft.com/office/drawing/2014/main" id="{AB96B258-E317-5B78-4BAF-6667783682FD}"/>
              </a:ext>
            </a:extLst>
          </p:cNvPr>
          <p:cNvSpPr txBox="1"/>
          <p:nvPr/>
        </p:nvSpPr>
        <p:spPr>
          <a:xfrm>
            <a:off x="5632569" y="1927500"/>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2: Generate script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764024"/>
            <a:ext cx="11715078" cy="6370975"/>
          </a:xfrm>
          <a:prstGeom prst="rect">
            <a:avLst/>
          </a:prstGeom>
          <a:noFill/>
        </p:spPr>
        <p:txBody>
          <a:bodyPr wrap="square" rtlCol="0">
            <a:spAutoFit/>
          </a:bodyPr>
          <a:lstStyle/>
          <a:p>
            <a:r>
              <a:rPr lang="en-US" sz="1200" dirty="0"/>
              <a:t>#!/</a:t>
            </a:r>
            <a:r>
              <a:rPr lang="en-US" sz="1200" dirty="0" err="1"/>
              <a:t>usr</a:t>
            </a:r>
            <a:r>
              <a:rPr lang="en-US" sz="1200" dirty="0"/>
              <a:t>/bin/env python3</a:t>
            </a:r>
          </a:p>
          <a:p>
            <a:endParaRPr lang="en-US" sz="1200" dirty="0"/>
          </a:p>
          <a:p>
            <a:r>
              <a:rPr lang="en-US" sz="1200" dirty="0"/>
              <a:t>import requests</a:t>
            </a:r>
          </a:p>
          <a:p>
            <a:endParaRPr lang="en-US" sz="1200" dirty="0"/>
          </a:p>
          <a:p>
            <a:r>
              <a:rPr lang="en-US" sz="1200" dirty="0"/>
              <a:t># Enter your GitHub personal access token here</a:t>
            </a:r>
          </a:p>
          <a:p>
            <a:r>
              <a:rPr lang="en-US" sz="1200" dirty="0"/>
              <a:t>token = '&lt;YOUR_TOKEN_HERE&gt;'</a:t>
            </a:r>
          </a:p>
          <a:p>
            <a:endParaRPr lang="en-US" sz="1200" dirty="0"/>
          </a:p>
          <a:p>
            <a:r>
              <a:rPr lang="en-US" sz="1200" dirty="0"/>
              <a:t># The GitHub repository to query</a:t>
            </a:r>
          </a:p>
          <a:p>
            <a:r>
              <a:rPr lang="en-US" sz="1200" dirty="0"/>
              <a:t>repo = '</a:t>
            </a:r>
            <a:r>
              <a:rPr lang="en-US" sz="1200" dirty="0" err="1"/>
              <a:t>trilinos</a:t>
            </a:r>
            <a:r>
              <a:rPr lang="en-US" sz="1200" dirty="0"/>
              <a:t>/Trilinos'</a:t>
            </a:r>
          </a:p>
          <a:p>
            <a:endParaRPr lang="en-US" sz="1200" dirty="0"/>
          </a:p>
          <a:p>
            <a:r>
              <a:rPr lang="en-US" sz="1200" dirty="0"/>
              <a:t># Get the list of commits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/repos/{repo}/commits'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commit count</a:t>
            </a:r>
          </a:p>
          <a:p>
            <a:r>
              <a:rPr lang="en-US" sz="1200" dirty="0"/>
              <a:t>print(</a:t>
            </a:r>
            <a:r>
              <a:rPr lang="en-US" sz="1200" dirty="0" err="1"/>
              <a:t>f'Commit</a:t>
            </a:r>
            <a:r>
              <a:rPr lang="en-US" sz="1200" dirty="0"/>
              <a:t> count: {</a:t>
            </a:r>
            <a:r>
              <a:rPr lang="en-US" sz="1200" dirty="0" err="1"/>
              <a:t>len</a:t>
            </a:r>
            <a:r>
              <a:rPr lang="en-US" sz="1200" dirty="0"/>
              <a:t>(response)}')</a:t>
            </a:r>
          </a:p>
          <a:p>
            <a:endParaRPr lang="en-US" sz="1200" dirty="0"/>
          </a:p>
          <a:p>
            <a:r>
              <a:rPr lang="en-US" sz="1200" dirty="0"/>
              <a:t># Get the list of pull requests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/repos/{repo}/pulls'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pull request count</a:t>
            </a:r>
          </a:p>
          <a:p>
            <a:r>
              <a:rPr lang="en-US" sz="1200" dirty="0"/>
              <a:t>print(</a:t>
            </a:r>
            <a:r>
              <a:rPr lang="en-US" sz="1200" dirty="0" err="1"/>
              <a:t>f'Pull</a:t>
            </a:r>
            <a:r>
              <a:rPr lang="en-US" sz="1200" dirty="0"/>
              <a:t> request count: {</a:t>
            </a:r>
            <a:r>
              <a:rPr lang="en-US" sz="1200" dirty="0" err="1"/>
              <a:t>len</a:t>
            </a:r>
            <a:r>
              <a:rPr lang="en-US" sz="1200" dirty="0"/>
              <a:t>(response)}')</a:t>
            </a:r>
          </a:p>
          <a:p>
            <a:endParaRPr lang="en-US" sz="1200" dirty="0"/>
          </a:p>
          <a:p>
            <a:r>
              <a:rPr lang="en-US" sz="1200" dirty="0"/>
              <a:t># Get the list of releases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/repos/{repo}/releases'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release count</a:t>
            </a:r>
          </a:p>
          <a:p>
            <a:r>
              <a:rPr lang="en-US" sz="1200" dirty="0"/>
              <a:t>print(</a:t>
            </a:r>
            <a:r>
              <a:rPr lang="en-US" sz="1200" dirty="0" err="1"/>
              <a:t>f'Release</a:t>
            </a:r>
            <a:r>
              <a:rPr lang="en-US" sz="1200" dirty="0"/>
              <a:t> count: {</a:t>
            </a:r>
            <a:r>
              <a:rPr lang="en-US" sz="1200" dirty="0" err="1"/>
              <a:t>len</a:t>
            </a:r>
            <a:r>
              <a:rPr lang="en-US" sz="1200" dirty="0"/>
              <a:t>(response)}')</a:t>
            </a:r>
          </a:p>
        </p:txBody>
      </p:sp>
    </p:spTree>
    <p:extLst>
      <p:ext uri="{BB962C8B-B14F-4D97-AF65-F5344CB8AC3E}">
        <p14:creationId xmlns:p14="http://schemas.microsoft.com/office/powerpoint/2010/main" val="1525313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927500"/>
            <a:ext cx="11715078" cy="369332"/>
          </a:xfrm>
          <a:prstGeom prst="rect">
            <a:avLst/>
          </a:prstGeom>
          <a:noFill/>
        </p:spPr>
        <p:txBody>
          <a:bodyPr wrap="square" rtlCol="0">
            <a:spAutoFit/>
          </a:bodyPr>
          <a:lstStyle/>
          <a:p>
            <a:r>
              <a:rPr lang="en-US" i="1" dirty="0"/>
              <a:t>How do I determine my </a:t>
            </a:r>
            <a:r>
              <a:rPr lang="en-US" i="1" dirty="0" err="1"/>
              <a:t>github</a:t>
            </a:r>
            <a:r>
              <a:rPr lang="en-US" i="1" dirty="0"/>
              <a:t> personal access token?</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3: Learn about token</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1938992"/>
          </a:xfrm>
          <a:prstGeom prst="rect">
            <a:avLst/>
          </a:prstGeom>
          <a:noFill/>
        </p:spPr>
        <p:txBody>
          <a:bodyPr wrap="square" rtlCol="0">
            <a:spAutoFit/>
          </a:bodyPr>
          <a:lstStyle/>
          <a:p>
            <a:r>
              <a:rPr lang="en-US" sz="2000" dirty="0"/>
              <a:t>To generate a GitHub personal access token, you must first log in to your GitHub account. Once logged in, go to your Settings page, select “Developer settings” from the left sidebar, and then “Personal access tokens”. On the next page, click “Generate new token”. You will then be prompted to give your token a name and select the scopes for which the token will be granted access. Once you have set your token’s name and scopes, click “Generate token”. Your token will then be displayed on the next page.</a:t>
            </a:r>
          </a:p>
        </p:txBody>
      </p:sp>
    </p:spTree>
    <p:extLst>
      <p:ext uri="{BB962C8B-B14F-4D97-AF65-F5344CB8AC3E}">
        <p14:creationId xmlns:p14="http://schemas.microsoft.com/office/powerpoint/2010/main" val="79905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610330"/>
            <a:ext cx="11715078" cy="646331"/>
          </a:xfrm>
          <a:prstGeom prst="rect">
            <a:avLst/>
          </a:prstGeom>
          <a:noFill/>
        </p:spPr>
        <p:txBody>
          <a:bodyPr wrap="square" rtlCol="0">
            <a:spAutoFit/>
          </a:bodyPr>
          <a:lstStyle/>
          <a:p>
            <a:r>
              <a:rPr lang="en-US" i="1" dirty="0"/>
              <a:t>Write a </a:t>
            </a:r>
            <a:r>
              <a:rPr lang="en-US" i="1" dirty="0" err="1"/>
              <a:t>github</a:t>
            </a:r>
            <a:r>
              <a:rPr lang="en-US" i="1" dirty="0"/>
              <a:t> API python script to list the contributors and number of commits to a </a:t>
            </a:r>
            <a:r>
              <a:rPr lang="en-US" i="1" dirty="0" err="1"/>
              <a:t>github</a:t>
            </a:r>
            <a:r>
              <a:rPr lang="en-US" i="1" dirty="0"/>
              <a:t> repo with user provided name</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4: Experiment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3970318"/>
          </a:xfrm>
          <a:prstGeom prst="rect">
            <a:avLst/>
          </a:prstGeom>
          <a:noFill/>
        </p:spPr>
        <p:txBody>
          <a:bodyPr wrap="square" rtlCol="0">
            <a:spAutoFit/>
          </a:bodyPr>
          <a:lstStyle/>
          <a:p>
            <a:r>
              <a:rPr lang="en-US" sz="1200" dirty="0">
                <a:solidFill>
                  <a:srgbClr val="000000"/>
                </a:solidFill>
                <a:effectLst/>
                <a:latin typeface="Menlo" panose="020B0609030804020204" pitchFamily="49" charset="0"/>
              </a:rPr>
              <a:t>import requests</a:t>
            </a:r>
          </a:p>
          <a:p>
            <a:r>
              <a:rPr lang="en-US" sz="1200" dirty="0">
                <a:solidFill>
                  <a:srgbClr val="000000"/>
                </a:solidFill>
                <a:effectLst/>
                <a:latin typeface="Menlo" panose="020B0609030804020204" pitchFamily="49" charset="0"/>
              </a:rPr>
              <a:t>import </a:t>
            </a:r>
            <a:r>
              <a:rPr lang="en-US" sz="1200" dirty="0" err="1">
                <a:solidFill>
                  <a:srgbClr val="000000"/>
                </a:solidFill>
                <a:effectLst/>
                <a:latin typeface="Menlo" panose="020B0609030804020204" pitchFamily="49" charset="0"/>
              </a:rPr>
              <a:t>json</a:t>
            </a:r>
            <a:endParaRPr lang="en-US" sz="1200" dirty="0">
              <a:solidFill>
                <a:srgbClr val="000000"/>
              </a:solidFill>
              <a:effectLst/>
              <a:latin typeface="Menlo" panose="020B0609030804020204" pitchFamily="49" charset="0"/>
            </a:endParaRP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Get the user input</a:t>
            </a:r>
          </a:p>
          <a:p>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 = input("Please enter the GitHub repo name: ")</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API call to get the list of contributors</a:t>
            </a:r>
          </a:p>
          <a:p>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 = "https://</a:t>
            </a:r>
            <a:r>
              <a:rPr lang="en-US" sz="1200" dirty="0" err="1">
                <a:solidFill>
                  <a:srgbClr val="000000"/>
                </a:solidFill>
                <a:effectLst/>
                <a:latin typeface="Menlo" panose="020B0609030804020204" pitchFamily="49" charset="0"/>
              </a:rPr>
              <a:t>api.github.com</a:t>
            </a:r>
            <a:r>
              <a:rPr lang="en-US" sz="1200" dirty="0">
                <a:solidFill>
                  <a:srgbClr val="000000"/>
                </a:solidFill>
                <a:effectLst/>
                <a:latin typeface="Menlo" panose="020B0609030804020204" pitchFamily="49" charset="0"/>
              </a:rPr>
              <a:t>/repos/{}/</a:t>
            </a:r>
            <a:r>
              <a:rPr lang="en-US" sz="1200" dirty="0" err="1">
                <a:solidFill>
                  <a:srgbClr val="000000"/>
                </a:solidFill>
                <a:effectLst/>
                <a:latin typeface="Menlo" panose="020B0609030804020204" pitchFamily="49" charset="0"/>
              </a:rPr>
              <a:t>contributors".format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r = </a:t>
            </a:r>
            <a:r>
              <a:rPr lang="en-US" sz="1200" dirty="0" err="1">
                <a:solidFill>
                  <a:srgbClr val="000000"/>
                </a:solidFill>
                <a:effectLst/>
                <a:latin typeface="Menlo" panose="020B0609030804020204" pitchFamily="49" charset="0"/>
              </a:rPr>
              <a:t>requests.get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Parse the response</a:t>
            </a:r>
          </a:p>
          <a:p>
            <a:r>
              <a:rPr lang="en-US" sz="1200" dirty="0">
                <a:solidFill>
                  <a:srgbClr val="000000"/>
                </a:solidFill>
                <a:effectLst/>
                <a:latin typeface="Menlo" panose="020B0609030804020204" pitchFamily="49" charset="0"/>
              </a:rPr>
              <a:t>data = </a:t>
            </a:r>
            <a:r>
              <a:rPr lang="en-US" sz="1200" dirty="0" err="1">
                <a:solidFill>
                  <a:srgbClr val="000000"/>
                </a:solidFill>
                <a:effectLst/>
                <a:latin typeface="Menlo" panose="020B0609030804020204" pitchFamily="49" charset="0"/>
              </a:rPr>
              <a:t>json.loads</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r.text</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Print the result</a:t>
            </a:r>
          </a:p>
          <a:p>
            <a:r>
              <a:rPr lang="en-US" sz="1200" dirty="0">
                <a:solidFill>
                  <a:srgbClr val="000000"/>
                </a:solidFill>
                <a:effectLst/>
                <a:latin typeface="Menlo" panose="020B0609030804020204" pitchFamily="49" charset="0"/>
              </a:rPr>
              <a:t>print("List of Contributors and Number of Commits to {}".format(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for contributor in data:</a:t>
            </a:r>
          </a:p>
          <a:p>
            <a:r>
              <a:rPr lang="en-US" sz="1200" dirty="0">
                <a:solidFill>
                  <a:srgbClr val="000000"/>
                </a:solidFill>
                <a:effectLst/>
                <a:latin typeface="Menlo" panose="020B0609030804020204" pitchFamily="49" charset="0"/>
              </a:rPr>
              <a:t>    print("{}: {}".format(contributor['login'], contributor['contributions']))</a:t>
            </a:r>
          </a:p>
        </p:txBody>
      </p:sp>
    </p:spTree>
    <p:extLst>
      <p:ext uri="{BB962C8B-B14F-4D97-AF65-F5344CB8AC3E}">
        <p14:creationId xmlns:p14="http://schemas.microsoft.com/office/powerpoint/2010/main" val="177380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0" name="Picture 9" descr="Text&#10;&#10;Description automatically generated">
            <a:extLst>
              <a:ext uri="{FF2B5EF4-FFF2-40B4-BE49-F238E27FC236}">
                <a16:creationId xmlns:a16="http://schemas.microsoft.com/office/drawing/2014/main" id="{53287818-C755-4334-9410-49499790DCA5}"/>
              </a:ext>
            </a:extLst>
          </p:cNvPr>
          <p:cNvPicPr>
            <a:picLocks noChangeAspect="1"/>
          </p:cNvPicPr>
          <p:nvPr/>
        </p:nvPicPr>
        <p:blipFill>
          <a:blip r:embed="rId2"/>
          <a:stretch>
            <a:fillRect/>
          </a:stretch>
        </p:blipFill>
        <p:spPr>
          <a:xfrm>
            <a:off x="0" y="0"/>
            <a:ext cx="6409255" cy="6858000"/>
          </a:xfrm>
          <a:prstGeom prst="rect">
            <a:avLst/>
          </a:prstGeom>
        </p:spPr>
      </p:pic>
      <p:pic>
        <p:nvPicPr>
          <p:cNvPr id="12" name="Picture 11" descr="Text&#10;&#10;Description automatically generated">
            <a:extLst>
              <a:ext uri="{FF2B5EF4-FFF2-40B4-BE49-F238E27FC236}">
                <a16:creationId xmlns:a16="http://schemas.microsoft.com/office/drawing/2014/main" id="{93F629EC-BAF4-66D8-5789-11892F34139C}"/>
              </a:ext>
            </a:extLst>
          </p:cNvPr>
          <p:cNvPicPr>
            <a:picLocks noChangeAspect="1"/>
          </p:cNvPicPr>
          <p:nvPr/>
        </p:nvPicPr>
        <p:blipFill>
          <a:blip r:embed="rId3"/>
          <a:stretch>
            <a:fillRect/>
          </a:stretch>
        </p:blipFill>
        <p:spPr>
          <a:xfrm>
            <a:off x="580849" y="430306"/>
            <a:ext cx="6350723" cy="6858000"/>
          </a:xfrm>
          <a:prstGeom prst="rect">
            <a:avLst/>
          </a:prstGeom>
        </p:spPr>
      </p:pic>
      <p:pic>
        <p:nvPicPr>
          <p:cNvPr id="14" name="Picture 13" descr="Text&#10;&#10;Description automatically generated">
            <a:extLst>
              <a:ext uri="{FF2B5EF4-FFF2-40B4-BE49-F238E27FC236}">
                <a16:creationId xmlns:a16="http://schemas.microsoft.com/office/drawing/2014/main" id="{4509529D-7286-00B1-0557-1D5B06DE8A18}"/>
              </a:ext>
            </a:extLst>
          </p:cNvPr>
          <p:cNvPicPr>
            <a:picLocks noChangeAspect="1"/>
          </p:cNvPicPr>
          <p:nvPr/>
        </p:nvPicPr>
        <p:blipFill>
          <a:blip r:embed="rId4"/>
          <a:stretch>
            <a:fillRect/>
          </a:stretch>
        </p:blipFill>
        <p:spPr>
          <a:xfrm>
            <a:off x="836343" y="954741"/>
            <a:ext cx="6350723" cy="6858000"/>
          </a:xfrm>
          <a:prstGeom prst="rect">
            <a:avLst/>
          </a:prstGeom>
        </p:spPr>
      </p:pic>
      <p:pic>
        <p:nvPicPr>
          <p:cNvPr id="16" name="Picture 15" descr="Text&#10;&#10;Description automatically generated">
            <a:extLst>
              <a:ext uri="{FF2B5EF4-FFF2-40B4-BE49-F238E27FC236}">
                <a16:creationId xmlns:a16="http://schemas.microsoft.com/office/drawing/2014/main" id="{6CA2633B-7A3B-2AC0-7BDD-1F96BB0AF290}"/>
              </a:ext>
            </a:extLst>
          </p:cNvPr>
          <p:cNvPicPr>
            <a:picLocks noChangeAspect="1"/>
          </p:cNvPicPr>
          <p:nvPr/>
        </p:nvPicPr>
        <p:blipFill>
          <a:blip r:embed="rId5"/>
          <a:stretch>
            <a:fillRect/>
          </a:stretch>
        </p:blipFill>
        <p:spPr>
          <a:xfrm>
            <a:off x="1360779" y="1317811"/>
            <a:ext cx="6350723" cy="6858000"/>
          </a:xfrm>
          <a:prstGeom prst="rect">
            <a:avLst/>
          </a:prstGeom>
        </p:spPr>
      </p:pic>
      <p:pic>
        <p:nvPicPr>
          <p:cNvPr id="18" name="Picture 17" descr="Text&#10;&#10;Description automatically generated">
            <a:extLst>
              <a:ext uri="{FF2B5EF4-FFF2-40B4-BE49-F238E27FC236}">
                <a16:creationId xmlns:a16="http://schemas.microsoft.com/office/drawing/2014/main" id="{2F7841E3-CB79-401D-585F-B0BA6D241346}"/>
              </a:ext>
            </a:extLst>
          </p:cNvPr>
          <p:cNvPicPr>
            <a:picLocks noChangeAspect="1"/>
          </p:cNvPicPr>
          <p:nvPr/>
        </p:nvPicPr>
        <p:blipFill>
          <a:blip r:embed="rId6"/>
          <a:stretch>
            <a:fillRect/>
          </a:stretch>
        </p:blipFill>
        <p:spPr>
          <a:xfrm>
            <a:off x="1445944" y="1801906"/>
            <a:ext cx="6350723" cy="6858000"/>
          </a:xfrm>
          <a:prstGeom prst="rect">
            <a:avLst/>
          </a:prstGeom>
        </p:spPr>
      </p:pic>
      <p:pic>
        <p:nvPicPr>
          <p:cNvPr id="20" name="Picture 19" descr="Text&#10;&#10;Description automatically generated">
            <a:extLst>
              <a:ext uri="{FF2B5EF4-FFF2-40B4-BE49-F238E27FC236}">
                <a16:creationId xmlns:a16="http://schemas.microsoft.com/office/drawing/2014/main" id="{D51B527A-B570-692D-9EC2-7AEEE0BCF5AE}"/>
              </a:ext>
            </a:extLst>
          </p:cNvPr>
          <p:cNvPicPr>
            <a:picLocks noChangeAspect="1"/>
          </p:cNvPicPr>
          <p:nvPr/>
        </p:nvPicPr>
        <p:blipFill>
          <a:blip r:embed="rId7"/>
          <a:stretch>
            <a:fillRect/>
          </a:stretch>
        </p:blipFill>
        <p:spPr>
          <a:xfrm>
            <a:off x="1992791" y="2474259"/>
            <a:ext cx="6350723" cy="6858000"/>
          </a:xfrm>
          <a:prstGeom prst="rect">
            <a:avLst/>
          </a:prstGeom>
        </p:spPr>
      </p:pic>
    </p:spTree>
    <p:extLst>
      <p:ext uri="{BB962C8B-B14F-4D97-AF65-F5344CB8AC3E}">
        <p14:creationId xmlns:p14="http://schemas.microsoft.com/office/powerpoint/2010/main" val="205031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AztecOO</a:t>
            </a:r>
            <a:r>
              <a:rPr lang="en-US" dirty="0"/>
              <a:t> </a:t>
            </a:r>
            <a:r>
              <a:rPr lang="en-US" dirty="0" err="1"/>
              <a:t>Belos</a:t>
            </a:r>
            <a:r>
              <a:rPr lang="en-US" dirty="0"/>
              <a:t> Parameters</a:t>
            </a:r>
          </a:p>
        </p:txBody>
      </p:sp>
      <p:pic>
        <p:nvPicPr>
          <p:cNvPr id="3" name="Picture 2" descr="Graphical user interface, text, application, email&#10;&#10;Description automatically generated">
            <a:extLst>
              <a:ext uri="{FF2B5EF4-FFF2-40B4-BE49-F238E27FC236}">
                <a16:creationId xmlns:a16="http://schemas.microsoft.com/office/drawing/2014/main" id="{936AC479-7908-E8A5-25A6-9D77ABCE6C1D}"/>
              </a:ext>
            </a:extLst>
          </p:cNvPr>
          <p:cNvPicPr>
            <a:picLocks noChangeAspect="1"/>
          </p:cNvPicPr>
          <p:nvPr/>
        </p:nvPicPr>
        <p:blipFill>
          <a:blip r:embed="rId2"/>
          <a:stretch>
            <a:fillRect/>
          </a:stretch>
        </p:blipFill>
        <p:spPr>
          <a:xfrm>
            <a:off x="109422" y="0"/>
            <a:ext cx="7772400" cy="6714130"/>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7DBB4354-2AA0-B19F-80CB-BBB56697BCCD}"/>
              </a:ext>
            </a:extLst>
          </p:cNvPr>
          <p:cNvPicPr>
            <a:picLocks noChangeAspect="1"/>
          </p:cNvPicPr>
          <p:nvPr/>
        </p:nvPicPr>
        <p:blipFill>
          <a:blip r:embed="rId3"/>
          <a:stretch>
            <a:fillRect/>
          </a:stretch>
        </p:blipFill>
        <p:spPr>
          <a:xfrm>
            <a:off x="674198" y="0"/>
            <a:ext cx="7098815" cy="6858000"/>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6C1141E0-E58E-9094-6666-F617DFCB1E5B}"/>
              </a:ext>
            </a:extLst>
          </p:cNvPr>
          <p:cNvPicPr>
            <a:picLocks noChangeAspect="1"/>
          </p:cNvPicPr>
          <p:nvPr/>
        </p:nvPicPr>
        <p:blipFill>
          <a:blip r:embed="rId3"/>
          <a:stretch>
            <a:fillRect/>
          </a:stretch>
        </p:blipFill>
        <p:spPr>
          <a:xfrm>
            <a:off x="1494469" y="-71283"/>
            <a:ext cx="7098815" cy="6858000"/>
          </a:xfrm>
          <a:prstGeom prst="rect">
            <a:avLst/>
          </a:prstGeom>
        </p:spPr>
      </p:pic>
    </p:spTree>
    <p:extLst>
      <p:ext uri="{BB962C8B-B14F-4D97-AF65-F5344CB8AC3E}">
        <p14:creationId xmlns:p14="http://schemas.microsoft.com/office/powerpoint/2010/main" val="297397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BibTeX</a:t>
            </a:r>
            <a:r>
              <a:rPr lang="en-US" dirty="0"/>
              <a:t> citations</a:t>
            </a:r>
          </a:p>
          <a:p>
            <a:pPr algn="ctr"/>
            <a:r>
              <a:rPr lang="en-US" dirty="0"/>
              <a:t>Convert from MLA-style format</a:t>
            </a:r>
          </a:p>
        </p:txBody>
      </p:sp>
      <p:pic>
        <p:nvPicPr>
          <p:cNvPr id="5" name="Picture 4" descr="Graphical user interface, text, application, email&#10;&#10;Description automatically generated">
            <a:extLst>
              <a:ext uri="{FF2B5EF4-FFF2-40B4-BE49-F238E27FC236}">
                <a16:creationId xmlns:a16="http://schemas.microsoft.com/office/drawing/2014/main" id="{CEB3300C-19E3-F14F-E9F0-5DB5E3DE7763}"/>
              </a:ext>
            </a:extLst>
          </p:cNvPr>
          <p:cNvPicPr>
            <a:picLocks noChangeAspect="1"/>
          </p:cNvPicPr>
          <p:nvPr/>
        </p:nvPicPr>
        <p:blipFill>
          <a:blip r:embed="rId2"/>
          <a:stretch>
            <a:fillRect/>
          </a:stretch>
        </p:blipFill>
        <p:spPr>
          <a:xfrm>
            <a:off x="242370" y="882059"/>
            <a:ext cx="11752415" cy="4251801"/>
          </a:xfrm>
          <a:prstGeom prst="rect">
            <a:avLst/>
          </a:prstGeom>
        </p:spPr>
      </p:pic>
    </p:spTree>
    <p:extLst>
      <p:ext uri="{BB962C8B-B14F-4D97-AF65-F5344CB8AC3E}">
        <p14:creationId xmlns:p14="http://schemas.microsoft.com/office/powerpoint/2010/main" val="415057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BibTeX</a:t>
            </a:r>
            <a:r>
              <a:rPr lang="en-US" dirty="0"/>
              <a:t> citations</a:t>
            </a:r>
          </a:p>
          <a:p>
            <a:pPr algn="ctr"/>
            <a:r>
              <a:rPr lang="en-US" dirty="0"/>
              <a:t>To </a:t>
            </a:r>
            <a:r>
              <a:rPr lang="en-US" dirty="0" err="1"/>
              <a:t>BibTeX</a:t>
            </a:r>
            <a:r>
              <a:rPr lang="en-US" dirty="0"/>
              <a:t> database format</a:t>
            </a:r>
          </a:p>
        </p:txBody>
      </p:sp>
      <p:pic>
        <p:nvPicPr>
          <p:cNvPr id="3" name="Picture 2" descr="Graphical user interface, text, application&#10;&#10;Description automatically generated">
            <a:extLst>
              <a:ext uri="{FF2B5EF4-FFF2-40B4-BE49-F238E27FC236}">
                <a16:creationId xmlns:a16="http://schemas.microsoft.com/office/drawing/2014/main" id="{8408E06C-8DAC-0F55-1E4E-B42B8BC5E644}"/>
              </a:ext>
            </a:extLst>
          </p:cNvPr>
          <p:cNvPicPr>
            <a:picLocks noChangeAspect="1"/>
          </p:cNvPicPr>
          <p:nvPr/>
        </p:nvPicPr>
        <p:blipFill rotWithShape="1">
          <a:blip r:embed="rId2"/>
          <a:srcRect b="36867"/>
          <a:stretch/>
        </p:blipFill>
        <p:spPr>
          <a:xfrm>
            <a:off x="251727" y="0"/>
            <a:ext cx="5818386" cy="6334699"/>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EA463D02-3A89-E403-C076-4D74D5684B30}"/>
              </a:ext>
            </a:extLst>
          </p:cNvPr>
          <p:cNvPicPr>
            <a:picLocks noChangeAspect="1"/>
          </p:cNvPicPr>
          <p:nvPr/>
        </p:nvPicPr>
        <p:blipFill rotWithShape="1">
          <a:blip r:embed="rId2"/>
          <a:srcRect t="63133"/>
          <a:stretch/>
        </p:blipFill>
        <p:spPr>
          <a:xfrm>
            <a:off x="6134393" y="1663548"/>
            <a:ext cx="5934785" cy="3773276"/>
          </a:xfrm>
          <a:prstGeom prst="rect">
            <a:avLst/>
          </a:prstGeom>
        </p:spPr>
      </p:pic>
    </p:spTree>
    <p:extLst>
      <p:ext uri="{BB962C8B-B14F-4D97-AF65-F5344CB8AC3E}">
        <p14:creationId xmlns:p14="http://schemas.microsoft.com/office/powerpoint/2010/main" val="384913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Tl;dr</a:t>
            </a:r>
            <a:r>
              <a:rPr lang="en-US" dirty="0"/>
              <a:t> assistant</a:t>
            </a:r>
          </a:p>
        </p:txBody>
      </p:sp>
      <p:sp>
        <p:nvSpPr>
          <p:cNvPr id="2" name="TextBox 1">
            <a:extLst>
              <a:ext uri="{FF2B5EF4-FFF2-40B4-BE49-F238E27FC236}">
                <a16:creationId xmlns:a16="http://schemas.microsoft.com/office/drawing/2014/main" id="{5FFBAA21-E3B3-1B21-7D52-414D3259F487}"/>
              </a:ext>
            </a:extLst>
          </p:cNvPr>
          <p:cNvSpPr txBox="1"/>
          <p:nvPr/>
        </p:nvSpPr>
        <p:spPr>
          <a:xfrm>
            <a:off x="121325" y="1229846"/>
            <a:ext cx="11754858" cy="5262979"/>
          </a:xfrm>
          <a:prstGeom prst="rect">
            <a:avLst/>
          </a:prstGeom>
          <a:noFill/>
        </p:spPr>
        <p:txBody>
          <a:bodyPr wrap="square" rtlCol="0">
            <a:spAutoFit/>
          </a:bodyPr>
          <a:lstStyle/>
          <a:p>
            <a:pPr marL="0" marR="0" algn="l">
              <a:spcBef>
                <a:spcPts val="0"/>
              </a:spcBef>
              <a:spcAft>
                <a:spcPts val="0"/>
              </a:spcAft>
            </a:pPr>
            <a:r>
              <a:rPr lang="en-US" sz="1600" b="0" i="0" dirty="0">
                <a:solidFill>
                  <a:srgbClr val="000000"/>
                </a:solidFill>
                <a:effectLst/>
                <a:latin typeface="Calibri" panose="020F0502020204030204" pitchFamily="34" charset="0"/>
              </a:rPr>
              <a:t>Original text:</a:t>
            </a:r>
            <a:br>
              <a:rPr lang="en-US" sz="1600" dirty="0"/>
            </a:br>
            <a:br>
              <a:rPr lang="en-US" sz="1600" dirty="0"/>
            </a:br>
            <a:r>
              <a:rPr lang="en-US" sz="1600" b="0" i="0" dirty="0">
                <a:solidFill>
                  <a:srgbClr val="000000"/>
                </a:solidFill>
                <a:effectLst/>
                <a:latin typeface="Calibri" panose="020F0502020204030204" pitchFamily="34" charset="0"/>
              </a:rPr>
              <a:t>We seek to gain improved insight into how Web search engines should cope with the evolving Web, in an attempt to provide users with the most up-to-date results possible. For this purpose we collected weekly snapshots of some 150 Web sites over the course of one year, and measured the evolution of content and link structure. Our measurements focus on aspects of potential interest to search engine designers: the evolution of link structure over time, the rate of creation of new pages and new distinct content on the Web, and the rate of change of the content of existing pages under search-centric measures of degree of change. Our findings indicate a rapid turnover rate of Web pages, i.e., high rates of birth and death, coupled with an even higher rate of turnover in the hyperlinks that connect them. For pages that persist over time we found that, perhaps surprisingly, the degree of content shift as measured using TF.IDF cosine distance does not appear to be consistently correlated with the frequency of content updating. Despite this apparent non-correlation, the rate of content shift of a given page is likely to remain consistent over time. That is, pages that change a great deal in one week will likely change by a similarly large degree in the following week. Conversely, pages that experience little change will continue to experience little change. We conclude the paper with a discussion of the potential implications of our results for the design of effective Web search engines.</a:t>
            </a:r>
            <a:br>
              <a:rPr lang="en-US" sz="1600" b="0" i="0" dirty="0">
                <a:solidFill>
                  <a:srgbClr val="000000"/>
                </a:solidFill>
                <a:effectLst/>
                <a:latin typeface="Calibri" panose="020F0502020204030204" pitchFamily="34" charset="0"/>
              </a:rPr>
            </a:br>
            <a:br>
              <a:rPr lang="en-US" sz="1600" dirty="0"/>
            </a:br>
            <a:r>
              <a:rPr lang="en-US" sz="1600" b="0" i="0" dirty="0" err="1">
                <a:solidFill>
                  <a:srgbClr val="000000"/>
                </a:solidFill>
                <a:effectLst/>
                <a:latin typeface="Calibri" panose="020F0502020204030204" pitchFamily="34" charset="0"/>
              </a:rPr>
              <a:t>Tl;dr</a:t>
            </a:r>
            <a:r>
              <a:rPr lang="en-US" sz="1600" b="0" i="0" dirty="0">
                <a:solidFill>
                  <a:srgbClr val="000000"/>
                </a:solidFill>
                <a:effectLst/>
                <a:latin typeface="Calibri" panose="020F0502020204030204" pitchFamily="34" charset="0"/>
              </a:rPr>
              <a:t> version</a:t>
            </a:r>
            <a:br>
              <a:rPr lang="en-US" sz="1600" dirty="0"/>
            </a:br>
            <a:br>
              <a:rPr lang="en-US" sz="1600" dirty="0"/>
            </a:br>
            <a:r>
              <a:rPr lang="en-US" sz="1600" b="0" i="0" dirty="0">
                <a:solidFill>
                  <a:srgbClr val="000000"/>
                </a:solidFill>
                <a:effectLst/>
                <a:latin typeface="Calibri" panose="020F0502020204030204" pitchFamily="34" charset="0"/>
              </a:rPr>
              <a:t>The Web is constantly evolving, with new pages being created and old ones being deleted or modified. Search engines need to be able to cope with this changing landscape in order to provide users with the most up-to-date results possible. Our study found that the rate of change of Web content is much higher than the rate of change of the links that connect it. This means that search engines need to be able to adapt quickly to changes in the content of Web pages, in order to provide the most relevant and up-to-date results.</a:t>
            </a:r>
            <a:br>
              <a:rPr lang="en-US" sz="1600" dirty="0"/>
            </a:br>
            <a:endParaRPr lang="en-US" sz="1600" dirty="0"/>
          </a:p>
        </p:txBody>
      </p:sp>
      <p:sp>
        <p:nvSpPr>
          <p:cNvPr id="3" name="TextBox 2">
            <a:extLst>
              <a:ext uri="{FF2B5EF4-FFF2-40B4-BE49-F238E27FC236}">
                <a16:creationId xmlns:a16="http://schemas.microsoft.com/office/drawing/2014/main" id="{AB52C2C1-46F2-656A-9395-FB80FC6CB97B}"/>
              </a:ext>
            </a:extLst>
          </p:cNvPr>
          <p:cNvSpPr txBox="1"/>
          <p:nvPr/>
        </p:nvSpPr>
        <p:spPr>
          <a:xfrm>
            <a:off x="121325" y="217236"/>
            <a:ext cx="6874386" cy="923330"/>
          </a:xfrm>
          <a:prstGeom prst="rect">
            <a:avLst/>
          </a:prstGeom>
          <a:noFill/>
        </p:spPr>
        <p:txBody>
          <a:bodyPr wrap="square" rtlCol="0">
            <a:spAutoFit/>
          </a:bodyPr>
          <a:lstStyle/>
          <a:p>
            <a:r>
              <a:rPr lang="en-US" b="0" i="0" dirty="0" err="1">
                <a:solidFill>
                  <a:srgbClr val="000000"/>
                </a:solidFill>
                <a:effectLst/>
                <a:latin typeface="Calibri" panose="020F0502020204030204" pitchFamily="34" charset="0"/>
              </a:rPr>
              <a:t>Tl;dr</a:t>
            </a:r>
            <a:r>
              <a:rPr lang="en-US" b="0" i="0" dirty="0">
                <a:solidFill>
                  <a:srgbClr val="000000"/>
                </a:solidFill>
                <a:effectLst/>
                <a:latin typeface="Calibri" panose="020F0502020204030204" pitchFamily="34" charset="0"/>
              </a:rPr>
              <a:t>. Here is a WWW’04 conference paper abstract I use in a compact writing exercise, followed by the AI-generated </a:t>
            </a:r>
            <a:r>
              <a:rPr lang="en-US" b="0" i="0" dirty="0" err="1">
                <a:solidFill>
                  <a:srgbClr val="000000"/>
                </a:solidFill>
                <a:effectLst/>
                <a:latin typeface="Calibri" panose="020F0502020204030204" pitchFamily="34" charset="0"/>
              </a:rPr>
              <a:t>Tl;dr</a:t>
            </a:r>
            <a:r>
              <a:rPr lang="en-US" b="0" i="0" dirty="0">
                <a:solidFill>
                  <a:srgbClr val="000000"/>
                </a:solidFill>
                <a:effectLst/>
                <a:latin typeface="Calibri" panose="020F0502020204030204" pitchFamily="34" charset="0"/>
              </a:rPr>
              <a:t> version. I chose the abstract because it presents significant opportunities for improvement.</a:t>
            </a:r>
            <a:endParaRPr lang="en-US" dirty="0"/>
          </a:p>
        </p:txBody>
      </p:sp>
    </p:spTree>
    <p:extLst>
      <p:ext uri="{BB962C8B-B14F-4D97-AF65-F5344CB8AC3E}">
        <p14:creationId xmlns:p14="http://schemas.microsoft.com/office/powerpoint/2010/main" val="335584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a:t>Second-grader</a:t>
            </a:r>
          </a:p>
        </p:txBody>
      </p:sp>
      <p:sp>
        <p:nvSpPr>
          <p:cNvPr id="2" name="TextBox 1">
            <a:extLst>
              <a:ext uri="{FF2B5EF4-FFF2-40B4-BE49-F238E27FC236}">
                <a16:creationId xmlns:a16="http://schemas.microsoft.com/office/drawing/2014/main" id="{5FFBAA21-E3B3-1B21-7D52-414D3259F487}"/>
              </a:ext>
            </a:extLst>
          </p:cNvPr>
          <p:cNvSpPr txBox="1"/>
          <p:nvPr/>
        </p:nvSpPr>
        <p:spPr>
          <a:xfrm>
            <a:off x="231494" y="1516284"/>
            <a:ext cx="11754858" cy="4524315"/>
          </a:xfrm>
          <a:prstGeom prst="rect">
            <a:avLst/>
          </a:prstGeom>
          <a:noFill/>
        </p:spPr>
        <p:txBody>
          <a:bodyPr wrap="square" rtlCol="0">
            <a:spAutoFit/>
          </a:bodyPr>
          <a:lstStyle/>
          <a:p>
            <a:pPr marL="0" marR="0" algn="l">
              <a:spcBef>
                <a:spcPts val="0"/>
              </a:spcBef>
              <a:spcAft>
                <a:spcPts val="0"/>
              </a:spcAft>
            </a:pPr>
            <a:r>
              <a:rPr lang="en-US" sz="1800" b="0" i="0" dirty="0">
                <a:solidFill>
                  <a:srgbClr val="000000"/>
                </a:solidFill>
                <a:effectLst/>
                <a:latin typeface="Calibri" panose="020F0502020204030204" pitchFamily="34" charset="0"/>
              </a:rPr>
              <a:t>Summarize this (my paragraph) for a second-grade student:</a:t>
            </a:r>
            <a:br>
              <a:rPr lang="en-US" sz="1800" b="0" i="0" dirty="0">
                <a:solidFill>
                  <a:srgbClr val="000000"/>
                </a:solidFill>
                <a:effectLst/>
                <a:latin typeface="Calibri" panose="020F0502020204030204" pitchFamily="34" charset="0"/>
              </a:rPr>
            </a:b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The demands of massive concurrency and increased resilience required for effective exascale computing have led to claims that our existing approach to application programming must be replaced. In this article I argue that disruption is inevitable, but from the programming perspective will not require new languages or programming environments. Instead the disruption will be in application architecture, introducing a new control layer that will provide the concurrency, adaptability and resilience features we need in order to achieve effective exascale performance levels.</a:t>
            </a:r>
            <a:br>
              <a:rPr lang="en-US" sz="1800" b="0" i="0" dirty="0">
                <a:solidFill>
                  <a:srgbClr val="000000"/>
                </a:solidFill>
                <a:effectLst/>
                <a:latin typeface="Calibri" panose="020F0502020204030204" pitchFamily="34" charset="0"/>
              </a:rPr>
            </a:br>
            <a:br>
              <a:rPr lang="en-US" sz="1800" b="0" i="0" dirty="0">
                <a:solidFill>
                  <a:srgbClr val="000000"/>
                </a:solidFill>
                <a:effectLst/>
                <a:latin typeface="Calibri" panose="020F0502020204030204" pitchFamily="34" charset="0"/>
              </a:rPr>
            </a:br>
            <a:r>
              <a:rPr lang="en-US" dirty="0" err="1">
                <a:solidFill>
                  <a:srgbClr val="000000"/>
                </a:solidFill>
                <a:latin typeface="Calibri" panose="020F0502020204030204" pitchFamily="34" charset="0"/>
              </a:rPr>
              <a:t>OpenAI</a:t>
            </a:r>
            <a:r>
              <a:rPr lang="en-US" dirty="0">
                <a:solidFill>
                  <a:srgbClr val="000000"/>
                </a:solidFill>
                <a:latin typeface="Calibri" panose="020F0502020204030204" pitchFamily="34" charset="0"/>
              </a:rPr>
              <a:t> Playground Generated </a:t>
            </a:r>
            <a:r>
              <a:rPr lang="en-US" sz="1800" b="0" i="0" dirty="0">
                <a:solidFill>
                  <a:srgbClr val="000000"/>
                </a:solidFill>
                <a:effectLst/>
                <a:latin typeface="Calibri" panose="020F0502020204030204" pitchFamily="34" charset="0"/>
              </a:rPr>
              <a:t>Second-grader text:</a:t>
            </a:r>
            <a:br>
              <a:rPr lang="en-US" sz="1800" b="0" i="0" dirty="0">
                <a:solidFill>
                  <a:srgbClr val="000000"/>
                </a:solidFill>
                <a:effectLst/>
                <a:latin typeface="Calibri" panose="020F0502020204030204" pitchFamily="34" charset="0"/>
              </a:rPr>
            </a:b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The article is discussing how the way we currently write programs will have to change in order to be effective at exascale computing. </a:t>
            </a:r>
            <a:r>
              <a:rPr lang="en-US" sz="1800" b="0" i="0" dirty="0">
                <a:solidFill>
                  <a:srgbClr val="000000"/>
                </a:solidFill>
                <a:effectLst/>
                <a:highlight>
                  <a:srgbClr val="00FF00"/>
                </a:highlight>
                <a:latin typeface="Calibri" panose="020F0502020204030204" pitchFamily="34" charset="0"/>
              </a:rPr>
              <a:t>Exascale computing is a type of computing where programs can use a billion billion calculations per second. </a:t>
            </a:r>
            <a:r>
              <a:rPr lang="en-US" sz="1800" b="0" i="0" dirty="0">
                <a:solidFill>
                  <a:srgbClr val="000000"/>
                </a:solidFill>
                <a:effectLst/>
                <a:latin typeface="Calibri" panose="020F0502020204030204" pitchFamily="34" charset="0"/>
              </a:rPr>
              <a:t>This is different from our current approach, which the article claims will need to be replaced in order to be effective. The new way of writing programs will include a new control layer that provides features like concurrency, adaptability, and resilience. </a:t>
            </a:r>
          </a:p>
          <a:p>
            <a:br>
              <a:rPr lang="en-US" dirty="0"/>
            </a:br>
            <a:endParaRPr lang="en-US" dirty="0"/>
          </a:p>
        </p:txBody>
      </p:sp>
      <p:sp>
        <p:nvSpPr>
          <p:cNvPr id="3" name="TextBox 2">
            <a:extLst>
              <a:ext uri="{FF2B5EF4-FFF2-40B4-BE49-F238E27FC236}">
                <a16:creationId xmlns:a16="http://schemas.microsoft.com/office/drawing/2014/main" id="{AB52C2C1-46F2-656A-9395-FB80FC6CB97B}"/>
              </a:ext>
            </a:extLst>
          </p:cNvPr>
          <p:cNvSpPr txBox="1"/>
          <p:nvPr/>
        </p:nvSpPr>
        <p:spPr>
          <a:xfrm>
            <a:off x="231494" y="850072"/>
            <a:ext cx="9452472" cy="646331"/>
          </a:xfrm>
          <a:prstGeom prst="rect">
            <a:avLst/>
          </a:prstGeom>
          <a:noFill/>
        </p:spPr>
        <p:txBody>
          <a:bodyPr wrap="square" rtlCol="0">
            <a:spAutoFit/>
          </a:bodyPr>
          <a:lstStyle/>
          <a:p>
            <a:r>
              <a:rPr lang="en-US" b="0" i="0" dirty="0">
                <a:solidFill>
                  <a:srgbClr val="000000"/>
                </a:solidFill>
                <a:effectLst/>
                <a:latin typeface="Calibri" panose="020F0502020204030204" pitchFamily="34" charset="0"/>
              </a:rPr>
              <a:t>Here is an opening paragraph for an article I wrote a few years ago, followed by the second-grader translation. Very interesting that the AI inserted the definition of exascale computing.</a:t>
            </a:r>
            <a:endParaRPr lang="en-US" dirty="0"/>
          </a:p>
        </p:txBody>
      </p:sp>
    </p:spTree>
    <p:extLst>
      <p:ext uri="{BB962C8B-B14F-4D97-AF65-F5344CB8AC3E}">
        <p14:creationId xmlns:p14="http://schemas.microsoft.com/office/powerpoint/2010/main" val="533086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p:txBody>
          <a:bodyPr>
            <a:normAutofit fontScale="90000"/>
          </a:bodyPr>
          <a:lstStyle/>
          <a:p>
            <a:r>
              <a:rPr lang="en-US" dirty="0"/>
              <a:t>Takeaways – Transforms our ability to use software APIs</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p:txBody>
          <a:bodyPr/>
          <a:lstStyle/>
          <a:p>
            <a:r>
              <a:rPr lang="en-US" dirty="0"/>
              <a:t>Makes possible the use of GitHub API example:</a:t>
            </a:r>
          </a:p>
          <a:p>
            <a:pPr lvl="1"/>
            <a:r>
              <a:rPr lang="en-US" dirty="0"/>
              <a:t>Go from no knowledge to a working meta-data access script in 15 minutes (with help from </a:t>
            </a:r>
            <a:r>
              <a:rPr lang="en-US" dirty="0" err="1"/>
              <a:t>StackOverflow</a:t>
            </a:r>
            <a:r>
              <a:rPr lang="en-US" dirty="0"/>
              <a:t>)</a:t>
            </a:r>
          </a:p>
          <a:p>
            <a:r>
              <a:rPr lang="en-US" dirty="0"/>
              <a:t>WAXPBY generic C++ kernel:</a:t>
            </a:r>
          </a:p>
          <a:p>
            <a:pPr lvl="1"/>
            <a:r>
              <a:rPr lang="en-US" dirty="0"/>
              <a:t>Generate starter versions for Intel/Apple vector ISA, Kokkos, and more</a:t>
            </a:r>
          </a:p>
          <a:p>
            <a:pPr lvl="1"/>
            <a:r>
              <a:rPr lang="en-US" dirty="0"/>
              <a:t>Accelerates transition to Kokkos</a:t>
            </a:r>
          </a:p>
          <a:p>
            <a:pPr lvl="1"/>
            <a:r>
              <a:rPr lang="en-US" dirty="0"/>
              <a:t>Perhaps increases tolerance for code divergence?</a:t>
            </a:r>
          </a:p>
        </p:txBody>
      </p:sp>
    </p:spTree>
    <p:extLst>
      <p:ext uri="{BB962C8B-B14F-4D97-AF65-F5344CB8AC3E}">
        <p14:creationId xmlns:p14="http://schemas.microsoft.com/office/powerpoint/2010/main" val="198640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F5B13-86EA-BF21-66CA-12DB1E66211D}"/>
              </a:ext>
            </a:extLst>
          </p:cNvPr>
          <p:cNvSpPr>
            <a:spLocks noGrp="1"/>
          </p:cNvSpPr>
          <p:nvPr>
            <p:ph type="title"/>
          </p:nvPr>
        </p:nvSpPr>
        <p:spPr>
          <a:xfrm>
            <a:off x="565150" y="770889"/>
            <a:ext cx="4541445" cy="1587449"/>
          </a:xfrm>
        </p:spPr>
        <p:txBody>
          <a:bodyPr>
            <a:normAutofit/>
          </a:bodyPr>
          <a:lstStyle/>
          <a:p>
            <a:pPr>
              <a:lnSpc>
                <a:spcPct val="90000"/>
              </a:lnSpc>
            </a:pPr>
            <a:r>
              <a:rPr lang="en-US" sz="3400" dirty="0"/>
              <a:t>What are </a:t>
            </a:r>
            <a:br>
              <a:rPr lang="en-US" sz="3400" dirty="0"/>
            </a:br>
            <a:r>
              <a:rPr lang="en-US" sz="3400" dirty="0"/>
              <a:t>Generative AI Tools?</a:t>
            </a:r>
          </a:p>
        </p:txBody>
      </p:sp>
      <p:sp>
        <p:nvSpPr>
          <p:cNvPr id="3" name="Content Placeholder 2">
            <a:extLst>
              <a:ext uri="{FF2B5EF4-FFF2-40B4-BE49-F238E27FC236}">
                <a16:creationId xmlns:a16="http://schemas.microsoft.com/office/drawing/2014/main" id="{FFF10840-5F67-4AAA-C21F-6F365658DA6B}"/>
              </a:ext>
            </a:extLst>
          </p:cNvPr>
          <p:cNvSpPr>
            <a:spLocks noGrp="1"/>
          </p:cNvSpPr>
          <p:nvPr>
            <p:ph idx="1"/>
          </p:nvPr>
        </p:nvSpPr>
        <p:spPr>
          <a:xfrm>
            <a:off x="5486400" y="333829"/>
            <a:ext cx="6127031" cy="2024516"/>
          </a:xfrm>
        </p:spPr>
        <p:txBody>
          <a:bodyPr>
            <a:normAutofit fontScale="92500" lnSpcReduction="20000"/>
          </a:bodyPr>
          <a:lstStyle/>
          <a:p>
            <a:pPr>
              <a:lnSpc>
                <a:spcPct val="90000"/>
              </a:lnSpc>
            </a:pPr>
            <a:r>
              <a:rPr lang="en-US" sz="1800" dirty="0"/>
              <a:t>Produce content by</a:t>
            </a:r>
          </a:p>
          <a:p>
            <a:pPr lvl="1">
              <a:lnSpc>
                <a:spcPct val="90000"/>
              </a:lnSpc>
            </a:pPr>
            <a:r>
              <a:rPr lang="en-US" sz="1800" dirty="0"/>
              <a:t>Accepting an input prompt</a:t>
            </a:r>
          </a:p>
          <a:p>
            <a:pPr lvl="1">
              <a:lnSpc>
                <a:spcPct val="90000"/>
              </a:lnSpc>
            </a:pPr>
            <a:r>
              <a:rPr lang="en-US" sz="1800" dirty="0"/>
              <a:t>Producing human-like output in response to the prompt</a:t>
            </a:r>
          </a:p>
          <a:p>
            <a:pPr>
              <a:lnSpc>
                <a:spcPct val="90000"/>
              </a:lnSpc>
            </a:pPr>
            <a:r>
              <a:rPr lang="en-US" sz="1800" dirty="0"/>
              <a:t>Example:</a:t>
            </a:r>
          </a:p>
          <a:p>
            <a:pPr lvl="1">
              <a:lnSpc>
                <a:spcPct val="90000"/>
              </a:lnSpc>
            </a:pPr>
            <a:r>
              <a:rPr lang="en-US" sz="1800" dirty="0"/>
              <a:t>Prompt: </a:t>
            </a:r>
            <a:r>
              <a:rPr lang="en-US" sz="1800" i="1" dirty="0"/>
              <a:t>Tell me about the first US moon landing</a:t>
            </a:r>
          </a:p>
          <a:p>
            <a:pPr lvl="1">
              <a:lnSpc>
                <a:spcPct val="90000"/>
              </a:lnSpc>
            </a:pPr>
            <a:r>
              <a:rPr lang="en-US" sz="1800" dirty="0">
                <a:hlinkClick r:id="rId2"/>
              </a:rPr>
              <a:t>https://beta.openai.com</a:t>
            </a:r>
            <a:r>
              <a:rPr lang="en-US" sz="1800" dirty="0"/>
              <a:t> </a:t>
            </a:r>
          </a:p>
        </p:txBody>
      </p:sp>
      <p:pic>
        <p:nvPicPr>
          <p:cNvPr id="4" name="Picture 3">
            <a:extLst>
              <a:ext uri="{FF2B5EF4-FFF2-40B4-BE49-F238E27FC236}">
                <a16:creationId xmlns:a16="http://schemas.microsoft.com/office/drawing/2014/main" id="{6EDE1614-D308-F10F-D743-7390D075462A}"/>
              </a:ext>
            </a:extLst>
          </p:cNvPr>
          <p:cNvPicPr>
            <a:picLocks noChangeAspect="1"/>
          </p:cNvPicPr>
          <p:nvPr/>
        </p:nvPicPr>
        <p:blipFill>
          <a:blip r:embed="rId3"/>
          <a:stretch>
            <a:fillRect/>
          </a:stretch>
        </p:blipFill>
        <p:spPr>
          <a:xfrm>
            <a:off x="197164" y="2763414"/>
            <a:ext cx="11574948" cy="3472483"/>
          </a:xfrm>
          <a:prstGeom prst="rect">
            <a:avLst/>
          </a:prstGeom>
        </p:spPr>
      </p:pic>
      <p:grpSp>
        <p:nvGrpSpPr>
          <p:cNvPr id="34" name="Group 24">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627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p:txBody>
          <a:bodyPr>
            <a:normAutofit fontScale="90000"/>
          </a:bodyPr>
          <a:lstStyle/>
          <a:p>
            <a:r>
              <a:rPr lang="en-US" dirty="0"/>
              <a:t>Takeaways – Transforms our ability to use software APIs</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7937500" cy="3601212"/>
          </a:xfrm>
        </p:spPr>
        <p:txBody>
          <a:bodyPr/>
          <a:lstStyle/>
          <a:p>
            <a:r>
              <a:rPr lang="en-US" dirty="0"/>
              <a:t>Trilinos (</a:t>
            </a:r>
            <a:r>
              <a:rPr lang="en-US" dirty="0" err="1"/>
              <a:t>AztecOO</a:t>
            </a:r>
            <a:r>
              <a:rPr lang="en-US" dirty="0"/>
              <a:t>, </a:t>
            </a:r>
            <a:r>
              <a:rPr lang="en-US" dirty="0" err="1"/>
              <a:t>Ifpack</a:t>
            </a:r>
            <a:r>
              <a:rPr lang="en-US" dirty="0"/>
              <a:t>, </a:t>
            </a:r>
            <a:r>
              <a:rPr lang="en-US" dirty="0" err="1"/>
              <a:t>Muelu</a:t>
            </a:r>
            <a:r>
              <a:rPr lang="en-US" dirty="0"/>
              <a:t>, </a:t>
            </a:r>
            <a:r>
              <a:rPr lang="en-US" dirty="0" err="1"/>
              <a:t>Belos</a:t>
            </a:r>
            <a:r>
              <a:rPr lang="en-US" dirty="0"/>
              <a:t>) APIs</a:t>
            </a:r>
          </a:p>
          <a:p>
            <a:pPr lvl="1"/>
            <a:r>
              <a:rPr lang="en-US" dirty="0"/>
              <a:t>Generate starter parameter lists</a:t>
            </a:r>
          </a:p>
          <a:p>
            <a:pPr lvl="1"/>
            <a:r>
              <a:rPr lang="en-US" dirty="0"/>
              <a:t>Generate library calls </a:t>
            </a:r>
          </a:p>
          <a:p>
            <a:pPr lvl="1"/>
            <a:r>
              <a:rPr lang="en-US" dirty="0"/>
              <a:t>Can change how we ramp up new users</a:t>
            </a:r>
          </a:p>
        </p:txBody>
      </p:sp>
    </p:spTree>
    <p:extLst>
      <p:ext uri="{BB962C8B-B14F-4D97-AF65-F5344CB8AC3E}">
        <p14:creationId xmlns:p14="http://schemas.microsoft.com/office/powerpoint/2010/main" val="533310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p:txBody>
          <a:bodyPr>
            <a:normAutofit fontScale="90000"/>
          </a:bodyPr>
          <a:lstStyle/>
          <a:p>
            <a:r>
              <a:rPr lang="en-US" dirty="0"/>
              <a:t>Takeaways – Makes writing better, faster, cheaper</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7937500" cy="3601212"/>
          </a:xfrm>
        </p:spPr>
        <p:txBody>
          <a:bodyPr/>
          <a:lstStyle/>
          <a:p>
            <a:r>
              <a:rPr lang="en-US" dirty="0" err="1"/>
              <a:t>BibTeX</a:t>
            </a:r>
            <a:r>
              <a:rPr lang="en-US" dirty="0"/>
              <a:t> – Easy tedious work</a:t>
            </a:r>
          </a:p>
          <a:p>
            <a:r>
              <a:rPr lang="en-US" dirty="0"/>
              <a:t>Compact writing</a:t>
            </a:r>
          </a:p>
          <a:p>
            <a:r>
              <a:rPr lang="en-US" dirty="0"/>
              <a:t>Translation for different audiences</a:t>
            </a:r>
          </a:p>
        </p:txBody>
      </p:sp>
    </p:spTree>
    <p:extLst>
      <p:ext uri="{BB962C8B-B14F-4D97-AF65-F5344CB8AC3E}">
        <p14:creationId xmlns:p14="http://schemas.microsoft.com/office/powerpoint/2010/main" val="146005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A182-E0FA-F796-6A65-B13B5CA06B03}"/>
              </a:ext>
            </a:extLst>
          </p:cNvPr>
          <p:cNvSpPr>
            <a:spLocks noGrp="1"/>
          </p:cNvSpPr>
          <p:nvPr>
            <p:ph type="title"/>
          </p:nvPr>
        </p:nvSpPr>
        <p:spPr>
          <a:xfrm>
            <a:off x="565150" y="247844"/>
            <a:ext cx="7335835" cy="1268984"/>
          </a:xfrm>
        </p:spPr>
        <p:txBody>
          <a:bodyPr/>
          <a:lstStyle/>
          <a:p>
            <a:r>
              <a:rPr lang="en-US" dirty="0"/>
              <a:t>Tools I have used</a:t>
            </a:r>
          </a:p>
        </p:txBody>
      </p:sp>
      <p:sp>
        <p:nvSpPr>
          <p:cNvPr id="3" name="Content Placeholder 2">
            <a:extLst>
              <a:ext uri="{FF2B5EF4-FFF2-40B4-BE49-F238E27FC236}">
                <a16:creationId xmlns:a16="http://schemas.microsoft.com/office/drawing/2014/main" id="{1CB8612C-2937-D8EA-2466-DD8F00F7976E}"/>
              </a:ext>
            </a:extLst>
          </p:cNvPr>
          <p:cNvSpPr>
            <a:spLocks noGrp="1"/>
          </p:cNvSpPr>
          <p:nvPr>
            <p:ph idx="1"/>
          </p:nvPr>
        </p:nvSpPr>
        <p:spPr>
          <a:xfrm>
            <a:off x="565150" y="1129553"/>
            <a:ext cx="9762191" cy="4631675"/>
          </a:xfrm>
        </p:spPr>
        <p:txBody>
          <a:bodyPr>
            <a:normAutofit fontScale="92500" lnSpcReduction="10000"/>
          </a:bodyPr>
          <a:lstStyle/>
          <a:p>
            <a:r>
              <a:rPr lang="en-US" dirty="0"/>
              <a:t>OpenAI: Company producing most-used tools</a:t>
            </a:r>
          </a:p>
          <a:p>
            <a:pPr lvl="1"/>
            <a:r>
              <a:rPr lang="en-US" dirty="0"/>
              <a:t>GitHub Copilot:</a:t>
            </a:r>
          </a:p>
          <a:p>
            <a:pPr lvl="2"/>
            <a:r>
              <a:rPr lang="en-US" dirty="0"/>
              <a:t>Have been tracking since Dec 2021</a:t>
            </a:r>
          </a:p>
          <a:p>
            <a:pPr lvl="2"/>
            <a:r>
              <a:rPr lang="en-US" dirty="0"/>
              <a:t>Based on Codex: special OpenAI model for programming</a:t>
            </a:r>
          </a:p>
          <a:p>
            <a:pPr lvl="2"/>
            <a:r>
              <a:rPr lang="en-US" dirty="0"/>
              <a:t>Available as a plugin for </a:t>
            </a:r>
            <a:r>
              <a:rPr lang="en-US" dirty="0" err="1"/>
              <a:t>VSCode</a:t>
            </a:r>
            <a:r>
              <a:rPr lang="en-US" dirty="0"/>
              <a:t> (how I use it)</a:t>
            </a:r>
          </a:p>
          <a:p>
            <a:pPr lvl="1"/>
            <a:r>
              <a:rPr lang="en-US" dirty="0"/>
              <a:t>OpenAI Playground:</a:t>
            </a:r>
          </a:p>
          <a:p>
            <a:pPr lvl="2"/>
            <a:r>
              <a:rPr lang="en-US" dirty="0"/>
              <a:t>Like </a:t>
            </a:r>
            <a:r>
              <a:rPr lang="en-US" dirty="0" err="1"/>
              <a:t>ChatGPT</a:t>
            </a:r>
            <a:r>
              <a:rPr lang="en-US" dirty="0"/>
              <a:t> with more flexible, complicated API (to GPT3)</a:t>
            </a:r>
          </a:p>
          <a:p>
            <a:pPr lvl="2"/>
            <a:r>
              <a:rPr lang="en-US" dirty="0"/>
              <a:t>Less known, more available</a:t>
            </a:r>
          </a:p>
          <a:p>
            <a:pPr lvl="1"/>
            <a:r>
              <a:rPr lang="en-US" dirty="0" err="1"/>
              <a:t>ChatGPT</a:t>
            </a:r>
            <a:r>
              <a:rPr lang="en-US" dirty="0"/>
              <a:t>:</a:t>
            </a:r>
          </a:p>
          <a:p>
            <a:pPr lvl="2"/>
            <a:r>
              <a:rPr lang="en-US" dirty="0"/>
              <a:t>Latest API (to GPT3.5)</a:t>
            </a:r>
          </a:p>
          <a:p>
            <a:pPr lvl="2"/>
            <a:r>
              <a:rPr lang="en-US" dirty="0"/>
              <a:t>Raised broad awareness.</a:t>
            </a:r>
          </a:p>
          <a:p>
            <a:r>
              <a:rPr lang="en-US" dirty="0"/>
              <a:t>Not tried: Jasper (also based on GPT3), Code Whisperer (Amazon)</a:t>
            </a:r>
          </a:p>
        </p:txBody>
      </p:sp>
    </p:spTree>
    <p:extLst>
      <p:ext uri="{BB962C8B-B14F-4D97-AF65-F5344CB8AC3E}">
        <p14:creationId xmlns:p14="http://schemas.microsoft.com/office/powerpoint/2010/main" val="335036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FC3DB-2300-CEBA-AA1B-4D40D8493C80}"/>
              </a:ext>
            </a:extLst>
          </p:cNvPr>
          <p:cNvSpPr>
            <a:spLocks noGrp="1"/>
          </p:cNvSpPr>
          <p:nvPr>
            <p:ph type="title"/>
          </p:nvPr>
        </p:nvSpPr>
        <p:spPr>
          <a:xfrm>
            <a:off x="565150" y="770890"/>
            <a:ext cx="6400999" cy="1268984"/>
          </a:xfrm>
        </p:spPr>
        <p:txBody>
          <a:bodyPr>
            <a:normAutofit/>
          </a:bodyPr>
          <a:lstStyle/>
          <a:p>
            <a:pPr>
              <a:lnSpc>
                <a:spcPct val="90000"/>
              </a:lnSpc>
            </a:pPr>
            <a:r>
              <a:rPr lang="en-US" dirty="0"/>
              <a:t>Some ways to think about these tools</a:t>
            </a:r>
          </a:p>
        </p:txBody>
      </p:sp>
      <p:sp>
        <p:nvSpPr>
          <p:cNvPr id="3" name="Content Placeholder 2">
            <a:extLst>
              <a:ext uri="{FF2B5EF4-FFF2-40B4-BE49-F238E27FC236}">
                <a16:creationId xmlns:a16="http://schemas.microsoft.com/office/drawing/2014/main" id="{423B2D29-E586-C2F5-C246-E713E94EA98C}"/>
              </a:ext>
            </a:extLst>
          </p:cNvPr>
          <p:cNvSpPr>
            <a:spLocks noGrp="1"/>
          </p:cNvSpPr>
          <p:nvPr>
            <p:ph idx="1"/>
          </p:nvPr>
        </p:nvSpPr>
        <p:spPr>
          <a:xfrm>
            <a:off x="565150" y="2160016"/>
            <a:ext cx="6400999" cy="3601212"/>
          </a:xfrm>
        </p:spPr>
        <p:txBody>
          <a:bodyPr>
            <a:normAutofit/>
          </a:bodyPr>
          <a:lstStyle/>
          <a:p>
            <a:pPr>
              <a:lnSpc>
                <a:spcPct val="90000"/>
              </a:lnSpc>
            </a:pPr>
            <a:r>
              <a:rPr lang="en-US" sz="2200" dirty="0"/>
              <a:t>College roommate English major who lives to help you with your writing assignments</a:t>
            </a:r>
          </a:p>
          <a:p>
            <a:pPr>
              <a:lnSpc>
                <a:spcPct val="90000"/>
              </a:lnSpc>
            </a:pPr>
            <a:r>
              <a:rPr lang="en-US" sz="2200" dirty="0"/>
              <a:t>Programmer to produce code, scripts, templates as starting point for you to consider</a:t>
            </a:r>
          </a:p>
          <a:p>
            <a:pPr>
              <a:lnSpc>
                <a:spcPct val="90000"/>
              </a:lnSpc>
            </a:pPr>
            <a:r>
              <a:rPr lang="en-US" sz="2200" dirty="0"/>
              <a:t>Administrative assistant to help with detailed content formatting tasks</a:t>
            </a:r>
          </a:p>
          <a:p>
            <a:pPr>
              <a:lnSpc>
                <a:spcPct val="90000"/>
              </a:lnSpc>
            </a:pPr>
            <a:r>
              <a:rPr lang="en-US" sz="2200" dirty="0"/>
              <a:t>Elaborate auto-complete feature</a:t>
            </a:r>
          </a:p>
          <a:p>
            <a:pPr>
              <a:lnSpc>
                <a:spcPct val="90000"/>
              </a:lnSpc>
            </a:pPr>
            <a:r>
              <a:rPr lang="en-US" sz="2200" dirty="0"/>
              <a:t>An on-demand intelligence</a:t>
            </a:r>
          </a:p>
        </p:txBody>
      </p:sp>
      <p:grpSp>
        <p:nvGrpSpPr>
          <p:cNvPr id="25"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C0953B6E-D645-E35C-9262-5AB4C9CB8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156790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lstStyle/>
          <a:p>
            <a:r>
              <a:rPr lang="en-US" dirty="0"/>
              <a:t>English major roommate</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1613647"/>
            <a:ext cx="8794003" cy="4147581"/>
          </a:xfrm>
        </p:spPr>
        <p:txBody>
          <a:bodyPr>
            <a:normAutofit/>
          </a:bodyPr>
          <a:lstStyle/>
          <a:p>
            <a:r>
              <a:rPr lang="en-US" dirty="0"/>
              <a:t>Authoring</a:t>
            </a:r>
          </a:p>
          <a:p>
            <a:pPr lvl="1"/>
            <a:r>
              <a:rPr lang="en-US" dirty="0"/>
              <a:t>Brainstorm topics</a:t>
            </a:r>
          </a:p>
          <a:p>
            <a:pPr lvl="1"/>
            <a:r>
              <a:rPr lang="en-US" dirty="0"/>
              <a:t>Generate outline</a:t>
            </a:r>
          </a:p>
          <a:p>
            <a:pPr lvl="1"/>
            <a:r>
              <a:rPr lang="en-US" dirty="0"/>
              <a:t>Recursively provide more detail</a:t>
            </a:r>
          </a:p>
          <a:p>
            <a:r>
              <a:rPr lang="en-US" dirty="0"/>
              <a:t>Assessment</a:t>
            </a:r>
          </a:p>
          <a:p>
            <a:pPr lvl="1"/>
            <a:r>
              <a:rPr lang="en-US" dirty="0"/>
              <a:t>Request AI review of content</a:t>
            </a:r>
          </a:p>
          <a:p>
            <a:r>
              <a:rPr lang="en-US" dirty="0"/>
              <a:t>Improvement</a:t>
            </a:r>
          </a:p>
          <a:p>
            <a:pPr lvl="1"/>
            <a:r>
              <a:rPr lang="en-US" dirty="0"/>
              <a:t>Steel-manning other perspectives</a:t>
            </a:r>
          </a:p>
          <a:p>
            <a:pPr lvl="1"/>
            <a:r>
              <a:rPr lang="en-US" dirty="0"/>
              <a:t>Refine content – understandable by a novice, TL;DR, etc.</a:t>
            </a:r>
          </a:p>
        </p:txBody>
      </p:sp>
    </p:spTree>
    <p:extLst>
      <p:ext uri="{BB962C8B-B14F-4D97-AF65-F5344CB8AC3E}">
        <p14:creationId xmlns:p14="http://schemas.microsoft.com/office/powerpoint/2010/main" val="229252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normAutofit fontScale="90000"/>
          </a:bodyPr>
          <a:lstStyle/>
          <a:p>
            <a:r>
              <a:rPr lang="en-US" dirty="0"/>
              <a:t>What does it mean to be the author?</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2039874"/>
            <a:ext cx="8794003" cy="3721354"/>
          </a:xfrm>
        </p:spPr>
        <p:txBody>
          <a:bodyPr>
            <a:normAutofit fontScale="92500" lnSpcReduction="10000"/>
          </a:bodyPr>
          <a:lstStyle/>
          <a:p>
            <a:r>
              <a:rPr lang="en-US" dirty="0"/>
              <a:t>Student essay due by midnight:</a:t>
            </a:r>
          </a:p>
          <a:p>
            <a:pPr lvl="1"/>
            <a:r>
              <a:rPr lang="en-US" dirty="0"/>
              <a:t>Written with copy-and-paste and “lite” editing after dinner</a:t>
            </a:r>
          </a:p>
          <a:p>
            <a:pPr lvl="1"/>
            <a:r>
              <a:rPr lang="en-US" dirty="0"/>
              <a:t>Is the student the author?</a:t>
            </a:r>
          </a:p>
          <a:p>
            <a:r>
              <a:rPr lang="en-US" dirty="0"/>
              <a:t>Definition of author here:</a:t>
            </a:r>
          </a:p>
          <a:p>
            <a:pPr lvl="1"/>
            <a:r>
              <a:rPr lang="en-US" dirty="0"/>
              <a:t>Ability to explain, defend, and elaborate on written content?</a:t>
            </a:r>
          </a:p>
          <a:p>
            <a:pPr lvl="1"/>
            <a:r>
              <a:rPr lang="en-US" dirty="0"/>
              <a:t>True novelty seems unlikely</a:t>
            </a:r>
          </a:p>
          <a:p>
            <a:r>
              <a:rPr lang="en-US" dirty="0"/>
              <a:t>How to assess knowledge:</a:t>
            </a:r>
          </a:p>
          <a:p>
            <a:pPr lvl="1"/>
            <a:r>
              <a:rPr lang="en-US" dirty="0"/>
              <a:t>Assessing quality of writing OK but not content knowledge</a:t>
            </a:r>
          </a:p>
          <a:p>
            <a:pPr lvl="1"/>
            <a:r>
              <a:rPr lang="en-US" dirty="0"/>
              <a:t>Assessment via dialogue seems essential</a:t>
            </a:r>
          </a:p>
        </p:txBody>
      </p:sp>
    </p:spTree>
    <p:extLst>
      <p:ext uri="{BB962C8B-B14F-4D97-AF65-F5344CB8AC3E}">
        <p14:creationId xmlns:p14="http://schemas.microsoft.com/office/powerpoint/2010/main" val="15517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Skills impact</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1592132"/>
            <a:ext cx="7335835" cy="4169096"/>
          </a:xfrm>
        </p:spPr>
        <p:txBody>
          <a:bodyPr>
            <a:normAutofit/>
          </a:bodyPr>
          <a:lstStyle/>
          <a:p>
            <a:r>
              <a:rPr lang="en-US" dirty="0"/>
              <a:t>Low-level skills replaced by tools</a:t>
            </a:r>
          </a:p>
          <a:p>
            <a:pPr lvl="1"/>
            <a:r>
              <a:rPr lang="en-US" dirty="0"/>
              <a:t>Programming:</a:t>
            </a:r>
          </a:p>
          <a:p>
            <a:pPr lvl="2"/>
            <a:r>
              <a:rPr lang="en-US" dirty="0"/>
              <a:t>Syntax, formatting</a:t>
            </a:r>
          </a:p>
          <a:p>
            <a:pPr lvl="2"/>
            <a:r>
              <a:rPr lang="en-US" dirty="0"/>
              <a:t>Programming standards</a:t>
            </a:r>
          </a:p>
          <a:p>
            <a:pPr lvl="2"/>
            <a:r>
              <a:rPr lang="en-US" dirty="0"/>
              <a:t>Using APIs</a:t>
            </a:r>
          </a:p>
          <a:p>
            <a:r>
              <a:rPr lang="en-US" dirty="0"/>
              <a:t>What to produce and how it’s designed are relatively more important</a:t>
            </a:r>
          </a:p>
        </p:txBody>
      </p:sp>
    </p:spTree>
    <p:extLst>
      <p:ext uri="{BB962C8B-B14F-4D97-AF65-F5344CB8AC3E}">
        <p14:creationId xmlns:p14="http://schemas.microsoft.com/office/powerpoint/2010/main" val="147672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Trends</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2039874"/>
            <a:ext cx="7335835" cy="3721354"/>
          </a:xfrm>
        </p:spPr>
        <p:txBody>
          <a:bodyPr>
            <a:normAutofit/>
          </a:bodyPr>
          <a:lstStyle/>
          <a:p>
            <a:pPr lvl="1"/>
            <a:r>
              <a:rPr lang="en-US" dirty="0"/>
              <a:t>Soft skills become relatively more important</a:t>
            </a:r>
          </a:p>
          <a:p>
            <a:pPr lvl="2"/>
            <a:r>
              <a:rPr lang="en-US" dirty="0"/>
              <a:t>Understanding the individual, teams, communities become more important that technical skills</a:t>
            </a:r>
          </a:p>
          <a:p>
            <a:pPr lvl="1"/>
            <a:r>
              <a:rPr lang="en-US" dirty="0"/>
              <a:t>Domain knowledge relatively more important</a:t>
            </a:r>
          </a:p>
          <a:p>
            <a:pPr lvl="2"/>
            <a:r>
              <a:rPr lang="en-US" dirty="0"/>
              <a:t>What to produce – Requirements</a:t>
            </a:r>
          </a:p>
          <a:p>
            <a:pPr lvl="1"/>
            <a:r>
              <a:rPr lang="en-US" dirty="0"/>
              <a:t>Design become more important &amp; easier</a:t>
            </a:r>
          </a:p>
          <a:p>
            <a:pPr lvl="2"/>
            <a:r>
              <a:rPr lang="en-US" dirty="0"/>
              <a:t>Rapid prototyping easier</a:t>
            </a:r>
          </a:p>
          <a:p>
            <a:pPr lvl="1"/>
            <a:r>
              <a:rPr lang="en-US" dirty="0"/>
              <a:t>AI tools won’t replace people</a:t>
            </a:r>
          </a:p>
          <a:p>
            <a:pPr lvl="2"/>
            <a:r>
              <a:rPr lang="en-US" dirty="0"/>
              <a:t>People who use AI tools will replace those who don’t</a:t>
            </a:r>
          </a:p>
        </p:txBody>
      </p:sp>
    </p:spTree>
    <p:extLst>
      <p:ext uri="{BB962C8B-B14F-4D97-AF65-F5344CB8AC3E}">
        <p14:creationId xmlns:p14="http://schemas.microsoft.com/office/powerpoint/2010/main" val="94205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238461" y="2644170"/>
            <a:ext cx="11715078" cy="1569660"/>
          </a:xfrm>
          <a:prstGeom prst="rect">
            <a:avLst/>
          </a:prstGeom>
          <a:noFill/>
        </p:spPr>
        <p:txBody>
          <a:bodyPr wrap="square" rtlCol="0">
            <a:spAutoFit/>
          </a:bodyPr>
          <a:lstStyle/>
          <a:p>
            <a:r>
              <a:rPr lang="en-US" sz="2400" dirty="0"/>
              <a:t>The best way to extract metadata from a GitHub repo is to use the GitHub API. It provides a range of endpoints that allow you to access information about the repo, such as the number of commits, pull requests, releases, and other metadata. You can also use the GitHub </a:t>
            </a:r>
            <a:r>
              <a:rPr lang="en-US" sz="2400" dirty="0" err="1"/>
              <a:t>GraphQL</a:t>
            </a:r>
            <a:r>
              <a:rPr lang="en-US" sz="2400" dirty="0"/>
              <a:t> API to query more specific information.</a:t>
            </a:r>
          </a:p>
        </p:txBody>
      </p:sp>
      <p:sp>
        <p:nvSpPr>
          <p:cNvPr id="5" name="TextBox 4">
            <a:extLst>
              <a:ext uri="{FF2B5EF4-FFF2-40B4-BE49-F238E27FC236}">
                <a16:creationId xmlns:a16="http://schemas.microsoft.com/office/drawing/2014/main" id="{B0A6D8DC-E22B-EC9B-61A0-E8827D8509F7}"/>
              </a:ext>
            </a:extLst>
          </p:cNvPr>
          <p:cNvSpPr txBox="1"/>
          <p:nvPr/>
        </p:nvSpPr>
        <p:spPr>
          <a:xfrm>
            <a:off x="645886" y="258356"/>
            <a:ext cx="10457542"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Bootstrapping a scripting tool – Step 1: Ask for advice</a:t>
            </a:r>
          </a:p>
        </p:txBody>
      </p:sp>
      <p:sp>
        <p:nvSpPr>
          <p:cNvPr id="6" name="TextBox 5">
            <a:extLst>
              <a:ext uri="{FF2B5EF4-FFF2-40B4-BE49-F238E27FC236}">
                <a16:creationId xmlns:a16="http://schemas.microsoft.com/office/drawing/2014/main" id="{2818380D-9E9D-DFD7-C3CE-52B6C46A675D}"/>
              </a:ext>
            </a:extLst>
          </p:cNvPr>
          <p:cNvSpPr txBox="1"/>
          <p:nvPr/>
        </p:nvSpPr>
        <p:spPr>
          <a:xfrm>
            <a:off x="355087" y="1697484"/>
            <a:ext cx="11039139" cy="461665"/>
          </a:xfrm>
          <a:prstGeom prst="rect">
            <a:avLst/>
          </a:prstGeom>
          <a:noFill/>
        </p:spPr>
        <p:txBody>
          <a:bodyPr wrap="square" rtlCol="0">
            <a:spAutoFit/>
          </a:bodyPr>
          <a:lstStyle/>
          <a:p>
            <a:r>
              <a:rPr lang="en-US" sz="2400" i="1" dirty="0"/>
              <a:t>What is a good way to extract metadata from a GitHub repo?</a:t>
            </a:r>
          </a:p>
        </p:txBody>
      </p:sp>
    </p:spTree>
    <p:extLst>
      <p:ext uri="{BB962C8B-B14F-4D97-AF65-F5344CB8AC3E}">
        <p14:creationId xmlns:p14="http://schemas.microsoft.com/office/powerpoint/2010/main" val="273005637"/>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412428"/>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3713</TotalTime>
  <Words>1829</Words>
  <Application>Microsoft Macintosh PowerPoint</Application>
  <PresentationFormat>Widescreen</PresentationFormat>
  <Paragraphs>164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Menlo</vt:lpstr>
      <vt:lpstr>Neue Haas Grotesk Text Pro</vt:lpstr>
      <vt:lpstr>PunchcardVTI</vt:lpstr>
      <vt:lpstr>Generative AI Tools</vt:lpstr>
      <vt:lpstr>What are  Generative AI Tools?</vt:lpstr>
      <vt:lpstr>Tools I have used</vt:lpstr>
      <vt:lpstr>Some ways to think about these tools</vt:lpstr>
      <vt:lpstr>English major roommate</vt:lpstr>
      <vt:lpstr>What does it mean to be the author?</vt:lpstr>
      <vt:lpstr>Skills impact</vt:lpstr>
      <vt:lpstr>Trends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Takeaways – Transforms our ability to use software APIs</vt:lpstr>
      <vt:lpstr>Takeaways – Transforms our ability to use software APIs</vt:lpstr>
      <vt:lpstr>Takeaways – Makes writing better, faster, cheaper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Tools</dc:title>
  <dc:creator>Michael Heroux</dc:creator>
  <cp:lastModifiedBy>Michael Heroux</cp:lastModifiedBy>
  <cp:revision>10</cp:revision>
  <dcterms:created xsi:type="dcterms:W3CDTF">2023-01-14T17:06:43Z</dcterms:created>
  <dcterms:modified xsi:type="dcterms:W3CDTF">2023-01-24T17:13:37Z</dcterms:modified>
</cp:coreProperties>
</file>