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71" r:id="rId4"/>
    <p:sldId id="269" r:id="rId5"/>
    <p:sldId id="261" r:id="rId6"/>
    <p:sldId id="270" r:id="rId7"/>
    <p:sldId id="262" r:id="rId8"/>
    <p:sldId id="264" r:id="rId9"/>
    <p:sldId id="267" r:id="rId10"/>
    <p:sldId id="268" r:id="rId11"/>
    <p:sldId id="265" r:id="rId12"/>
    <p:sldId id="266" r:id="rId1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0929"/>
  </p:normalViewPr>
  <p:slideViewPr>
    <p:cSldViewPr>
      <p:cViewPr varScale="1">
        <p:scale>
          <a:sx n="112" d="100"/>
          <a:sy n="112" d="100"/>
        </p:scale>
        <p:origin x="192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6AF-9CE5-6D4F-9E25-F8CEAE5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Timelines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DCBED4-716B-2D4D-82C3-8A3D58E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10764"/>
            <a:ext cx="7772400" cy="3322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06C2-44D0-0D4D-810D-34ACCD2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AEDF-B850-FF4E-9824-C0EFFE3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FACF-EAD3-8344-B996-9473D4D1204B}"/>
              </a:ext>
            </a:extLst>
          </p:cNvPr>
          <p:cNvSpPr txBox="1"/>
          <p:nvPr/>
        </p:nvSpPr>
        <p:spPr>
          <a:xfrm>
            <a:off x="533400" y="5791200"/>
            <a:ext cx="822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www.excel-board.com</a:t>
            </a:r>
            <a:r>
              <a:rPr lang="en-US" sz="1800" dirty="0"/>
              <a:t>/how-to-create-timeline-chart-in-excel-quickly-and-easily/</a:t>
            </a:r>
          </a:p>
        </p:txBody>
      </p:sp>
    </p:spTree>
    <p:extLst>
      <p:ext uri="{BB962C8B-B14F-4D97-AF65-F5344CB8AC3E}">
        <p14:creationId xmlns:p14="http://schemas.microsoft.com/office/powerpoint/2010/main" val="300770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38328"/>
            <a:ext cx="76581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19083"/>
            <a:ext cx="76581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/>
              <a:t>\label{label_name} and \ref{label_name}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9144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C402-5DAC-C284-1018-61CD8180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6" y="3245774"/>
            <a:ext cx="3730752" cy="22850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8889F5FB-2D0D-7848-BB6D-41089A488CF6}" type="slidenum">
              <a:rPr lang="en-US" sz="1200">
                <a:solidFill>
                  <a:srgbClr val="898989"/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 sz="1200">
              <a:solidFill>
                <a:srgbClr val="898989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1EB39-3011-5A46-F31E-B08B87AF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82" y="2935752"/>
            <a:ext cx="3730752" cy="26954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FDA87A-B31D-2CDC-8C44-F7A81A70CD42}"/>
              </a:ext>
            </a:extLst>
          </p:cNvPr>
          <p:cNvSpPr/>
          <p:nvPr/>
        </p:nvSpPr>
        <p:spPr bwMode="auto">
          <a:xfrm>
            <a:off x="3276600" y="49530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99EC7-9C91-3804-BBBB-FE91BE2F028F}"/>
              </a:ext>
            </a:extLst>
          </p:cNvPr>
          <p:cNvSpPr/>
          <p:nvPr/>
        </p:nvSpPr>
        <p:spPr bwMode="auto">
          <a:xfrm>
            <a:off x="599066" y="4271275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68D97-AFD8-E387-8FAE-9C6ACC4699A3}"/>
              </a:ext>
            </a:extLst>
          </p:cNvPr>
          <p:cNvSpPr/>
          <p:nvPr/>
        </p:nvSpPr>
        <p:spPr bwMode="auto">
          <a:xfrm>
            <a:off x="6500756" y="39624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8BAE6-7475-FD38-7DF8-D5570C215A8B}"/>
              </a:ext>
            </a:extLst>
          </p:cNvPr>
          <p:cNvSpPr/>
          <p:nvPr/>
        </p:nvSpPr>
        <p:spPr bwMode="auto">
          <a:xfrm>
            <a:off x="5334000" y="48006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6639"/>
            <a:ext cx="8317705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</a:rPr>
              <a:t>Terms, Concepts, Procedures</a:t>
            </a:r>
            <a:endParaRPr lang="en-US" sz="370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47" y="1111187"/>
            <a:ext cx="8317705" cy="64325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>
                <a:solidFill>
                  <a:schemeClr val="tx1">
                    <a:alpha val="60000"/>
                  </a:schemeClr>
                </a:solidFill>
              </a:rPr>
              <a:t>Use lists</a:t>
            </a:r>
            <a:endParaRPr lang="en-US" sz="3500" kern="12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46" y="6307200"/>
            <a:ext cx="8317706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5400000">
            <a:off x="6775226" y="3148837"/>
            <a:ext cx="4326732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</a:pPr>
            <a:fld id="{8889F5FB-2D0D-7848-BB6D-41089A488CF6}" type="slidenum">
              <a:rPr 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eaLnBrk="1" hangingPunct="1">
                <a:spcAft>
                  <a:spcPts val="600"/>
                </a:spcAft>
              </a:pPr>
              <a:t>3</a:t>
            </a:fld>
            <a:endParaRPr 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335A57-A6ED-2BD9-E23A-2D236305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84" y="1754439"/>
            <a:ext cx="3525684" cy="4662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CAABA0-B92F-FE26-A0F5-4ADB999A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677"/>
            <a:ext cx="5226042" cy="4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using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~:</a:t>
            </a:r>
          </a:p>
          <a:p>
            <a:r>
              <a:rPr lang="en-US" dirty="0"/>
              <a:t>In Smith and Jones~\cite{2014SmithJones}, we see that …</a:t>
            </a:r>
          </a:p>
          <a:p>
            <a:r>
              <a:rPr lang="en-US" dirty="0"/>
              <a:t>In Section~\ref{intro}, …</a:t>
            </a:r>
          </a:p>
          <a:p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Graphs: </a:t>
            </a:r>
          </a:p>
          <a:p>
            <a:pPr lvl="1"/>
            <a:r>
              <a:rPr lang="en-US" dirty="0"/>
              <a:t>Clearly label units, legend, title</a:t>
            </a:r>
          </a:p>
          <a:p>
            <a:r>
              <a:rPr lang="en-US" dirty="0"/>
              <a:t>Captions: </a:t>
            </a:r>
          </a:p>
          <a:p>
            <a:pPr lvl="1"/>
            <a:r>
              <a:rPr lang="en-US" dirty="0"/>
              <a:t>Explain the figure in summary</a:t>
            </a:r>
          </a:p>
          <a:p>
            <a:pPr lvl="1"/>
            <a:r>
              <a:rPr lang="en-US" dirty="0"/>
              <a:t>2-3 sentences that tell the story of the figure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7EC3A-5194-6E8C-7C02-6EEB90A5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1282390"/>
            <a:ext cx="4381500" cy="316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45EB92-ECB5-3BA2-3346-0A76E3149469}"/>
              </a:ext>
            </a:extLst>
          </p:cNvPr>
          <p:cNvSpPr/>
          <p:nvPr/>
        </p:nvSpPr>
        <p:spPr bwMode="auto">
          <a:xfrm>
            <a:off x="6743700" y="2565244"/>
            <a:ext cx="2373630" cy="863755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r>
              <a:rPr lang="en-US" dirty="0"/>
              <a:t>Spreading a figure across two columns</a:t>
            </a:r>
          </a:p>
          <a:p>
            <a:pPr lvl="1"/>
            <a:r>
              <a:rPr lang="en-US" dirty="0"/>
              <a:t>Use figure*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530505"/>
            <a:ext cx="372089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 spread a figure across two columns:</a:t>
            </a:r>
          </a:p>
          <a:p>
            <a:endParaRPr lang="en-US" sz="1600" dirty="0"/>
          </a:p>
          <a:p>
            <a:r>
              <a:rPr lang="en-US" sz="1600" dirty="0"/>
              <a:t>Use the figure* environment. So instead of</a:t>
            </a:r>
          </a:p>
          <a:p>
            <a:endParaRPr lang="en-US" sz="1600" dirty="0"/>
          </a:p>
          <a:p>
            <a:r>
              <a:rPr lang="en-US" sz="1600" b="1" dirty="0"/>
              <a:t>\begin{figure}[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\end{figure}</a:t>
            </a:r>
          </a:p>
          <a:p>
            <a:endParaRPr lang="en-US" sz="1600" dirty="0"/>
          </a:p>
          <a:p>
            <a:r>
              <a:rPr lang="en-US" sz="1600" dirty="0"/>
              <a:t>you should use</a:t>
            </a:r>
          </a:p>
          <a:p>
            <a:endParaRPr lang="en-US" sz="1600" dirty="0"/>
          </a:p>
          <a:p>
            <a:r>
              <a:rPr lang="en-US" sz="1600" b="1" dirty="0"/>
              <a:t>\begin{figure*}[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\end{figure*}</a:t>
            </a:r>
          </a:p>
          <a:p>
            <a:endParaRPr lang="en-US" sz="1600" b="1" dirty="0"/>
          </a:p>
          <a:p>
            <a:r>
              <a:rPr lang="en-US" sz="1600" dirty="0"/>
              <a:t>This also works for tables (i.e. table*).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68E44-D3B4-FFF4-7750-E013FFFF2A5C}"/>
              </a:ext>
            </a:extLst>
          </p:cNvPr>
          <p:cNvSpPr/>
          <p:nvPr/>
        </p:nvSpPr>
        <p:spPr bwMode="auto">
          <a:xfrm>
            <a:off x="5638800" y="42672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E59C7-8DCD-C4DC-9902-866EC29E83FB}"/>
              </a:ext>
            </a:extLst>
          </p:cNvPr>
          <p:cNvSpPr/>
          <p:nvPr/>
        </p:nvSpPr>
        <p:spPr bwMode="auto">
          <a:xfrm>
            <a:off x="5486400" y="5037899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#8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310-097E-4B4D-B1E1-1778CBC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Details on Slides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4C58D-7D87-DC4C-836A-9338F9F4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466"/>
            <a:ext cx="7772400" cy="4018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1DE0-2DDD-8B42-9AE2-298C4F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BB3D-6A08-0C45-B256-883C4E8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2AFC-5A0A-1541-8CF5-CF2C24C0B111}"/>
              </a:ext>
            </a:extLst>
          </p:cNvPr>
          <p:cNvSpPr txBox="1"/>
          <p:nvPr/>
        </p:nvSpPr>
        <p:spPr>
          <a:xfrm>
            <a:off x="762000" y="130080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Oak Ridge Exascale System Frontier Specs.</a:t>
            </a:r>
          </a:p>
        </p:txBody>
      </p:sp>
    </p:spTree>
    <p:extLst>
      <p:ext uri="{BB962C8B-B14F-4D97-AF65-F5344CB8AC3E}">
        <p14:creationId xmlns:p14="http://schemas.microsoft.com/office/powerpoint/2010/main" val="143095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2562</TotalTime>
  <Words>446</Words>
  <Application>Microsoft Macintosh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Times New Roman</vt:lpstr>
      <vt:lpstr>Blank Presentation</vt:lpstr>
      <vt:lpstr>Technical Writing &amp; Presenting 2.0</vt:lpstr>
      <vt:lpstr>Labels</vt:lpstr>
      <vt:lpstr>Terms, Concepts, Procedures</vt:lpstr>
      <vt:lpstr>Spacing using ~</vt:lpstr>
      <vt:lpstr>Figures</vt:lpstr>
      <vt:lpstr>Wide figures</vt:lpstr>
      <vt:lpstr>Writing Rules</vt:lpstr>
      <vt:lpstr>Slide Guidelines</vt:lpstr>
      <vt:lpstr>Put Details on Slides</vt:lpstr>
      <vt:lpstr>Create Timelines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Michael Heroux</cp:lastModifiedBy>
  <cp:revision>50</cp:revision>
  <cp:lastPrinted>2000-01-31T19:29:59Z</cp:lastPrinted>
  <dcterms:created xsi:type="dcterms:W3CDTF">2011-09-05T17:10:27Z</dcterms:created>
  <dcterms:modified xsi:type="dcterms:W3CDTF">2023-02-25T17:11:05Z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