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57" r:id="rId3"/>
    <p:sldId id="263" r:id="rId4"/>
    <p:sldId id="258" r:id="rId5"/>
    <p:sldId id="259" r:id="rId6"/>
    <p:sldId id="261" r:id="rId7"/>
    <p:sldId id="260" r:id="rId8"/>
    <p:sldId id="262"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49"/>
    <p:restoredTop sz="96197"/>
  </p:normalViewPr>
  <p:slideViewPr>
    <p:cSldViewPr snapToGrid="0">
      <p:cViewPr varScale="1">
        <p:scale>
          <a:sx n="110" d="100"/>
          <a:sy n="110" d="100"/>
        </p:scale>
        <p:origin x="176"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1/23/23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16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1/23/23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448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1/23/23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6306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1/23/23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985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1/23/23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180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1/23/23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6799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1/23/23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473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1/23/23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183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1/23/23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41391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1/23/23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3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1/23/23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011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1/23/23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89501008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beta.openai.com/playground"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beta.openai.com/playground"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beta.openai.com/playground"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beta.openai.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beta.openai.com/playground"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A5CBA9-C9C3-01F8-040F-388E6AEB96DA}"/>
              </a:ext>
            </a:extLst>
          </p:cNvPr>
          <p:cNvSpPr>
            <a:spLocks noGrp="1"/>
          </p:cNvSpPr>
          <p:nvPr>
            <p:ph type="ctrTitle"/>
          </p:nvPr>
        </p:nvSpPr>
        <p:spPr>
          <a:xfrm>
            <a:off x="566924" y="4818126"/>
            <a:ext cx="6402597" cy="1063244"/>
          </a:xfrm>
        </p:spPr>
        <p:txBody>
          <a:bodyPr anchor="b">
            <a:normAutofit/>
          </a:bodyPr>
          <a:lstStyle/>
          <a:p>
            <a:r>
              <a:rPr lang="en-US" sz="4800"/>
              <a:t>Generative AI Tools</a:t>
            </a:r>
          </a:p>
        </p:txBody>
      </p:sp>
      <p:sp>
        <p:nvSpPr>
          <p:cNvPr id="3" name="Subtitle 2">
            <a:extLst>
              <a:ext uri="{FF2B5EF4-FFF2-40B4-BE49-F238E27FC236}">
                <a16:creationId xmlns:a16="http://schemas.microsoft.com/office/drawing/2014/main" id="{A0044638-5FEA-D128-74A0-013F9B45CFE7}"/>
              </a:ext>
            </a:extLst>
          </p:cNvPr>
          <p:cNvSpPr>
            <a:spLocks noGrp="1"/>
          </p:cNvSpPr>
          <p:nvPr>
            <p:ph type="subTitle" idx="1"/>
          </p:nvPr>
        </p:nvSpPr>
        <p:spPr>
          <a:xfrm>
            <a:off x="7288276" y="4818126"/>
            <a:ext cx="4132763" cy="943102"/>
          </a:xfrm>
        </p:spPr>
        <p:txBody>
          <a:bodyPr>
            <a:normAutofit/>
          </a:bodyPr>
          <a:lstStyle/>
          <a:p>
            <a:pPr algn="r">
              <a:lnSpc>
                <a:spcPct val="90000"/>
              </a:lnSpc>
            </a:pPr>
            <a:r>
              <a:rPr lang="en-US" sz="2400" dirty="0"/>
              <a:t>First ideas and experiences</a:t>
            </a:r>
          </a:p>
          <a:p>
            <a:pPr algn="r">
              <a:lnSpc>
                <a:spcPct val="90000"/>
              </a:lnSpc>
            </a:pPr>
            <a:r>
              <a:rPr lang="en-US" sz="2400" dirty="0"/>
              <a:t>Michael A. Heroux</a:t>
            </a:r>
          </a:p>
        </p:txBody>
      </p:sp>
      <p:grpSp>
        <p:nvGrpSpPr>
          <p:cNvPr id="70" name="Group 69">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71" name="Oval 70">
              <a:extLst>
                <a:ext uri="{FF2B5EF4-FFF2-40B4-BE49-F238E27FC236}">
                  <a16:creationId xmlns:a16="http://schemas.microsoft.com/office/drawing/2014/main" id="{AA637262-7483-9F43-A425-2A50FAE31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63" name="Picture 3">
            <a:extLst>
              <a:ext uri="{FF2B5EF4-FFF2-40B4-BE49-F238E27FC236}">
                <a16:creationId xmlns:a16="http://schemas.microsoft.com/office/drawing/2014/main" id="{697DA56D-D355-824F-8722-237D660D4E80}"/>
              </a:ext>
            </a:extLst>
          </p:cNvPr>
          <p:cNvPicPr>
            <a:picLocks noChangeAspect="1"/>
          </p:cNvPicPr>
          <p:nvPr/>
        </p:nvPicPr>
        <p:blipFill rotWithShape="1">
          <a:blip r:embed="rId2"/>
          <a:srcRect t="44875" b="6264"/>
          <a:stretch/>
        </p:blipFill>
        <p:spPr>
          <a:xfrm>
            <a:off x="651537" y="685669"/>
            <a:ext cx="10885572" cy="3683246"/>
          </a:xfrm>
          <a:prstGeom prst="rect">
            <a:avLst/>
          </a:prstGeom>
        </p:spPr>
      </p:pic>
      <p:cxnSp>
        <p:nvCxnSpPr>
          <p:cNvPr id="77" name="Straight Connector 76">
            <a:extLst>
              <a:ext uri="{FF2B5EF4-FFF2-40B4-BE49-F238E27FC236}">
                <a16:creationId xmlns:a16="http://schemas.microsoft.com/office/drawing/2014/main" id="{F1B96028-BC88-E342-92F9-2077614638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9113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13A89F-6DDB-212E-F298-DC4BCF5ADA37}"/>
              </a:ext>
            </a:extLst>
          </p:cNvPr>
          <p:cNvSpPr txBox="1"/>
          <p:nvPr/>
        </p:nvSpPr>
        <p:spPr>
          <a:xfrm>
            <a:off x="86061" y="248321"/>
            <a:ext cx="11715078" cy="369332"/>
          </a:xfrm>
          <a:prstGeom prst="rect">
            <a:avLst/>
          </a:prstGeom>
          <a:noFill/>
        </p:spPr>
        <p:txBody>
          <a:bodyPr wrap="square" rtlCol="0">
            <a:spAutoFit/>
          </a:bodyPr>
          <a:lstStyle/>
          <a:p>
            <a:r>
              <a:rPr lang="en-US" i="1" dirty="0"/>
              <a:t>Write a script to extract basic activity information from the Trilinos GitHub repo</a:t>
            </a:r>
          </a:p>
        </p:txBody>
      </p:sp>
      <p:sp>
        <p:nvSpPr>
          <p:cNvPr id="2" name="TextBox 1">
            <a:extLst>
              <a:ext uri="{FF2B5EF4-FFF2-40B4-BE49-F238E27FC236}">
                <a16:creationId xmlns:a16="http://schemas.microsoft.com/office/drawing/2014/main" id="{AB96B258-E317-5B78-4BAF-6667783682FD}"/>
              </a:ext>
            </a:extLst>
          </p:cNvPr>
          <p:cNvSpPr txBox="1"/>
          <p:nvPr/>
        </p:nvSpPr>
        <p:spPr>
          <a:xfrm>
            <a:off x="5632569" y="1927500"/>
            <a:ext cx="616857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hlinkClick r:id="rId2"/>
              </a:rPr>
              <a:t>https://beta.openai.com/playground</a:t>
            </a:r>
            <a:r>
              <a:rPr lang="en-US" sz="2800" dirty="0"/>
              <a:t> </a:t>
            </a:r>
          </a:p>
          <a:p>
            <a:pPr algn="ctr"/>
            <a:r>
              <a:rPr lang="en-US" sz="2800" dirty="0"/>
              <a:t>Step 2: Generate script</a:t>
            </a:r>
          </a:p>
        </p:txBody>
      </p:sp>
      <p:sp>
        <p:nvSpPr>
          <p:cNvPr id="3" name="TextBox 2">
            <a:extLst>
              <a:ext uri="{FF2B5EF4-FFF2-40B4-BE49-F238E27FC236}">
                <a16:creationId xmlns:a16="http://schemas.microsoft.com/office/drawing/2014/main" id="{77CD1C55-CA7E-A49F-E9C6-E0D71FA19CF6}"/>
              </a:ext>
            </a:extLst>
          </p:cNvPr>
          <p:cNvSpPr txBox="1"/>
          <p:nvPr/>
        </p:nvSpPr>
        <p:spPr>
          <a:xfrm>
            <a:off x="86061" y="764024"/>
            <a:ext cx="11715078" cy="6370975"/>
          </a:xfrm>
          <a:prstGeom prst="rect">
            <a:avLst/>
          </a:prstGeom>
          <a:noFill/>
        </p:spPr>
        <p:txBody>
          <a:bodyPr wrap="square" rtlCol="0">
            <a:spAutoFit/>
          </a:bodyPr>
          <a:lstStyle/>
          <a:p>
            <a:r>
              <a:rPr lang="en-US" sz="1200" dirty="0"/>
              <a:t>#!/</a:t>
            </a:r>
            <a:r>
              <a:rPr lang="en-US" sz="1200" dirty="0" err="1"/>
              <a:t>usr</a:t>
            </a:r>
            <a:r>
              <a:rPr lang="en-US" sz="1200" dirty="0"/>
              <a:t>/bin/env python3</a:t>
            </a:r>
          </a:p>
          <a:p>
            <a:endParaRPr lang="en-US" sz="1200" dirty="0"/>
          </a:p>
          <a:p>
            <a:r>
              <a:rPr lang="en-US" sz="1200" dirty="0"/>
              <a:t>import requests</a:t>
            </a:r>
          </a:p>
          <a:p>
            <a:endParaRPr lang="en-US" sz="1200" dirty="0"/>
          </a:p>
          <a:p>
            <a:r>
              <a:rPr lang="en-US" sz="1200" dirty="0"/>
              <a:t># Enter your GitHub personal access token here</a:t>
            </a:r>
          </a:p>
          <a:p>
            <a:r>
              <a:rPr lang="en-US" sz="1200" dirty="0"/>
              <a:t>token = '&lt;YOUR_TOKEN_HERE&gt;'</a:t>
            </a:r>
          </a:p>
          <a:p>
            <a:endParaRPr lang="en-US" sz="1200" dirty="0"/>
          </a:p>
          <a:p>
            <a:r>
              <a:rPr lang="en-US" sz="1200" dirty="0"/>
              <a:t># The GitHub repository to query</a:t>
            </a:r>
          </a:p>
          <a:p>
            <a:r>
              <a:rPr lang="en-US" sz="1200" dirty="0"/>
              <a:t>repo = '</a:t>
            </a:r>
            <a:r>
              <a:rPr lang="en-US" sz="1200" dirty="0" err="1"/>
              <a:t>trilinos</a:t>
            </a:r>
            <a:r>
              <a:rPr lang="en-US" sz="1200" dirty="0"/>
              <a:t>/Trilinos'</a:t>
            </a:r>
          </a:p>
          <a:p>
            <a:endParaRPr lang="en-US" sz="1200" dirty="0"/>
          </a:p>
          <a:p>
            <a:r>
              <a:rPr lang="en-US" sz="1200" dirty="0"/>
              <a:t># Get the list of commits</a:t>
            </a:r>
          </a:p>
          <a:p>
            <a:r>
              <a:rPr lang="en-US" sz="1200" dirty="0" err="1"/>
              <a:t>url</a:t>
            </a:r>
            <a:r>
              <a:rPr lang="en-US" sz="1200" dirty="0"/>
              <a:t> = </a:t>
            </a:r>
            <a:r>
              <a:rPr lang="en-US" sz="1200" dirty="0" err="1"/>
              <a:t>f'https</a:t>
            </a:r>
            <a:r>
              <a:rPr lang="en-US" sz="1200" dirty="0"/>
              <a:t>://</a:t>
            </a:r>
            <a:r>
              <a:rPr lang="en-US" sz="1200" dirty="0" err="1"/>
              <a:t>api.github.com</a:t>
            </a:r>
            <a:r>
              <a:rPr lang="en-US" sz="1200" dirty="0"/>
              <a:t>/repos/{repo}/commits'</a:t>
            </a:r>
          </a:p>
          <a:p>
            <a:r>
              <a:rPr lang="en-US" sz="1200" dirty="0"/>
              <a:t>headers = {'Authorization': </a:t>
            </a:r>
            <a:r>
              <a:rPr lang="en-US" sz="1200" dirty="0" err="1"/>
              <a:t>f'token</a:t>
            </a:r>
            <a:r>
              <a:rPr lang="en-US" sz="1200" dirty="0"/>
              <a:t> {token}'}</a:t>
            </a:r>
          </a:p>
          <a:p>
            <a:r>
              <a:rPr lang="en-US" sz="1200" dirty="0"/>
              <a:t>response = </a:t>
            </a:r>
            <a:r>
              <a:rPr lang="en-US" sz="1200" dirty="0" err="1"/>
              <a:t>requests.get</a:t>
            </a:r>
            <a:r>
              <a:rPr lang="en-US" sz="1200" dirty="0"/>
              <a:t>(</a:t>
            </a:r>
            <a:r>
              <a:rPr lang="en-US" sz="1200" dirty="0" err="1"/>
              <a:t>url</a:t>
            </a:r>
            <a:r>
              <a:rPr lang="en-US" sz="1200" dirty="0"/>
              <a:t>, headers=headers).</a:t>
            </a:r>
            <a:r>
              <a:rPr lang="en-US" sz="1200" dirty="0" err="1"/>
              <a:t>json</a:t>
            </a:r>
            <a:r>
              <a:rPr lang="en-US" sz="1200" dirty="0"/>
              <a:t>()</a:t>
            </a:r>
          </a:p>
          <a:p>
            <a:endParaRPr lang="en-US" sz="1200" dirty="0"/>
          </a:p>
          <a:p>
            <a:r>
              <a:rPr lang="en-US" sz="1200" dirty="0"/>
              <a:t># Print the commit count</a:t>
            </a:r>
          </a:p>
          <a:p>
            <a:r>
              <a:rPr lang="en-US" sz="1200" dirty="0"/>
              <a:t>print(</a:t>
            </a:r>
            <a:r>
              <a:rPr lang="en-US" sz="1200" dirty="0" err="1"/>
              <a:t>f'Commit</a:t>
            </a:r>
            <a:r>
              <a:rPr lang="en-US" sz="1200" dirty="0"/>
              <a:t> count: {</a:t>
            </a:r>
            <a:r>
              <a:rPr lang="en-US" sz="1200" dirty="0" err="1"/>
              <a:t>len</a:t>
            </a:r>
            <a:r>
              <a:rPr lang="en-US" sz="1200" dirty="0"/>
              <a:t>(response)}')</a:t>
            </a:r>
          </a:p>
          <a:p>
            <a:endParaRPr lang="en-US" sz="1200" dirty="0"/>
          </a:p>
          <a:p>
            <a:r>
              <a:rPr lang="en-US" sz="1200" dirty="0"/>
              <a:t># Get the list of pull requests</a:t>
            </a:r>
          </a:p>
          <a:p>
            <a:r>
              <a:rPr lang="en-US" sz="1200" dirty="0" err="1"/>
              <a:t>url</a:t>
            </a:r>
            <a:r>
              <a:rPr lang="en-US" sz="1200" dirty="0"/>
              <a:t> = </a:t>
            </a:r>
            <a:r>
              <a:rPr lang="en-US" sz="1200" dirty="0" err="1"/>
              <a:t>f'https</a:t>
            </a:r>
            <a:r>
              <a:rPr lang="en-US" sz="1200" dirty="0"/>
              <a:t>://</a:t>
            </a:r>
            <a:r>
              <a:rPr lang="en-US" sz="1200" dirty="0" err="1"/>
              <a:t>api.github.com</a:t>
            </a:r>
            <a:r>
              <a:rPr lang="en-US" sz="1200" dirty="0"/>
              <a:t>/repos/{repo}/pulls'</a:t>
            </a:r>
          </a:p>
          <a:p>
            <a:r>
              <a:rPr lang="en-US" sz="1200" dirty="0"/>
              <a:t>headers = {'Authorization': </a:t>
            </a:r>
            <a:r>
              <a:rPr lang="en-US" sz="1200" dirty="0" err="1"/>
              <a:t>f'token</a:t>
            </a:r>
            <a:r>
              <a:rPr lang="en-US" sz="1200" dirty="0"/>
              <a:t> {token}'}</a:t>
            </a:r>
          </a:p>
          <a:p>
            <a:r>
              <a:rPr lang="en-US" sz="1200" dirty="0"/>
              <a:t>response = </a:t>
            </a:r>
            <a:r>
              <a:rPr lang="en-US" sz="1200" dirty="0" err="1"/>
              <a:t>requests.get</a:t>
            </a:r>
            <a:r>
              <a:rPr lang="en-US" sz="1200" dirty="0"/>
              <a:t>(</a:t>
            </a:r>
            <a:r>
              <a:rPr lang="en-US" sz="1200" dirty="0" err="1"/>
              <a:t>url</a:t>
            </a:r>
            <a:r>
              <a:rPr lang="en-US" sz="1200" dirty="0"/>
              <a:t>, headers=headers).</a:t>
            </a:r>
            <a:r>
              <a:rPr lang="en-US" sz="1200" dirty="0" err="1"/>
              <a:t>json</a:t>
            </a:r>
            <a:r>
              <a:rPr lang="en-US" sz="1200" dirty="0"/>
              <a:t>()</a:t>
            </a:r>
          </a:p>
          <a:p>
            <a:endParaRPr lang="en-US" sz="1200" dirty="0"/>
          </a:p>
          <a:p>
            <a:r>
              <a:rPr lang="en-US" sz="1200" dirty="0"/>
              <a:t># Print the pull request count</a:t>
            </a:r>
          </a:p>
          <a:p>
            <a:r>
              <a:rPr lang="en-US" sz="1200" dirty="0"/>
              <a:t>print(</a:t>
            </a:r>
            <a:r>
              <a:rPr lang="en-US" sz="1200" dirty="0" err="1"/>
              <a:t>f'Pull</a:t>
            </a:r>
            <a:r>
              <a:rPr lang="en-US" sz="1200" dirty="0"/>
              <a:t> request count: {</a:t>
            </a:r>
            <a:r>
              <a:rPr lang="en-US" sz="1200" dirty="0" err="1"/>
              <a:t>len</a:t>
            </a:r>
            <a:r>
              <a:rPr lang="en-US" sz="1200" dirty="0"/>
              <a:t>(response)}')</a:t>
            </a:r>
          </a:p>
          <a:p>
            <a:endParaRPr lang="en-US" sz="1200" dirty="0"/>
          </a:p>
          <a:p>
            <a:r>
              <a:rPr lang="en-US" sz="1200" dirty="0"/>
              <a:t># Get the list of releases</a:t>
            </a:r>
          </a:p>
          <a:p>
            <a:r>
              <a:rPr lang="en-US" sz="1200" dirty="0" err="1"/>
              <a:t>url</a:t>
            </a:r>
            <a:r>
              <a:rPr lang="en-US" sz="1200" dirty="0"/>
              <a:t> = </a:t>
            </a:r>
            <a:r>
              <a:rPr lang="en-US" sz="1200" dirty="0" err="1"/>
              <a:t>f'https</a:t>
            </a:r>
            <a:r>
              <a:rPr lang="en-US" sz="1200" dirty="0"/>
              <a:t>://</a:t>
            </a:r>
            <a:r>
              <a:rPr lang="en-US" sz="1200" dirty="0" err="1"/>
              <a:t>api.github.com</a:t>
            </a:r>
            <a:r>
              <a:rPr lang="en-US" sz="1200" dirty="0"/>
              <a:t>/repos/{repo}/releases'</a:t>
            </a:r>
          </a:p>
          <a:p>
            <a:r>
              <a:rPr lang="en-US" sz="1200" dirty="0"/>
              <a:t>headers = {'Authorization': </a:t>
            </a:r>
            <a:r>
              <a:rPr lang="en-US" sz="1200" dirty="0" err="1"/>
              <a:t>f'token</a:t>
            </a:r>
            <a:r>
              <a:rPr lang="en-US" sz="1200" dirty="0"/>
              <a:t> {token}'}</a:t>
            </a:r>
          </a:p>
          <a:p>
            <a:r>
              <a:rPr lang="en-US" sz="1200" dirty="0"/>
              <a:t>response = </a:t>
            </a:r>
            <a:r>
              <a:rPr lang="en-US" sz="1200" dirty="0" err="1"/>
              <a:t>requests.get</a:t>
            </a:r>
            <a:r>
              <a:rPr lang="en-US" sz="1200" dirty="0"/>
              <a:t>(</a:t>
            </a:r>
            <a:r>
              <a:rPr lang="en-US" sz="1200" dirty="0" err="1"/>
              <a:t>url</a:t>
            </a:r>
            <a:r>
              <a:rPr lang="en-US" sz="1200" dirty="0"/>
              <a:t>, headers=headers).</a:t>
            </a:r>
            <a:r>
              <a:rPr lang="en-US" sz="1200" dirty="0" err="1"/>
              <a:t>json</a:t>
            </a:r>
            <a:r>
              <a:rPr lang="en-US" sz="1200" dirty="0"/>
              <a:t>()</a:t>
            </a:r>
          </a:p>
          <a:p>
            <a:endParaRPr lang="en-US" sz="1200" dirty="0"/>
          </a:p>
          <a:p>
            <a:r>
              <a:rPr lang="en-US" sz="1200" dirty="0"/>
              <a:t># Print the release count</a:t>
            </a:r>
          </a:p>
          <a:p>
            <a:r>
              <a:rPr lang="en-US" sz="1200" dirty="0"/>
              <a:t>print(</a:t>
            </a:r>
            <a:r>
              <a:rPr lang="en-US" sz="1200" dirty="0" err="1"/>
              <a:t>f'Release</a:t>
            </a:r>
            <a:r>
              <a:rPr lang="en-US" sz="1200" dirty="0"/>
              <a:t> count: {</a:t>
            </a:r>
            <a:r>
              <a:rPr lang="en-US" sz="1200" dirty="0" err="1"/>
              <a:t>len</a:t>
            </a:r>
            <a:r>
              <a:rPr lang="en-US" sz="1200" dirty="0"/>
              <a:t>(response)}')</a:t>
            </a:r>
          </a:p>
        </p:txBody>
      </p:sp>
    </p:spTree>
    <p:extLst>
      <p:ext uri="{BB962C8B-B14F-4D97-AF65-F5344CB8AC3E}">
        <p14:creationId xmlns:p14="http://schemas.microsoft.com/office/powerpoint/2010/main" val="1525313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13A89F-6DDB-212E-F298-DC4BCF5ADA37}"/>
              </a:ext>
            </a:extLst>
          </p:cNvPr>
          <p:cNvSpPr txBox="1"/>
          <p:nvPr/>
        </p:nvSpPr>
        <p:spPr>
          <a:xfrm>
            <a:off x="86061" y="1927500"/>
            <a:ext cx="11715078" cy="369332"/>
          </a:xfrm>
          <a:prstGeom prst="rect">
            <a:avLst/>
          </a:prstGeom>
          <a:noFill/>
        </p:spPr>
        <p:txBody>
          <a:bodyPr wrap="square" rtlCol="0">
            <a:spAutoFit/>
          </a:bodyPr>
          <a:lstStyle/>
          <a:p>
            <a:r>
              <a:rPr lang="en-US" i="1" dirty="0"/>
              <a:t>How do I determine my </a:t>
            </a:r>
            <a:r>
              <a:rPr lang="en-US" i="1" dirty="0" err="1"/>
              <a:t>github</a:t>
            </a:r>
            <a:r>
              <a:rPr lang="en-US" i="1" dirty="0"/>
              <a:t> personal access token?</a:t>
            </a:r>
          </a:p>
        </p:txBody>
      </p:sp>
      <p:sp>
        <p:nvSpPr>
          <p:cNvPr id="2" name="TextBox 1">
            <a:extLst>
              <a:ext uri="{FF2B5EF4-FFF2-40B4-BE49-F238E27FC236}">
                <a16:creationId xmlns:a16="http://schemas.microsoft.com/office/drawing/2014/main" id="{AB96B258-E317-5B78-4BAF-6667783682FD}"/>
              </a:ext>
            </a:extLst>
          </p:cNvPr>
          <p:cNvSpPr txBox="1"/>
          <p:nvPr/>
        </p:nvSpPr>
        <p:spPr>
          <a:xfrm>
            <a:off x="1829826" y="376627"/>
            <a:ext cx="616857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hlinkClick r:id="rId2"/>
              </a:rPr>
              <a:t>https://beta.openai.com/playground</a:t>
            </a:r>
            <a:r>
              <a:rPr lang="en-US" sz="2800" dirty="0"/>
              <a:t> </a:t>
            </a:r>
          </a:p>
          <a:p>
            <a:pPr algn="ctr"/>
            <a:r>
              <a:rPr lang="en-US" sz="2800" dirty="0"/>
              <a:t>Step 3: Learn about token</a:t>
            </a:r>
          </a:p>
        </p:txBody>
      </p:sp>
      <p:sp>
        <p:nvSpPr>
          <p:cNvPr id="3" name="TextBox 2">
            <a:extLst>
              <a:ext uri="{FF2B5EF4-FFF2-40B4-BE49-F238E27FC236}">
                <a16:creationId xmlns:a16="http://schemas.microsoft.com/office/drawing/2014/main" id="{77CD1C55-CA7E-A49F-E9C6-E0D71FA19CF6}"/>
              </a:ext>
            </a:extLst>
          </p:cNvPr>
          <p:cNvSpPr txBox="1"/>
          <p:nvPr/>
        </p:nvSpPr>
        <p:spPr>
          <a:xfrm>
            <a:off x="86061" y="2536257"/>
            <a:ext cx="11715078" cy="1938992"/>
          </a:xfrm>
          <a:prstGeom prst="rect">
            <a:avLst/>
          </a:prstGeom>
          <a:noFill/>
        </p:spPr>
        <p:txBody>
          <a:bodyPr wrap="square" rtlCol="0">
            <a:spAutoFit/>
          </a:bodyPr>
          <a:lstStyle/>
          <a:p>
            <a:r>
              <a:rPr lang="en-US" sz="2000" dirty="0"/>
              <a:t>To generate a GitHub personal access token, you must first log in to your GitHub account. Once logged in, go to your Settings page, select “Developer settings” from the left sidebar, and then “Personal access tokens”. On the next page, click “Generate new token”. You will then be prompted to give your token a name and select the scopes for which the token will be granted access. Once you have set your token’s name and scopes, click “Generate token”. Your token will then be displayed on the next page.</a:t>
            </a:r>
          </a:p>
        </p:txBody>
      </p:sp>
    </p:spTree>
    <p:extLst>
      <p:ext uri="{BB962C8B-B14F-4D97-AF65-F5344CB8AC3E}">
        <p14:creationId xmlns:p14="http://schemas.microsoft.com/office/powerpoint/2010/main" val="799055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13A89F-6DDB-212E-F298-DC4BCF5ADA37}"/>
              </a:ext>
            </a:extLst>
          </p:cNvPr>
          <p:cNvSpPr txBox="1"/>
          <p:nvPr/>
        </p:nvSpPr>
        <p:spPr>
          <a:xfrm>
            <a:off x="86061" y="1610330"/>
            <a:ext cx="11715078" cy="646331"/>
          </a:xfrm>
          <a:prstGeom prst="rect">
            <a:avLst/>
          </a:prstGeom>
          <a:noFill/>
        </p:spPr>
        <p:txBody>
          <a:bodyPr wrap="square" rtlCol="0">
            <a:spAutoFit/>
          </a:bodyPr>
          <a:lstStyle/>
          <a:p>
            <a:r>
              <a:rPr lang="en-US" i="1" dirty="0"/>
              <a:t>Write a </a:t>
            </a:r>
            <a:r>
              <a:rPr lang="en-US" i="1" dirty="0" err="1"/>
              <a:t>github</a:t>
            </a:r>
            <a:r>
              <a:rPr lang="en-US" i="1" dirty="0"/>
              <a:t> API python script to list the contributors and number of commits to a </a:t>
            </a:r>
            <a:r>
              <a:rPr lang="en-US" i="1" dirty="0" err="1"/>
              <a:t>github</a:t>
            </a:r>
            <a:r>
              <a:rPr lang="en-US" i="1" dirty="0"/>
              <a:t> repo with user provided name</a:t>
            </a:r>
          </a:p>
        </p:txBody>
      </p:sp>
      <p:sp>
        <p:nvSpPr>
          <p:cNvPr id="2" name="TextBox 1">
            <a:extLst>
              <a:ext uri="{FF2B5EF4-FFF2-40B4-BE49-F238E27FC236}">
                <a16:creationId xmlns:a16="http://schemas.microsoft.com/office/drawing/2014/main" id="{AB96B258-E317-5B78-4BAF-6667783682FD}"/>
              </a:ext>
            </a:extLst>
          </p:cNvPr>
          <p:cNvSpPr txBox="1"/>
          <p:nvPr/>
        </p:nvSpPr>
        <p:spPr>
          <a:xfrm>
            <a:off x="1829826" y="376627"/>
            <a:ext cx="616857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hlinkClick r:id="rId2"/>
              </a:rPr>
              <a:t>https://beta.openai.com/playground</a:t>
            </a:r>
            <a:r>
              <a:rPr lang="en-US" sz="2800" dirty="0"/>
              <a:t> </a:t>
            </a:r>
          </a:p>
          <a:p>
            <a:pPr algn="ctr"/>
            <a:r>
              <a:rPr lang="en-US" sz="2800" dirty="0"/>
              <a:t>Step 4: Experiment</a:t>
            </a:r>
          </a:p>
        </p:txBody>
      </p:sp>
      <p:sp>
        <p:nvSpPr>
          <p:cNvPr id="3" name="TextBox 2">
            <a:extLst>
              <a:ext uri="{FF2B5EF4-FFF2-40B4-BE49-F238E27FC236}">
                <a16:creationId xmlns:a16="http://schemas.microsoft.com/office/drawing/2014/main" id="{77CD1C55-CA7E-A49F-E9C6-E0D71FA19CF6}"/>
              </a:ext>
            </a:extLst>
          </p:cNvPr>
          <p:cNvSpPr txBox="1"/>
          <p:nvPr/>
        </p:nvSpPr>
        <p:spPr>
          <a:xfrm>
            <a:off x="86061" y="2536257"/>
            <a:ext cx="11715078" cy="3970318"/>
          </a:xfrm>
          <a:prstGeom prst="rect">
            <a:avLst/>
          </a:prstGeom>
          <a:noFill/>
        </p:spPr>
        <p:txBody>
          <a:bodyPr wrap="square" rtlCol="0">
            <a:spAutoFit/>
          </a:bodyPr>
          <a:lstStyle/>
          <a:p>
            <a:r>
              <a:rPr lang="en-US" sz="1200" dirty="0">
                <a:solidFill>
                  <a:srgbClr val="000000"/>
                </a:solidFill>
                <a:effectLst/>
                <a:latin typeface="Menlo" panose="020B0609030804020204" pitchFamily="49" charset="0"/>
              </a:rPr>
              <a:t>import requests</a:t>
            </a:r>
          </a:p>
          <a:p>
            <a:r>
              <a:rPr lang="en-US" sz="1200" dirty="0">
                <a:solidFill>
                  <a:srgbClr val="000000"/>
                </a:solidFill>
                <a:effectLst/>
                <a:latin typeface="Menlo" panose="020B0609030804020204" pitchFamily="49" charset="0"/>
              </a:rPr>
              <a:t>import </a:t>
            </a:r>
            <a:r>
              <a:rPr lang="en-US" sz="1200" dirty="0" err="1">
                <a:solidFill>
                  <a:srgbClr val="000000"/>
                </a:solidFill>
                <a:effectLst/>
                <a:latin typeface="Menlo" panose="020B0609030804020204" pitchFamily="49" charset="0"/>
              </a:rPr>
              <a:t>json</a:t>
            </a:r>
            <a:endParaRPr lang="en-US" sz="1200" dirty="0">
              <a:solidFill>
                <a:srgbClr val="000000"/>
              </a:solidFill>
              <a:effectLst/>
              <a:latin typeface="Menlo" panose="020B0609030804020204" pitchFamily="49" charset="0"/>
            </a:endParaRPr>
          </a:p>
          <a:p>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Get the user input</a:t>
            </a:r>
          </a:p>
          <a:p>
            <a:r>
              <a:rPr lang="en-US" sz="1200" dirty="0" err="1">
                <a:solidFill>
                  <a:srgbClr val="000000"/>
                </a:solidFill>
                <a:effectLst/>
                <a:latin typeface="Menlo" panose="020B0609030804020204" pitchFamily="49" charset="0"/>
              </a:rPr>
              <a:t>user_input</a:t>
            </a:r>
            <a:r>
              <a:rPr lang="en-US" sz="1200" dirty="0">
                <a:solidFill>
                  <a:srgbClr val="000000"/>
                </a:solidFill>
                <a:effectLst/>
                <a:latin typeface="Menlo" panose="020B0609030804020204" pitchFamily="49" charset="0"/>
              </a:rPr>
              <a:t> = input("Please enter the GitHub repo name: ")</a:t>
            </a:r>
          </a:p>
          <a:p>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API call to get the list of contributors</a:t>
            </a:r>
          </a:p>
          <a:p>
            <a:r>
              <a:rPr lang="en-US" sz="1200" dirty="0" err="1">
                <a:solidFill>
                  <a:srgbClr val="000000"/>
                </a:solidFill>
                <a:effectLst/>
                <a:latin typeface="Menlo" panose="020B0609030804020204" pitchFamily="49" charset="0"/>
              </a:rPr>
              <a:t>url</a:t>
            </a:r>
            <a:r>
              <a:rPr lang="en-US" sz="1200" dirty="0">
                <a:solidFill>
                  <a:srgbClr val="000000"/>
                </a:solidFill>
                <a:effectLst/>
                <a:latin typeface="Menlo" panose="020B0609030804020204" pitchFamily="49" charset="0"/>
              </a:rPr>
              <a:t> = "https://</a:t>
            </a:r>
            <a:r>
              <a:rPr lang="en-US" sz="1200" dirty="0" err="1">
                <a:solidFill>
                  <a:srgbClr val="000000"/>
                </a:solidFill>
                <a:effectLst/>
                <a:latin typeface="Menlo" panose="020B0609030804020204" pitchFamily="49" charset="0"/>
              </a:rPr>
              <a:t>api.github.com</a:t>
            </a:r>
            <a:r>
              <a:rPr lang="en-US" sz="1200" dirty="0">
                <a:solidFill>
                  <a:srgbClr val="000000"/>
                </a:solidFill>
                <a:effectLst/>
                <a:latin typeface="Menlo" panose="020B0609030804020204" pitchFamily="49" charset="0"/>
              </a:rPr>
              <a:t>/repos/{}/</a:t>
            </a:r>
            <a:r>
              <a:rPr lang="en-US" sz="1200" dirty="0" err="1">
                <a:solidFill>
                  <a:srgbClr val="000000"/>
                </a:solidFill>
                <a:effectLst/>
                <a:latin typeface="Menlo" panose="020B0609030804020204" pitchFamily="49" charset="0"/>
              </a:rPr>
              <a:t>contributors".format</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user_input</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r = </a:t>
            </a:r>
            <a:r>
              <a:rPr lang="en-US" sz="1200" dirty="0" err="1">
                <a:solidFill>
                  <a:srgbClr val="000000"/>
                </a:solidFill>
                <a:effectLst/>
                <a:latin typeface="Menlo" panose="020B0609030804020204" pitchFamily="49" charset="0"/>
              </a:rPr>
              <a:t>requests.get</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url</a:t>
            </a:r>
            <a:r>
              <a:rPr lang="en-US" sz="1200" dirty="0">
                <a:solidFill>
                  <a:srgbClr val="000000"/>
                </a:solidFill>
                <a:effectLst/>
                <a:latin typeface="Menlo" panose="020B0609030804020204" pitchFamily="49" charset="0"/>
              </a:rPr>
              <a:t>)</a:t>
            </a:r>
          </a:p>
          <a:p>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Parse the response</a:t>
            </a:r>
          </a:p>
          <a:p>
            <a:r>
              <a:rPr lang="en-US" sz="1200" dirty="0">
                <a:solidFill>
                  <a:srgbClr val="000000"/>
                </a:solidFill>
                <a:effectLst/>
                <a:latin typeface="Menlo" panose="020B0609030804020204" pitchFamily="49" charset="0"/>
              </a:rPr>
              <a:t>data = </a:t>
            </a:r>
            <a:r>
              <a:rPr lang="en-US" sz="1200" dirty="0" err="1">
                <a:solidFill>
                  <a:srgbClr val="000000"/>
                </a:solidFill>
                <a:effectLst/>
                <a:latin typeface="Menlo" panose="020B0609030804020204" pitchFamily="49" charset="0"/>
              </a:rPr>
              <a:t>json.loads</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r.text</a:t>
            </a:r>
            <a:r>
              <a:rPr lang="en-US" sz="1200" dirty="0">
                <a:solidFill>
                  <a:srgbClr val="000000"/>
                </a:solidFill>
                <a:effectLst/>
                <a:latin typeface="Menlo" panose="020B0609030804020204" pitchFamily="49" charset="0"/>
              </a:rPr>
              <a:t>)</a:t>
            </a:r>
          </a:p>
          <a:p>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Print the result</a:t>
            </a:r>
          </a:p>
          <a:p>
            <a:r>
              <a:rPr lang="en-US" sz="1200" dirty="0">
                <a:solidFill>
                  <a:srgbClr val="000000"/>
                </a:solidFill>
                <a:effectLst/>
                <a:latin typeface="Menlo" panose="020B0609030804020204" pitchFamily="49" charset="0"/>
              </a:rPr>
              <a:t>print("List of Contributors and Number of Commits to {}".format(</a:t>
            </a:r>
            <a:r>
              <a:rPr lang="en-US" sz="1200" dirty="0" err="1">
                <a:solidFill>
                  <a:srgbClr val="000000"/>
                </a:solidFill>
                <a:effectLst/>
                <a:latin typeface="Menlo" panose="020B0609030804020204" pitchFamily="49" charset="0"/>
              </a:rPr>
              <a:t>user_input</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for contributor in data:</a:t>
            </a:r>
          </a:p>
          <a:p>
            <a:r>
              <a:rPr lang="en-US" sz="1200" dirty="0">
                <a:solidFill>
                  <a:srgbClr val="000000"/>
                </a:solidFill>
                <a:effectLst/>
                <a:latin typeface="Menlo" panose="020B0609030804020204" pitchFamily="49" charset="0"/>
              </a:rPr>
              <a:t>    print("{}: {}".format(contributor['login'], contributor['contributions']))</a:t>
            </a:r>
          </a:p>
        </p:txBody>
      </p:sp>
    </p:spTree>
    <p:extLst>
      <p:ext uri="{BB962C8B-B14F-4D97-AF65-F5344CB8AC3E}">
        <p14:creationId xmlns:p14="http://schemas.microsoft.com/office/powerpoint/2010/main" val="1773808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VSCode+Copilot</a:t>
            </a:r>
            <a:endParaRPr lang="en-US" dirty="0"/>
          </a:p>
          <a:p>
            <a:pPr algn="ctr"/>
            <a:r>
              <a:rPr lang="en-US" dirty="0"/>
              <a:t>HPCG Benchmark WAXPBY Kernel</a:t>
            </a:r>
          </a:p>
        </p:txBody>
      </p:sp>
      <p:pic>
        <p:nvPicPr>
          <p:cNvPr id="10" name="Picture 9" descr="Text&#10;&#10;Description automatically generated">
            <a:extLst>
              <a:ext uri="{FF2B5EF4-FFF2-40B4-BE49-F238E27FC236}">
                <a16:creationId xmlns:a16="http://schemas.microsoft.com/office/drawing/2014/main" id="{53287818-C755-4334-9410-49499790DCA5}"/>
              </a:ext>
            </a:extLst>
          </p:cNvPr>
          <p:cNvPicPr>
            <a:picLocks noChangeAspect="1"/>
          </p:cNvPicPr>
          <p:nvPr/>
        </p:nvPicPr>
        <p:blipFill>
          <a:blip r:embed="rId2"/>
          <a:stretch>
            <a:fillRect/>
          </a:stretch>
        </p:blipFill>
        <p:spPr>
          <a:xfrm>
            <a:off x="0" y="0"/>
            <a:ext cx="6409255" cy="6858000"/>
          </a:xfrm>
          <a:prstGeom prst="rect">
            <a:avLst/>
          </a:prstGeom>
        </p:spPr>
      </p:pic>
      <p:pic>
        <p:nvPicPr>
          <p:cNvPr id="12" name="Picture 11" descr="Text&#10;&#10;Description automatically generated">
            <a:extLst>
              <a:ext uri="{FF2B5EF4-FFF2-40B4-BE49-F238E27FC236}">
                <a16:creationId xmlns:a16="http://schemas.microsoft.com/office/drawing/2014/main" id="{93F629EC-BAF4-66D8-5789-11892F34139C}"/>
              </a:ext>
            </a:extLst>
          </p:cNvPr>
          <p:cNvPicPr>
            <a:picLocks noChangeAspect="1"/>
          </p:cNvPicPr>
          <p:nvPr/>
        </p:nvPicPr>
        <p:blipFill>
          <a:blip r:embed="rId3"/>
          <a:stretch>
            <a:fillRect/>
          </a:stretch>
        </p:blipFill>
        <p:spPr>
          <a:xfrm>
            <a:off x="580849" y="430306"/>
            <a:ext cx="6350723" cy="6858000"/>
          </a:xfrm>
          <a:prstGeom prst="rect">
            <a:avLst/>
          </a:prstGeom>
        </p:spPr>
      </p:pic>
      <p:pic>
        <p:nvPicPr>
          <p:cNvPr id="14" name="Picture 13" descr="Text&#10;&#10;Description automatically generated">
            <a:extLst>
              <a:ext uri="{FF2B5EF4-FFF2-40B4-BE49-F238E27FC236}">
                <a16:creationId xmlns:a16="http://schemas.microsoft.com/office/drawing/2014/main" id="{4509529D-7286-00B1-0557-1D5B06DE8A18}"/>
              </a:ext>
            </a:extLst>
          </p:cNvPr>
          <p:cNvPicPr>
            <a:picLocks noChangeAspect="1"/>
          </p:cNvPicPr>
          <p:nvPr/>
        </p:nvPicPr>
        <p:blipFill>
          <a:blip r:embed="rId4"/>
          <a:stretch>
            <a:fillRect/>
          </a:stretch>
        </p:blipFill>
        <p:spPr>
          <a:xfrm>
            <a:off x="836343" y="954741"/>
            <a:ext cx="6350723" cy="6858000"/>
          </a:xfrm>
          <a:prstGeom prst="rect">
            <a:avLst/>
          </a:prstGeom>
        </p:spPr>
      </p:pic>
      <p:pic>
        <p:nvPicPr>
          <p:cNvPr id="16" name="Picture 15" descr="Text&#10;&#10;Description automatically generated">
            <a:extLst>
              <a:ext uri="{FF2B5EF4-FFF2-40B4-BE49-F238E27FC236}">
                <a16:creationId xmlns:a16="http://schemas.microsoft.com/office/drawing/2014/main" id="{6CA2633B-7A3B-2AC0-7BDD-1F96BB0AF290}"/>
              </a:ext>
            </a:extLst>
          </p:cNvPr>
          <p:cNvPicPr>
            <a:picLocks noChangeAspect="1"/>
          </p:cNvPicPr>
          <p:nvPr/>
        </p:nvPicPr>
        <p:blipFill>
          <a:blip r:embed="rId5"/>
          <a:stretch>
            <a:fillRect/>
          </a:stretch>
        </p:blipFill>
        <p:spPr>
          <a:xfrm>
            <a:off x="1360779" y="1317811"/>
            <a:ext cx="6350723" cy="6858000"/>
          </a:xfrm>
          <a:prstGeom prst="rect">
            <a:avLst/>
          </a:prstGeom>
        </p:spPr>
      </p:pic>
      <p:pic>
        <p:nvPicPr>
          <p:cNvPr id="18" name="Picture 17" descr="Text&#10;&#10;Description automatically generated">
            <a:extLst>
              <a:ext uri="{FF2B5EF4-FFF2-40B4-BE49-F238E27FC236}">
                <a16:creationId xmlns:a16="http://schemas.microsoft.com/office/drawing/2014/main" id="{2F7841E3-CB79-401D-585F-B0BA6D241346}"/>
              </a:ext>
            </a:extLst>
          </p:cNvPr>
          <p:cNvPicPr>
            <a:picLocks noChangeAspect="1"/>
          </p:cNvPicPr>
          <p:nvPr/>
        </p:nvPicPr>
        <p:blipFill>
          <a:blip r:embed="rId6"/>
          <a:stretch>
            <a:fillRect/>
          </a:stretch>
        </p:blipFill>
        <p:spPr>
          <a:xfrm>
            <a:off x="1445944" y="1801906"/>
            <a:ext cx="6350723" cy="6858000"/>
          </a:xfrm>
          <a:prstGeom prst="rect">
            <a:avLst/>
          </a:prstGeom>
        </p:spPr>
      </p:pic>
      <p:pic>
        <p:nvPicPr>
          <p:cNvPr id="20" name="Picture 19" descr="Text&#10;&#10;Description automatically generated">
            <a:extLst>
              <a:ext uri="{FF2B5EF4-FFF2-40B4-BE49-F238E27FC236}">
                <a16:creationId xmlns:a16="http://schemas.microsoft.com/office/drawing/2014/main" id="{D51B527A-B570-692D-9EC2-7AEEE0BCF5AE}"/>
              </a:ext>
            </a:extLst>
          </p:cNvPr>
          <p:cNvPicPr>
            <a:picLocks noChangeAspect="1"/>
          </p:cNvPicPr>
          <p:nvPr/>
        </p:nvPicPr>
        <p:blipFill>
          <a:blip r:embed="rId7"/>
          <a:stretch>
            <a:fillRect/>
          </a:stretch>
        </p:blipFill>
        <p:spPr>
          <a:xfrm>
            <a:off x="1992791" y="2474259"/>
            <a:ext cx="6350723" cy="6858000"/>
          </a:xfrm>
          <a:prstGeom prst="rect">
            <a:avLst/>
          </a:prstGeom>
        </p:spPr>
      </p:pic>
    </p:spTree>
    <p:extLst>
      <p:ext uri="{BB962C8B-B14F-4D97-AF65-F5344CB8AC3E}">
        <p14:creationId xmlns:p14="http://schemas.microsoft.com/office/powerpoint/2010/main" val="205031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OpenAI</a:t>
            </a:r>
            <a:r>
              <a:rPr lang="en-US" dirty="0"/>
              <a:t> Playground</a:t>
            </a:r>
          </a:p>
          <a:p>
            <a:pPr algn="ctr"/>
            <a:r>
              <a:rPr lang="en-US" dirty="0" err="1"/>
              <a:t>AztecOO</a:t>
            </a:r>
            <a:r>
              <a:rPr lang="en-US" dirty="0"/>
              <a:t> </a:t>
            </a:r>
            <a:r>
              <a:rPr lang="en-US" dirty="0" err="1"/>
              <a:t>Belos</a:t>
            </a:r>
            <a:r>
              <a:rPr lang="en-US" dirty="0"/>
              <a:t> Parameters</a:t>
            </a:r>
          </a:p>
        </p:txBody>
      </p:sp>
      <p:pic>
        <p:nvPicPr>
          <p:cNvPr id="3" name="Picture 2" descr="Graphical user interface, text, application, email&#10;&#10;Description automatically generated">
            <a:extLst>
              <a:ext uri="{FF2B5EF4-FFF2-40B4-BE49-F238E27FC236}">
                <a16:creationId xmlns:a16="http://schemas.microsoft.com/office/drawing/2014/main" id="{936AC479-7908-E8A5-25A6-9D77ABCE6C1D}"/>
              </a:ext>
            </a:extLst>
          </p:cNvPr>
          <p:cNvPicPr>
            <a:picLocks noChangeAspect="1"/>
          </p:cNvPicPr>
          <p:nvPr/>
        </p:nvPicPr>
        <p:blipFill>
          <a:blip r:embed="rId2"/>
          <a:stretch>
            <a:fillRect/>
          </a:stretch>
        </p:blipFill>
        <p:spPr>
          <a:xfrm>
            <a:off x="109422" y="0"/>
            <a:ext cx="7772400" cy="6714130"/>
          </a:xfrm>
          <a:prstGeom prst="rect">
            <a:avLst/>
          </a:prstGeom>
        </p:spPr>
      </p:pic>
      <p:pic>
        <p:nvPicPr>
          <p:cNvPr id="8" name="Picture 7" descr="Graphical user interface, text&#10;&#10;Description automatically generated">
            <a:extLst>
              <a:ext uri="{FF2B5EF4-FFF2-40B4-BE49-F238E27FC236}">
                <a16:creationId xmlns:a16="http://schemas.microsoft.com/office/drawing/2014/main" id="{7DBB4354-2AA0-B19F-80CB-BBB56697BCCD}"/>
              </a:ext>
            </a:extLst>
          </p:cNvPr>
          <p:cNvPicPr>
            <a:picLocks noChangeAspect="1"/>
          </p:cNvPicPr>
          <p:nvPr/>
        </p:nvPicPr>
        <p:blipFill>
          <a:blip r:embed="rId3"/>
          <a:stretch>
            <a:fillRect/>
          </a:stretch>
        </p:blipFill>
        <p:spPr>
          <a:xfrm>
            <a:off x="674198" y="0"/>
            <a:ext cx="7098815" cy="6858000"/>
          </a:xfrm>
          <a:prstGeom prst="rect">
            <a:avLst/>
          </a:prstGeom>
        </p:spPr>
      </p:pic>
      <p:pic>
        <p:nvPicPr>
          <p:cNvPr id="6" name="Picture 5" descr="Graphical user interface, text&#10;&#10;Description automatically generated">
            <a:extLst>
              <a:ext uri="{FF2B5EF4-FFF2-40B4-BE49-F238E27FC236}">
                <a16:creationId xmlns:a16="http://schemas.microsoft.com/office/drawing/2014/main" id="{6C1141E0-E58E-9094-6666-F617DFCB1E5B}"/>
              </a:ext>
            </a:extLst>
          </p:cNvPr>
          <p:cNvPicPr>
            <a:picLocks noChangeAspect="1"/>
          </p:cNvPicPr>
          <p:nvPr/>
        </p:nvPicPr>
        <p:blipFill>
          <a:blip r:embed="rId3"/>
          <a:stretch>
            <a:fillRect/>
          </a:stretch>
        </p:blipFill>
        <p:spPr>
          <a:xfrm>
            <a:off x="1494469" y="-71283"/>
            <a:ext cx="7098815" cy="6858000"/>
          </a:xfrm>
          <a:prstGeom prst="rect">
            <a:avLst/>
          </a:prstGeom>
        </p:spPr>
      </p:pic>
    </p:spTree>
    <p:extLst>
      <p:ext uri="{BB962C8B-B14F-4D97-AF65-F5344CB8AC3E}">
        <p14:creationId xmlns:p14="http://schemas.microsoft.com/office/powerpoint/2010/main" val="297397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2">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0F5B13-86EA-BF21-66CA-12DB1E66211D}"/>
              </a:ext>
            </a:extLst>
          </p:cNvPr>
          <p:cNvSpPr>
            <a:spLocks noGrp="1"/>
          </p:cNvSpPr>
          <p:nvPr>
            <p:ph type="title"/>
          </p:nvPr>
        </p:nvSpPr>
        <p:spPr>
          <a:xfrm>
            <a:off x="565150" y="770889"/>
            <a:ext cx="4541445" cy="1587449"/>
          </a:xfrm>
        </p:spPr>
        <p:txBody>
          <a:bodyPr>
            <a:normAutofit/>
          </a:bodyPr>
          <a:lstStyle/>
          <a:p>
            <a:pPr>
              <a:lnSpc>
                <a:spcPct val="90000"/>
              </a:lnSpc>
            </a:pPr>
            <a:r>
              <a:rPr lang="en-US" sz="3400" dirty="0"/>
              <a:t>What are </a:t>
            </a:r>
            <a:br>
              <a:rPr lang="en-US" sz="3400" dirty="0"/>
            </a:br>
            <a:r>
              <a:rPr lang="en-US" sz="3400" dirty="0"/>
              <a:t>Generative AI Tools?</a:t>
            </a:r>
          </a:p>
        </p:txBody>
      </p:sp>
      <p:sp>
        <p:nvSpPr>
          <p:cNvPr id="3" name="Content Placeholder 2">
            <a:extLst>
              <a:ext uri="{FF2B5EF4-FFF2-40B4-BE49-F238E27FC236}">
                <a16:creationId xmlns:a16="http://schemas.microsoft.com/office/drawing/2014/main" id="{FFF10840-5F67-4AAA-C21F-6F365658DA6B}"/>
              </a:ext>
            </a:extLst>
          </p:cNvPr>
          <p:cNvSpPr>
            <a:spLocks noGrp="1"/>
          </p:cNvSpPr>
          <p:nvPr>
            <p:ph idx="1"/>
          </p:nvPr>
        </p:nvSpPr>
        <p:spPr>
          <a:xfrm>
            <a:off x="5486400" y="333829"/>
            <a:ext cx="6127031" cy="2024516"/>
          </a:xfrm>
        </p:spPr>
        <p:txBody>
          <a:bodyPr>
            <a:normAutofit fontScale="92500" lnSpcReduction="20000"/>
          </a:bodyPr>
          <a:lstStyle/>
          <a:p>
            <a:pPr>
              <a:lnSpc>
                <a:spcPct val="90000"/>
              </a:lnSpc>
            </a:pPr>
            <a:r>
              <a:rPr lang="en-US" sz="1800" dirty="0"/>
              <a:t>Produce content by</a:t>
            </a:r>
          </a:p>
          <a:p>
            <a:pPr lvl="1">
              <a:lnSpc>
                <a:spcPct val="90000"/>
              </a:lnSpc>
            </a:pPr>
            <a:r>
              <a:rPr lang="en-US" sz="1800" dirty="0"/>
              <a:t>Accepting an input prompt</a:t>
            </a:r>
          </a:p>
          <a:p>
            <a:pPr lvl="1">
              <a:lnSpc>
                <a:spcPct val="90000"/>
              </a:lnSpc>
            </a:pPr>
            <a:r>
              <a:rPr lang="en-US" sz="1800" dirty="0"/>
              <a:t>Producing human-like output in response to the prompt</a:t>
            </a:r>
          </a:p>
          <a:p>
            <a:pPr>
              <a:lnSpc>
                <a:spcPct val="90000"/>
              </a:lnSpc>
            </a:pPr>
            <a:r>
              <a:rPr lang="en-US" sz="1800" dirty="0"/>
              <a:t>Example:</a:t>
            </a:r>
          </a:p>
          <a:p>
            <a:pPr lvl="1">
              <a:lnSpc>
                <a:spcPct val="90000"/>
              </a:lnSpc>
            </a:pPr>
            <a:r>
              <a:rPr lang="en-US" sz="1800" dirty="0"/>
              <a:t>Prompt: </a:t>
            </a:r>
            <a:r>
              <a:rPr lang="en-US" sz="1800" i="1" dirty="0"/>
              <a:t>Tell me about the first US moon landing</a:t>
            </a:r>
          </a:p>
          <a:p>
            <a:pPr lvl="1">
              <a:lnSpc>
                <a:spcPct val="90000"/>
              </a:lnSpc>
            </a:pPr>
            <a:r>
              <a:rPr lang="en-US" sz="1800" dirty="0">
                <a:hlinkClick r:id="rId2"/>
              </a:rPr>
              <a:t>https://beta.openai.com</a:t>
            </a:r>
            <a:r>
              <a:rPr lang="en-US" sz="1800" dirty="0"/>
              <a:t> </a:t>
            </a:r>
          </a:p>
        </p:txBody>
      </p:sp>
      <p:pic>
        <p:nvPicPr>
          <p:cNvPr id="4" name="Picture 3">
            <a:extLst>
              <a:ext uri="{FF2B5EF4-FFF2-40B4-BE49-F238E27FC236}">
                <a16:creationId xmlns:a16="http://schemas.microsoft.com/office/drawing/2014/main" id="{6EDE1614-D308-F10F-D743-7390D075462A}"/>
              </a:ext>
            </a:extLst>
          </p:cNvPr>
          <p:cNvPicPr>
            <a:picLocks noChangeAspect="1"/>
          </p:cNvPicPr>
          <p:nvPr/>
        </p:nvPicPr>
        <p:blipFill>
          <a:blip r:embed="rId3"/>
          <a:stretch>
            <a:fillRect/>
          </a:stretch>
        </p:blipFill>
        <p:spPr>
          <a:xfrm>
            <a:off x="197164" y="2763414"/>
            <a:ext cx="11574948" cy="3472483"/>
          </a:xfrm>
          <a:prstGeom prst="rect">
            <a:avLst/>
          </a:prstGeom>
        </p:spPr>
      </p:pic>
      <p:grpSp>
        <p:nvGrpSpPr>
          <p:cNvPr id="34" name="Group 24">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5"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9" name="Straight Connector 30">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0627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6A182-E0FA-F796-6A65-B13B5CA06B03}"/>
              </a:ext>
            </a:extLst>
          </p:cNvPr>
          <p:cNvSpPr>
            <a:spLocks noGrp="1"/>
          </p:cNvSpPr>
          <p:nvPr>
            <p:ph type="title"/>
          </p:nvPr>
        </p:nvSpPr>
        <p:spPr>
          <a:xfrm>
            <a:off x="565150" y="247844"/>
            <a:ext cx="7335835" cy="1268984"/>
          </a:xfrm>
        </p:spPr>
        <p:txBody>
          <a:bodyPr/>
          <a:lstStyle/>
          <a:p>
            <a:r>
              <a:rPr lang="en-US" dirty="0"/>
              <a:t>Tools I have used</a:t>
            </a:r>
          </a:p>
        </p:txBody>
      </p:sp>
      <p:sp>
        <p:nvSpPr>
          <p:cNvPr id="3" name="Content Placeholder 2">
            <a:extLst>
              <a:ext uri="{FF2B5EF4-FFF2-40B4-BE49-F238E27FC236}">
                <a16:creationId xmlns:a16="http://schemas.microsoft.com/office/drawing/2014/main" id="{1CB8612C-2937-D8EA-2466-DD8F00F7976E}"/>
              </a:ext>
            </a:extLst>
          </p:cNvPr>
          <p:cNvSpPr>
            <a:spLocks noGrp="1"/>
          </p:cNvSpPr>
          <p:nvPr>
            <p:ph idx="1"/>
          </p:nvPr>
        </p:nvSpPr>
        <p:spPr>
          <a:xfrm>
            <a:off x="565150" y="1129553"/>
            <a:ext cx="9762191" cy="4631675"/>
          </a:xfrm>
        </p:spPr>
        <p:txBody>
          <a:bodyPr>
            <a:normAutofit fontScale="92500" lnSpcReduction="10000"/>
          </a:bodyPr>
          <a:lstStyle/>
          <a:p>
            <a:r>
              <a:rPr lang="en-US" dirty="0"/>
              <a:t>OpenAI: Company producing most-used tools</a:t>
            </a:r>
          </a:p>
          <a:p>
            <a:pPr lvl="1"/>
            <a:r>
              <a:rPr lang="en-US" dirty="0"/>
              <a:t>GitHub Copilot:</a:t>
            </a:r>
          </a:p>
          <a:p>
            <a:pPr lvl="2"/>
            <a:r>
              <a:rPr lang="en-US" dirty="0"/>
              <a:t>Have been tracking since Dec 2021</a:t>
            </a:r>
          </a:p>
          <a:p>
            <a:pPr lvl="2"/>
            <a:r>
              <a:rPr lang="en-US" dirty="0"/>
              <a:t>Based on Codex: special OpenAI model for programming</a:t>
            </a:r>
          </a:p>
          <a:p>
            <a:pPr lvl="2"/>
            <a:r>
              <a:rPr lang="en-US" dirty="0"/>
              <a:t>Available as a plugin for </a:t>
            </a:r>
            <a:r>
              <a:rPr lang="en-US" dirty="0" err="1"/>
              <a:t>VSCode</a:t>
            </a:r>
            <a:r>
              <a:rPr lang="en-US" dirty="0"/>
              <a:t> (how I use it)</a:t>
            </a:r>
          </a:p>
          <a:p>
            <a:pPr lvl="1"/>
            <a:r>
              <a:rPr lang="en-US" dirty="0"/>
              <a:t>OpenAI Playground:</a:t>
            </a:r>
          </a:p>
          <a:p>
            <a:pPr lvl="2"/>
            <a:r>
              <a:rPr lang="en-US" dirty="0"/>
              <a:t>Like </a:t>
            </a:r>
            <a:r>
              <a:rPr lang="en-US" dirty="0" err="1"/>
              <a:t>ChatGPT</a:t>
            </a:r>
            <a:r>
              <a:rPr lang="en-US" dirty="0"/>
              <a:t> with more flexible, complicated API (to GPT3)</a:t>
            </a:r>
          </a:p>
          <a:p>
            <a:pPr lvl="2"/>
            <a:r>
              <a:rPr lang="en-US" dirty="0"/>
              <a:t>Less known, more available</a:t>
            </a:r>
          </a:p>
          <a:p>
            <a:pPr lvl="1"/>
            <a:r>
              <a:rPr lang="en-US" dirty="0" err="1"/>
              <a:t>ChatGPT</a:t>
            </a:r>
            <a:r>
              <a:rPr lang="en-US" dirty="0"/>
              <a:t>:</a:t>
            </a:r>
          </a:p>
          <a:p>
            <a:pPr lvl="2"/>
            <a:r>
              <a:rPr lang="en-US" dirty="0"/>
              <a:t>Latest API (to GPT3.5)</a:t>
            </a:r>
          </a:p>
          <a:p>
            <a:pPr lvl="2"/>
            <a:r>
              <a:rPr lang="en-US" dirty="0"/>
              <a:t>Raised broad awareness.</a:t>
            </a:r>
          </a:p>
          <a:p>
            <a:r>
              <a:rPr lang="en-US" dirty="0"/>
              <a:t>Not tried: Jasper (also based on GPT3), Code Whisperer (Amazon)</a:t>
            </a:r>
          </a:p>
        </p:txBody>
      </p:sp>
    </p:spTree>
    <p:extLst>
      <p:ext uri="{BB962C8B-B14F-4D97-AF65-F5344CB8AC3E}">
        <p14:creationId xmlns:p14="http://schemas.microsoft.com/office/powerpoint/2010/main" val="3350367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2FC3DB-2300-CEBA-AA1B-4D40D8493C80}"/>
              </a:ext>
            </a:extLst>
          </p:cNvPr>
          <p:cNvSpPr>
            <a:spLocks noGrp="1"/>
          </p:cNvSpPr>
          <p:nvPr>
            <p:ph type="title"/>
          </p:nvPr>
        </p:nvSpPr>
        <p:spPr>
          <a:xfrm>
            <a:off x="565150" y="770890"/>
            <a:ext cx="6400999" cy="1268984"/>
          </a:xfrm>
        </p:spPr>
        <p:txBody>
          <a:bodyPr>
            <a:normAutofit/>
          </a:bodyPr>
          <a:lstStyle/>
          <a:p>
            <a:pPr>
              <a:lnSpc>
                <a:spcPct val="90000"/>
              </a:lnSpc>
            </a:pPr>
            <a:r>
              <a:rPr lang="en-US" dirty="0"/>
              <a:t>Some ways to think about these tools</a:t>
            </a:r>
          </a:p>
        </p:txBody>
      </p:sp>
      <p:sp>
        <p:nvSpPr>
          <p:cNvPr id="3" name="Content Placeholder 2">
            <a:extLst>
              <a:ext uri="{FF2B5EF4-FFF2-40B4-BE49-F238E27FC236}">
                <a16:creationId xmlns:a16="http://schemas.microsoft.com/office/drawing/2014/main" id="{423B2D29-E586-C2F5-C246-E713E94EA98C}"/>
              </a:ext>
            </a:extLst>
          </p:cNvPr>
          <p:cNvSpPr>
            <a:spLocks noGrp="1"/>
          </p:cNvSpPr>
          <p:nvPr>
            <p:ph idx="1"/>
          </p:nvPr>
        </p:nvSpPr>
        <p:spPr>
          <a:xfrm>
            <a:off x="565150" y="2160016"/>
            <a:ext cx="6400999" cy="3601212"/>
          </a:xfrm>
        </p:spPr>
        <p:txBody>
          <a:bodyPr>
            <a:normAutofit/>
          </a:bodyPr>
          <a:lstStyle/>
          <a:p>
            <a:pPr>
              <a:lnSpc>
                <a:spcPct val="90000"/>
              </a:lnSpc>
            </a:pPr>
            <a:r>
              <a:rPr lang="en-US" sz="2200" dirty="0"/>
              <a:t>College roommate English major who lives to help you with your writing assignments</a:t>
            </a:r>
          </a:p>
          <a:p>
            <a:pPr>
              <a:lnSpc>
                <a:spcPct val="90000"/>
              </a:lnSpc>
            </a:pPr>
            <a:r>
              <a:rPr lang="en-US" sz="2200" dirty="0"/>
              <a:t>Programmer to produce code, scripts, templates as starting point for you to consider</a:t>
            </a:r>
          </a:p>
          <a:p>
            <a:pPr>
              <a:lnSpc>
                <a:spcPct val="90000"/>
              </a:lnSpc>
            </a:pPr>
            <a:r>
              <a:rPr lang="en-US" sz="2200" dirty="0"/>
              <a:t>Administrative assistant to help with detailed content formatting tasks</a:t>
            </a:r>
          </a:p>
          <a:p>
            <a:pPr>
              <a:lnSpc>
                <a:spcPct val="90000"/>
              </a:lnSpc>
            </a:pPr>
            <a:r>
              <a:rPr lang="en-US" sz="2200" dirty="0"/>
              <a:t>Elaborate auto-complete feature</a:t>
            </a:r>
          </a:p>
          <a:p>
            <a:pPr>
              <a:lnSpc>
                <a:spcPct val="90000"/>
              </a:lnSpc>
            </a:pPr>
            <a:r>
              <a:rPr lang="en-US" sz="2200" dirty="0"/>
              <a:t>An on-demand intelligence</a:t>
            </a:r>
          </a:p>
        </p:txBody>
      </p:sp>
      <p:grpSp>
        <p:nvGrpSpPr>
          <p:cNvPr id="25" name="Group 24">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6"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1" name="Straight Connector 30">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Programmer">
            <a:extLst>
              <a:ext uri="{FF2B5EF4-FFF2-40B4-BE49-F238E27FC236}">
                <a16:creationId xmlns:a16="http://schemas.microsoft.com/office/drawing/2014/main" id="{C0953B6E-D645-E35C-9262-5AB4C9CB87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4656" y="1423446"/>
            <a:ext cx="4002456" cy="4002456"/>
          </a:xfrm>
          <a:prstGeom prst="rect">
            <a:avLst/>
          </a:prstGeom>
        </p:spPr>
      </p:pic>
    </p:spTree>
    <p:extLst>
      <p:ext uri="{BB962C8B-B14F-4D97-AF65-F5344CB8AC3E}">
        <p14:creationId xmlns:p14="http://schemas.microsoft.com/office/powerpoint/2010/main" val="1567901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AD00F-1DDB-18A1-EB24-BCBCC427295F}"/>
              </a:ext>
            </a:extLst>
          </p:cNvPr>
          <p:cNvSpPr>
            <a:spLocks noGrp="1"/>
          </p:cNvSpPr>
          <p:nvPr>
            <p:ph type="title"/>
          </p:nvPr>
        </p:nvSpPr>
        <p:spPr/>
        <p:txBody>
          <a:bodyPr/>
          <a:lstStyle/>
          <a:p>
            <a:r>
              <a:rPr lang="en-US" dirty="0"/>
              <a:t>English major roommate</a:t>
            </a:r>
          </a:p>
        </p:txBody>
      </p:sp>
      <p:sp>
        <p:nvSpPr>
          <p:cNvPr id="3" name="Content Placeholder 2">
            <a:extLst>
              <a:ext uri="{FF2B5EF4-FFF2-40B4-BE49-F238E27FC236}">
                <a16:creationId xmlns:a16="http://schemas.microsoft.com/office/drawing/2014/main" id="{1C537F48-14F1-9CDE-2315-4A661970162A}"/>
              </a:ext>
            </a:extLst>
          </p:cNvPr>
          <p:cNvSpPr>
            <a:spLocks noGrp="1"/>
          </p:cNvSpPr>
          <p:nvPr>
            <p:ph idx="1"/>
          </p:nvPr>
        </p:nvSpPr>
        <p:spPr>
          <a:xfrm>
            <a:off x="565150" y="1613647"/>
            <a:ext cx="8794003" cy="4147581"/>
          </a:xfrm>
        </p:spPr>
        <p:txBody>
          <a:bodyPr>
            <a:normAutofit/>
          </a:bodyPr>
          <a:lstStyle/>
          <a:p>
            <a:r>
              <a:rPr lang="en-US" dirty="0"/>
              <a:t>Authoring</a:t>
            </a:r>
          </a:p>
          <a:p>
            <a:pPr lvl="1"/>
            <a:r>
              <a:rPr lang="en-US" dirty="0"/>
              <a:t>Brainstorm topics</a:t>
            </a:r>
          </a:p>
          <a:p>
            <a:pPr lvl="1"/>
            <a:r>
              <a:rPr lang="en-US" dirty="0"/>
              <a:t>Generate outline</a:t>
            </a:r>
          </a:p>
          <a:p>
            <a:pPr lvl="1"/>
            <a:r>
              <a:rPr lang="en-US" dirty="0"/>
              <a:t>Recursively provide more detail</a:t>
            </a:r>
          </a:p>
          <a:p>
            <a:r>
              <a:rPr lang="en-US" dirty="0"/>
              <a:t>Assessment</a:t>
            </a:r>
          </a:p>
          <a:p>
            <a:pPr lvl="1"/>
            <a:r>
              <a:rPr lang="en-US" dirty="0"/>
              <a:t>Request AI review of content</a:t>
            </a:r>
          </a:p>
          <a:p>
            <a:r>
              <a:rPr lang="en-US" dirty="0"/>
              <a:t>Improvement</a:t>
            </a:r>
          </a:p>
          <a:p>
            <a:pPr lvl="1"/>
            <a:r>
              <a:rPr lang="en-US" dirty="0"/>
              <a:t>Steel-manning other perspectives</a:t>
            </a:r>
          </a:p>
          <a:p>
            <a:pPr lvl="1"/>
            <a:r>
              <a:rPr lang="en-US" dirty="0"/>
              <a:t>Refine content – understandable by a novice, TL;DR, etc.</a:t>
            </a:r>
          </a:p>
        </p:txBody>
      </p:sp>
    </p:spTree>
    <p:extLst>
      <p:ext uri="{BB962C8B-B14F-4D97-AF65-F5344CB8AC3E}">
        <p14:creationId xmlns:p14="http://schemas.microsoft.com/office/powerpoint/2010/main" val="2292529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AD00F-1DDB-18A1-EB24-BCBCC427295F}"/>
              </a:ext>
            </a:extLst>
          </p:cNvPr>
          <p:cNvSpPr>
            <a:spLocks noGrp="1"/>
          </p:cNvSpPr>
          <p:nvPr>
            <p:ph type="title"/>
          </p:nvPr>
        </p:nvSpPr>
        <p:spPr/>
        <p:txBody>
          <a:bodyPr>
            <a:normAutofit fontScale="90000"/>
          </a:bodyPr>
          <a:lstStyle/>
          <a:p>
            <a:r>
              <a:rPr lang="en-US" dirty="0"/>
              <a:t>What does it mean to be the author?</a:t>
            </a:r>
          </a:p>
        </p:txBody>
      </p:sp>
      <p:sp>
        <p:nvSpPr>
          <p:cNvPr id="3" name="Content Placeholder 2">
            <a:extLst>
              <a:ext uri="{FF2B5EF4-FFF2-40B4-BE49-F238E27FC236}">
                <a16:creationId xmlns:a16="http://schemas.microsoft.com/office/drawing/2014/main" id="{1C537F48-14F1-9CDE-2315-4A661970162A}"/>
              </a:ext>
            </a:extLst>
          </p:cNvPr>
          <p:cNvSpPr>
            <a:spLocks noGrp="1"/>
          </p:cNvSpPr>
          <p:nvPr>
            <p:ph idx="1"/>
          </p:nvPr>
        </p:nvSpPr>
        <p:spPr>
          <a:xfrm>
            <a:off x="565150" y="2039874"/>
            <a:ext cx="8794003" cy="3721354"/>
          </a:xfrm>
        </p:spPr>
        <p:txBody>
          <a:bodyPr>
            <a:normAutofit fontScale="92500" lnSpcReduction="10000"/>
          </a:bodyPr>
          <a:lstStyle/>
          <a:p>
            <a:r>
              <a:rPr lang="en-US" dirty="0"/>
              <a:t>Student essay due by midnight:</a:t>
            </a:r>
          </a:p>
          <a:p>
            <a:pPr lvl="1"/>
            <a:r>
              <a:rPr lang="en-US" dirty="0"/>
              <a:t>Written with copy-and-paste and “lite” editing after dinner</a:t>
            </a:r>
          </a:p>
          <a:p>
            <a:pPr lvl="1"/>
            <a:r>
              <a:rPr lang="en-US" dirty="0"/>
              <a:t>Is the student the author?</a:t>
            </a:r>
          </a:p>
          <a:p>
            <a:r>
              <a:rPr lang="en-US" dirty="0"/>
              <a:t>Definition of author here:</a:t>
            </a:r>
          </a:p>
          <a:p>
            <a:pPr lvl="1"/>
            <a:r>
              <a:rPr lang="en-US" dirty="0"/>
              <a:t>Ability to explain, defend, and elaborate on written content?</a:t>
            </a:r>
          </a:p>
          <a:p>
            <a:pPr lvl="1"/>
            <a:r>
              <a:rPr lang="en-US" dirty="0"/>
              <a:t>True novelty seems unlikely</a:t>
            </a:r>
          </a:p>
          <a:p>
            <a:r>
              <a:rPr lang="en-US" dirty="0"/>
              <a:t>How to assess knowledge:</a:t>
            </a:r>
          </a:p>
          <a:p>
            <a:pPr lvl="1"/>
            <a:r>
              <a:rPr lang="en-US" dirty="0"/>
              <a:t>Assessing quality of writing OK but not content knowledge</a:t>
            </a:r>
          </a:p>
          <a:p>
            <a:pPr lvl="1"/>
            <a:r>
              <a:rPr lang="en-US" dirty="0"/>
              <a:t>Assessment via dialogue seems essential</a:t>
            </a:r>
          </a:p>
        </p:txBody>
      </p:sp>
    </p:spTree>
    <p:extLst>
      <p:ext uri="{BB962C8B-B14F-4D97-AF65-F5344CB8AC3E}">
        <p14:creationId xmlns:p14="http://schemas.microsoft.com/office/powerpoint/2010/main" val="155171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370F2-E4AF-8A34-3990-C0B6448FD2F3}"/>
              </a:ext>
            </a:extLst>
          </p:cNvPr>
          <p:cNvSpPr>
            <a:spLocks noGrp="1"/>
          </p:cNvSpPr>
          <p:nvPr>
            <p:ph type="title"/>
          </p:nvPr>
        </p:nvSpPr>
        <p:spPr/>
        <p:txBody>
          <a:bodyPr/>
          <a:lstStyle/>
          <a:p>
            <a:r>
              <a:rPr lang="en-US" dirty="0"/>
              <a:t>Skills impact</a:t>
            </a:r>
          </a:p>
        </p:txBody>
      </p:sp>
      <p:sp>
        <p:nvSpPr>
          <p:cNvPr id="3" name="Content Placeholder 2">
            <a:extLst>
              <a:ext uri="{FF2B5EF4-FFF2-40B4-BE49-F238E27FC236}">
                <a16:creationId xmlns:a16="http://schemas.microsoft.com/office/drawing/2014/main" id="{1724F039-274F-18AC-7A67-F8648D4A603E}"/>
              </a:ext>
            </a:extLst>
          </p:cNvPr>
          <p:cNvSpPr>
            <a:spLocks noGrp="1"/>
          </p:cNvSpPr>
          <p:nvPr>
            <p:ph idx="1"/>
          </p:nvPr>
        </p:nvSpPr>
        <p:spPr>
          <a:xfrm>
            <a:off x="565150" y="1592132"/>
            <a:ext cx="7335835" cy="4169096"/>
          </a:xfrm>
        </p:spPr>
        <p:txBody>
          <a:bodyPr>
            <a:normAutofit/>
          </a:bodyPr>
          <a:lstStyle/>
          <a:p>
            <a:r>
              <a:rPr lang="en-US" dirty="0"/>
              <a:t>Low-level skills replaced by tools</a:t>
            </a:r>
          </a:p>
          <a:p>
            <a:pPr lvl="1"/>
            <a:r>
              <a:rPr lang="en-US" dirty="0"/>
              <a:t>Programming:</a:t>
            </a:r>
          </a:p>
          <a:p>
            <a:pPr lvl="2"/>
            <a:r>
              <a:rPr lang="en-US" dirty="0"/>
              <a:t>Syntax, formatting</a:t>
            </a:r>
          </a:p>
          <a:p>
            <a:pPr lvl="2"/>
            <a:r>
              <a:rPr lang="en-US" dirty="0"/>
              <a:t>Programming standards</a:t>
            </a:r>
          </a:p>
          <a:p>
            <a:pPr lvl="2"/>
            <a:r>
              <a:rPr lang="en-US" dirty="0"/>
              <a:t>Using APIs</a:t>
            </a:r>
          </a:p>
          <a:p>
            <a:r>
              <a:rPr lang="en-US" dirty="0"/>
              <a:t>What to produce and how it’s designed are relatively more important</a:t>
            </a:r>
          </a:p>
        </p:txBody>
      </p:sp>
    </p:spTree>
    <p:extLst>
      <p:ext uri="{BB962C8B-B14F-4D97-AF65-F5344CB8AC3E}">
        <p14:creationId xmlns:p14="http://schemas.microsoft.com/office/powerpoint/2010/main" val="1476720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370F2-E4AF-8A34-3990-C0B6448FD2F3}"/>
              </a:ext>
            </a:extLst>
          </p:cNvPr>
          <p:cNvSpPr>
            <a:spLocks noGrp="1"/>
          </p:cNvSpPr>
          <p:nvPr>
            <p:ph type="title"/>
          </p:nvPr>
        </p:nvSpPr>
        <p:spPr/>
        <p:txBody>
          <a:bodyPr/>
          <a:lstStyle/>
          <a:p>
            <a:r>
              <a:rPr lang="en-US" dirty="0"/>
              <a:t>Trends</a:t>
            </a:r>
          </a:p>
        </p:txBody>
      </p:sp>
      <p:sp>
        <p:nvSpPr>
          <p:cNvPr id="3" name="Content Placeholder 2">
            <a:extLst>
              <a:ext uri="{FF2B5EF4-FFF2-40B4-BE49-F238E27FC236}">
                <a16:creationId xmlns:a16="http://schemas.microsoft.com/office/drawing/2014/main" id="{1724F039-274F-18AC-7A67-F8648D4A603E}"/>
              </a:ext>
            </a:extLst>
          </p:cNvPr>
          <p:cNvSpPr>
            <a:spLocks noGrp="1"/>
          </p:cNvSpPr>
          <p:nvPr>
            <p:ph idx="1"/>
          </p:nvPr>
        </p:nvSpPr>
        <p:spPr>
          <a:xfrm>
            <a:off x="565150" y="2039874"/>
            <a:ext cx="7335835" cy="3721354"/>
          </a:xfrm>
        </p:spPr>
        <p:txBody>
          <a:bodyPr>
            <a:normAutofit/>
          </a:bodyPr>
          <a:lstStyle/>
          <a:p>
            <a:pPr lvl="1"/>
            <a:r>
              <a:rPr lang="en-US" dirty="0"/>
              <a:t>Soft skills become relatively more important</a:t>
            </a:r>
          </a:p>
          <a:p>
            <a:pPr lvl="2"/>
            <a:r>
              <a:rPr lang="en-US" dirty="0"/>
              <a:t>Understanding the individual, teams, communities become more important that technical skills</a:t>
            </a:r>
          </a:p>
          <a:p>
            <a:pPr lvl="1"/>
            <a:r>
              <a:rPr lang="en-US" dirty="0"/>
              <a:t>Domain knowledge relatively more important</a:t>
            </a:r>
          </a:p>
          <a:p>
            <a:pPr lvl="2"/>
            <a:r>
              <a:rPr lang="en-US" dirty="0"/>
              <a:t>What to produce – Requirements</a:t>
            </a:r>
          </a:p>
          <a:p>
            <a:pPr lvl="1"/>
            <a:r>
              <a:rPr lang="en-US" dirty="0"/>
              <a:t>Design become more important &amp; easier</a:t>
            </a:r>
          </a:p>
          <a:p>
            <a:pPr lvl="2"/>
            <a:r>
              <a:rPr lang="en-US" dirty="0"/>
              <a:t>Rapid prototyping easier</a:t>
            </a:r>
          </a:p>
          <a:p>
            <a:pPr lvl="1"/>
            <a:r>
              <a:rPr lang="en-US" dirty="0"/>
              <a:t>AI tools won’t replace people</a:t>
            </a:r>
          </a:p>
          <a:p>
            <a:pPr lvl="2"/>
            <a:r>
              <a:rPr lang="en-US" dirty="0"/>
              <a:t>People who use AI tools will replace those who don’t</a:t>
            </a:r>
          </a:p>
        </p:txBody>
      </p:sp>
    </p:spTree>
    <p:extLst>
      <p:ext uri="{BB962C8B-B14F-4D97-AF65-F5344CB8AC3E}">
        <p14:creationId xmlns:p14="http://schemas.microsoft.com/office/powerpoint/2010/main" val="942059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13A89F-6DDB-212E-F298-DC4BCF5ADA37}"/>
              </a:ext>
            </a:extLst>
          </p:cNvPr>
          <p:cNvSpPr txBox="1"/>
          <p:nvPr/>
        </p:nvSpPr>
        <p:spPr>
          <a:xfrm>
            <a:off x="238461" y="2644170"/>
            <a:ext cx="11715078" cy="1569660"/>
          </a:xfrm>
          <a:prstGeom prst="rect">
            <a:avLst/>
          </a:prstGeom>
          <a:noFill/>
        </p:spPr>
        <p:txBody>
          <a:bodyPr wrap="square" rtlCol="0">
            <a:spAutoFit/>
          </a:bodyPr>
          <a:lstStyle/>
          <a:p>
            <a:r>
              <a:rPr lang="en-US" sz="2400" dirty="0"/>
              <a:t>The best way to extract metadata from a GitHub repo is to use the GitHub API. It provides a range of endpoints that allow you to access information about the repo, such as the number of commits, pull requests, releases, and other metadata. You can also use the GitHub </a:t>
            </a:r>
            <a:r>
              <a:rPr lang="en-US" sz="2400" dirty="0" err="1"/>
              <a:t>GraphQL</a:t>
            </a:r>
            <a:r>
              <a:rPr lang="en-US" sz="2400" dirty="0"/>
              <a:t> API to query more specific information.</a:t>
            </a:r>
          </a:p>
        </p:txBody>
      </p:sp>
      <p:sp>
        <p:nvSpPr>
          <p:cNvPr id="5" name="TextBox 4">
            <a:extLst>
              <a:ext uri="{FF2B5EF4-FFF2-40B4-BE49-F238E27FC236}">
                <a16:creationId xmlns:a16="http://schemas.microsoft.com/office/drawing/2014/main" id="{B0A6D8DC-E22B-EC9B-61A0-E8827D8509F7}"/>
              </a:ext>
            </a:extLst>
          </p:cNvPr>
          <p:cNvSpPr txBox="1"/>
          <p:nvPr/>
        </p:nvSpPr>
        <p:spPr>
          <a:xfrm>
            <a:off x="645886" y="258356"/>
            <a:ext cx="10457542"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hlinkClick r:id="rId2"/>
              </a:rPr>
              <a:t>https://beta.openai.com/playground</a:t>
            </a:r>
            <a:r>
              <a:rPr lang="en-US" sz="2800" dirty="0"/>
              <a:t> </a:t>
            </a:r>
          </a:p>
          <a:p>
            <a:pPr algn="ctr"/>
            <a:r>
              <a:rPr lang="en-US" sz="2800" dirty="0"/>
              <a:t>Bootstrapping a scripting tool – Step 1: Ask for advice</a:t>
            </a:r>
          </a:p>
        </p:txBody>
      </p:sp>
      <p:sp>
        <p:nvSpPr>
          <p:cNvPr id="6" name="TextBox 5">
            <a:extLst>
              <a:ext uri="{FF2B5EF4-FFF2-40B4-BE49-F238E27FC236}">
                <a16:creationId xmlns:a16="http://schemas.microsoft.com/office/drawing/2014/main" id="{2818380D-9E9D-DFD7-C3CE-52B6C46A675D}"/>
              </a:ext>
            </a:extLst>
          </p:cNvPr>
          <p:cNvSpPr txBox="1"/>
          <p:nvPr/>
        </p:nvSpPr>
        <p:spPr>
          <a:xfrm>
            <a:off x="355087" y="1697484"/>
            <a:ext cx="11039139" cy="461665"/>
          </a:xfrm>
          <a:prstGeom prst="rect">
            <a:avLst/>
          </a:prstGeom>
          <a:noFill/>
        </p:spPr>
        <p:txBody>
          <a:bodyPr wrap="square" rtlCol="0">
            <a:spAutoFit/>
          </a:bodyPr>
          <a:lstStyle/>
          <a:p>
            <a:r>
              <a:rPr lang="en-US" sz="2400" i="1" dirty="0"/>
              <a:t>What is a good way to extract metadata from a GitHub repo?</a:t>
            </a:r>
          </a:p>
        </p:txBody>
      </p:sp>
    </p:spTree>
    <p:extLst>
      <p:ext uri="{BB962C8B-B14F-4D97-AF65-F5344CB8AC3E}">
        <p14:creationId xmlns:p14="http://schemas.microsoft.com/office/powerpoint/2010/main" val="273005637"/>
      </p:ext>
    </p:extLst>
  </p:cSld>
  <p:clrMapOvr>
    <a:masterClrMapping/>
  </p:clrMapOvr>
</p:sld>
</file>

<file path=ppt/theme/theme1.xml><?xml version="1.0" encoding="utf-8"?>
<a:theme xmlns:a="http://schemas.openxmlformats.org/drawingml/2006/main" name="PunchcardVTI">
  <a:themeElements>
    <a:clrScheme name="AnalogousFromLightSeedRightStep">
      <a:dk1>
        <a:srgbClr val="000000"/>
      </a:dk1>
      <a:lt1>
        <a:srgbClr val="FFFFFF"/>
      </a:lt1>
      <a:dk2>
        <a:srgbClr val="412428"/>
      </a:dk2>
      <a:lt2>
        <a:srgbClr val="E2E8E7"/>
      </a:lt2>
      <a:accent1>
        <a:srgbClr val="C6969D"/>
      </a:accent1>
      <a:accent2>
        <a:srgbClr val="BA8F7F"/>
      </a:accent2>
      <a:accent3>
        <a:srgbClr val="B0A282"/>
      </a:accent3>
      <a:accent4>
        <a:srgbClr val="A2A873"/>
      </a:accent4>
      <a:accent5>
        <a:srgbClr val="94AA81"/>
      </a:accent5>
      <a:accent6>
        <a:srgbClr val="7BAF78"/>
      </a:accent6>
      <a:hlink>
        <a:srgbClr val="568E86"/>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2394</TotalTime>
  <Words>1018</Words>
  <Application>Microsoft Macintosh PowerPoint</Application>
  <PresentationFormat>Widescreen</PresentationFormat>
  <Paragraphs>133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Menlo</vt:lpstr>
      <vt:lpstr>Neue Haas Grotesk Text Pro</vt:lpstr>
      <vt:lpstr>PunchcardVTI</vt:lpstr>
      <vt:lpstr>Generative AI Tools</vt:lpstr>
      <vt:lpstr>What are  Generative AI Tools?</vt:lpstr>
      <vt:lpstr>Tools I have used</vt:lpstr>
      <vt:lpstr>Some ways to think about these tools</vt:lpstr>
      <vt:lpstr>English major roommate</vt:lpstr>
      <vt:lpstr>What does it mean to be the author?</vt:lpstr>
      <vt:lpstr>Skills impact</vt:lpstr>
      <vt:lpstr>Trends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AI Tools</dc:title>
  <dc:creator>Michael Heroux</dc:creator>
  <cp:lastModifiedBy>Michael Heroux</cp:lastModifiedBy>
  <cp:revision>8</cp:revision>
  <dcterms:created xsi:type="dcterms:W3CDTF">2023-01-14T17:06:43Z</dcterms:created>
  <dcterms:modified xsi:type="dcterms:W3CDTF">2023-01-23T19:09:53Z</dcterms:modified>
</cp:coreProperties>
</file>