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63" r:id="rId4"/>
    <p:sldId id="258" r:id="rId5"/>
    <p:sldId id="259" r:id="rId6"/>
    <p:sldId id="261" r:id="rId7"/>
    <p:sldId id="260" r:id="rId8"/>
    <p:sldId id="262" r:id="rId9"/>
    <p:sldId id="264" r:id="rId10"/>
    <p:sldId id="265" r:id="rId11"/>
    <p:sldId id="266" r:id="rId12"/>
    <p:sldId id="267" r:id="rId13"/>
    <p:sldId id="268" r:id="rId14"/>
    <p:sldId id="269" r:id="rId15"/>
    <p:sldId id="270" r:id="rId16"/>
    <p:sldId id="273"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8"/>
    <p:restoredTop sz="96197"/>
  </p:normalViewPr>
  <p:slideViewPr>
    <p:cSldViewPr snapToGrid="0">
      <p:cViewPr varScale="1">
        <p:scale>
          <a:sx n="116" d="100"/>
          <a:sy n="116"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1/23/23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1/23/23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1/23/23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1/23/23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1/23/23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a:bodyPr>
          <a:lstStyle/>
          <a:p>
            <a:r>
              <a:rPr lang="en-US" sz="4800"/>
              <a:t>Generative AI Tools</a:t>
            </a:r>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6"/>
            <a:ext cx="4132763" cy="943102"/>
          </a:xfrm>
        </p:spPr>
        <p:txBody>
          <a:bodyPr>
            <a:normAutofit/>
          </a:bodyPr>
          <a:lstStyle/>
          <a:p>
            <a:pPr algn="r">
              <a:lnSpc>
                <a:spcPct val="90000"/>
              </a:lnSpc>
            </a:pPr>
            <a:r>
              <a:rPr lang="en-US" sz="2400" dirty="0"/>
              <a:t>First ideas and experiences</a:t>
            </a:r>
          </a:p>
          <a:p>
            <a:pPr algn="r">
              <a:lnSpc>
                <a:spcPct val="90000"/>
              </a:lnSpc>
            </a:pPr>
            <a:r>
              <a:rPr lang="en-US" sz="2400" dirty="0"/>
              <a:t>Michael A. Heroux</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2"/>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3"/>
          <a:stretch>
            <a:fillRect/>
          </a:stretch>
        </p:blipFill>
        <p:spPr>
          <a:xfrm>
            <a:off x="580849" y="430306"/>
            <a:ext cx="6350723" cy="6858000"/>
          </a:xfrm>
          <a:prstGeom prst="rect">
            <a:avLst/>
          </a:prstGeom>
        </p:spPr>
      </p:pic>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4"/>
          <a:stretch>
            <a:fillRect/>
          </a:stretch>
        </p:blipFill>
        <p:spPr>
          <a:xfrm>
            <a:off x="836343" y="954741"/>
            <a:ext cx="6350723" cy="6858000"/>
          </a:xfrm>
          <a:prstGeom prst="rect">
            <a:avLst/>
          </a:prstGeom>
        </p:spPr>
      </p:pic>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5"/>
          <a:stretch>
            <a:fillRect/>
          </a:stretch>
        </p:blipFill>
        <p:spPr>
          <a:xfrm>
            <a:off x="1360779" y="1317811"/>
            <a:ext cx="6350723" cy="6858000"/>
          </a:xfrm>
          <a:prstGeom prst="rect">
            <a:avLst/>
          </a:prstGeom>
        </p:spPr>
      </p:pic>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6"/>
          <a:stretch>
            <a:fillRect/>
          </a:stretch>
        </p:blipFill>
        <p:spPr>
          <a:xfrm>
            <a:off x="1445944" y="1801906"/>
            <a:ext cx="6350723" cy="6858000"/>
          </a:xfrm>
          <a:prstGeom prst="rect">
            <a:avLst/>
          </a:prstGeom>
        </p:spPr>
      </p:pic>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7"/>
          <a:stretch>
            <a:fillRect/>
          </a:stretch>
        </p:blipFill>
        <p:spPr>
          <a:xfrm>
            <a:off x="1992791" y="2474259"/>
            <a:ext cx="6350723" cy="6858000"/>
          </a:xfrm>
          <a:prstGeom prst="rect">
            <a:avLst/>
          </a:prstGeom>
        </p:spPr>
      </p:pic>
    </p:spTree>
    <p:extLst>
      <p:ext uri="{BB962C8B-B14F-4D97-AF65-F5344CB8AC3E}">
        <p14:creationId xmlns:p14="http://schemas.microsoft.com/office/powerpoint/2010/main" val="205031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262979"/>
          </a:xfrm>
          <a:prstGeom prst="rect">
            <a:avLst/>
          </a:prstGeom>
          <a:noFill/>
        </p:spPr>
        <p:txBody>
          <a:bodyPr wrap="square" rtlCol="0">
            <a:spAutoFit/>
          </a:bodyPr>
          <a:lstStyle/>
          <a:p>
            <a:pPr marL="0" marR="0" algn="l">
              <a:spcBef>
                <a:spcPts val="0"/>
              </a:spcBef>
              <a:spcAft>
                <a:spcPts val="0"/>
              </a:spcAft>
            </a:pPr>
            <a:r>
              <a:rPr lang="en-US" sz="1600" b="0" i="0" dirty="0">
                <a:solidFill>
                  <a:srgbClr val="000000"/>
                </a:solidFill>
                <a:effectLst/>
                <a:latin typeface="Calibri" panose="020F0502020204030204" pitchFamily="34" charset="0"/>
              </a:rPr>
              <a:t>Original text:</a:t>
            </a:r>
            <a:br>
              <a:rPr lang="en-US" sz="1600" dirty="0"/>
            </a:br>
            <a:br>
              <a:rPr lang="en-US" sz="1600" dirty="0"/>
            </a:br>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br>
              <a:rPr lang="en-US" sz="1600" dirty="0"/>
            </a:br>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br>
              <a:rPr lang="en-US" sz="1600" dirty="0"/>
            </a:br>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0" dirty="0" err="1">
                <a:solidFill>
                  <a:srgbClr val="000000"/>
                </a:solidFill>
                <a:effectLst/>
                <a:latin typeface="Calibri" panose="020F0502020204030204" pitchFamily="34" charset="0"/>
              </a:rPr>
              <a:t>Tl;dr</a:t>
            </a:r>
            <a:r>
              <a:rPr lang="en-US" b="0" i="0" dirty="0">
                <a:solidFill>
                  <a:srgbClr val="000000"/>
                </a:solidFill>
                <a:effectLst/>
                <a:latin typeface="Calibri" panose="020F0502020204030204" pitchFamily="34" charset="0"/>
              </a:rPr>
              <a:t>. Here is a WWW’04 conference paper abstract I use in a compact writing exercise, followed by the AI-generated </a:t>
            </a:r>
            <a:r>
              <a:rPr lang="en-US" b="0" i="0" dirty="0" err="1">
                <a:solidFill>
                  <a:srgbClr val="000000"/>
                </a:solidFill>
                <a:effectLst/>
                <a:latin typeface="Calibri" panose="020F0502020204030204" pitchFamily="34" charset="0"/>
              </a:rPr>
              <a:t>Tl;dr</a:t>
            </a:r>
            <a:r>
              <a:rPr lang="en-US" b="0" i="0" dirty="0">
                <a:solidFill>
                  <a:srgbClr val="000000"/>
                </a:solidFill>
                <a:effectLst/>
                <a:latin typeface="Calibri" panose="020F0502020204030204" pitchFamily="34" charset="0"/>
              </a:rPr>
              <a:t> version. I chose the abstract because it presents significant opportunities for improvement.</a:t>
            </a:r>
            <a:endParaRPr lang="en-US" dirty="0"/>
          </a:p>
        </p:txBody>
      </p:sp>
    </p:spTree>
    <p:extLst>
      <p:ext uri="{BB962C8B-B14F-4D97-AF65-F5344CB8AC3E}">
        <p14:creationId xmlns:p14="http://schemas.microsoft.com/office/powerpoint/2010/main" val="335584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516284"/>
            <a:ext cx="11754858" cy="4524315"/>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Summarize this (my paragraph) for a second-grade student:</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sz="1800" b="0" i="0" dirty="0">
                <a:solidFill>
                  <a:srgbClr val="000000"/>
                </a:solidFill>
                <a:effectLst/>
                <a:latin typeface="Calibri" panose="020F0502020204030204" pitchFamily="34" charset="0"/>
              </a:rPr>
              <a:t>Second-grader text:</a:t>
            </a:r>
            <a:br>
              <a:rPr lang="en-US" sz="1800" b="0" i="0" dirty="0">
                <a:solidFill>
                  <a:srgbClr val="000000"/>
                </a:solidFill>
                <a:effectLst/>
                <a:latin typeface="Calibri" panose="020F0502020204030204" pitchFamily="34" charset="0"/>
              </a:rPr>
            </a:b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sz="1800"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sz="1800"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0"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dirty="0"/>
          </a:p>
        </p:txBody>
      </p:sp>
    </p:spTree>
    <p:extLst>
      <p:ext uri="{BB962C8B-B14F-4D97-AF65-F5344CB8AC3E}">
        <p14:creationId xmlns:p14="http://schemas.microsoft.com/office/powerpoint/2010/main" val="53308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86400" y="333829"/>
            <a:ext cx="6127031" cy="2024516"/>
          </a:xfrm>
        </p:spPr>
        <p:txBody>
          <a:bodyPr>
            <a:normAutofit fontScale="92500" lnSpcReduction="20000"/>
          </a:bodyPr>
          <a:lstStyle/>
          <a:p>
            <a:pPr>
              <a:lnSpc>
                <a:spcPct val="90000"/>
              </a:lnSpc>
            </a:pPr>
            <a:r>
              <a:rPr lang="en-US" sz="1800" dirty="0"/>
              <a:t>Produce content by</a:t>
            </a:r>
          </a:p>
          <a:p>
            <a:pPr lvl="1">
              <a:lnSpc>
                <a:spcPct val="90000"/>
              </a:lnSpc>
            </a:pPr>
            <a:r>
              <a:rPr lang="en-US" sz="1800" dirty="0"/>
              <a:t>Accepting an input prompt</a:t>
            </a:r>
          </a:p>
          <a:p>
            <a:pPr lvl="1">
              <a:lnSpc>
                <a:spcPct val="90000"/>
              </a:lnSpc>
            </a:pPr>
            <a:r>
              <a:rPr lang="en-US" sz="1800" dirty="0"/>
              <a:t>Producing human-like output in response to the prompt</a:t>
            </a:r>
          </a:p>
          <a:p>
            <a:pPr>
              <a:lnSpc>
                <a:spcPct val="90000"/>
              </a:lnSpc>
            </a:pPr>
            <a:r>
              <a:rPr lang="en-US" sz="1800" dirty="0"/>
              <a:t>Example:</a:t>
            </a:r>
          </a:p>
          <a:p>
            <a:pPr lvl="1">
              <a:lnSpc>
                <a:spcPct val="90000"/>
              </a:lnSpc>
            </a:pPr>
            <a:r>
              <a:rPr lang="en-US" sz="1800" dirty="0"/>
              <a:t>Prompt: </a:t>
            </a:r>
            <a:r>
              <a:rPr lang="en-US" sz="1800" i="1" dirty="0"/>
              <a:t>Tell me about the first US moon landing</a:t>
            </a:r>
          </a:p>
          <a:p>
            <a:pPr lvl="1">
              <a:lnSpc>
                <a:spcPct val="90000"/>
              </a:lnSpc>
            </a:pPr>
            <a:r>
              <a:rPr lang="en-US" sz="1800" dirty="0">
                <a:hlinkClick r:id="rId2"/>
              </a:rPr>
              <a:t>https://beta.openai.com</a:t>
            </a:r>
            <a:r>
              <a:rPr lang="en-US" sz="1800" dirty="0"/>
              <a:t> </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197164" y="276341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1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p:txBody>
      </p:sp>
    </p:spTree>
    <p:extLst>
      <p:ext uri="{BB962C8B-B14F-4D97-AF65-F5344CB8AC3E}">
        <p14:creationId xmlns:p14="http://schemas.microsoft.com/office/powerpoint/2010/main" val="335036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3687</TotalTime>
  <Words>1706</Words>
  <Application>Microsoft Macintosh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Menlo</vt:lpstr>
      <vt:lpstr>Neue Haas Grotesk Text Pro</vt:lpstr>
      <vt:lpstr>PunchcardVTI</vt:lpstr>
      <vt:lpstr>Generative AI Tools</vt:lpstr>
      <vt:lpstr>What are  Generative AI Tools?</vt:lpstr>
      <vt:lpstr>Tools I have used</vt:lpstr>
      <vt:lpstr>Some ways to think about these tools</vt:lpstr>
      <vt:lpstr>English major roommate</vt:lpstr>
      <vt:lpstr>What does it mean to be the author?</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9</cp:revision>
  <dcterms:created xsi:type="dcterms:W3CDTF">2023-01-14T17:06:43Z</dcterms:created>
  <dcterms:modified xsi:type="dcterms:W3CDTF">2023-01-24T16:42:30Z</dcterms:modified>
</cp:coreProperties>
</file>