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5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4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Paper, presentation, demo, and dialogue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Explorations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Foundations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7C286-A6B7-D64C-A81F-3FB01FCFF6B4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75BB45AC-B79B-B946-B5BD-E014C8769EE8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600" dirty="0">
            <a:solidFill>
              <a:schemeClr val="bg1"/>
            </a:solidFill>
          </a:endParaRPr>
        </a:p>
        <a:p>
          <a:r>
            <a:rPr lang="en-US" sz="2400" b="1" dirty="0">
              <a:solidFill>
                <a:schemeClr val="bg1"/>
              </a:solidFill>
            </a:rPr>
            <a:t> Futures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What is next</a:t>
          </a:r>
        </a:p>
        <a:p>
          <a:r>
            <a:rPr lang="en-US" sz="1600" dirty="0">
              <a:solidFill>
                <a:schemeClr val="bg1"/>
              </a:solidFill>
            </a:rPr>
            <a:t>Why and how</a:t>
          </a:r>
        </a:p>
      </dgm:t>
    </dgm:pt>
    <dgm:pt modelId="{05EA79A6-AD3F-AA4F-8D08-0C5CFC47E235}" type="par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3723E-D187-184F-8A60-22FE17B777D7}" type="sib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55B70D-779C-D646-9C2D-27DF907E83A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Explorations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Refine focus and depth</a:t>
          </a:r>
        </a:p>
        <a:p>
          <a:r>
            <a:rPr lang="en-US" sz="1600" dirty="0">
              <a:solidFill>
                <a:schemeClr val="bg1"/>
              </a:solidFill>
            </a:rPr>
            <a:t>Design something and build it</a:t>
          </a:r>
        </a:p>
        <a:p>
          <a:r>
            <a:rPr lang="en-US" sz="1600" dirty="0">
              <a:solidFill>
                <a:schemeClr val="bg1"/>
              </a:solidFill>
            </a:rPr>
            <a:t>Describe, observe, analyze, explain</a:t>
          </a:r>
        </a:p>
      </dgm:t>
    </dgm:pt>
    <dgm:pt modelId="{2396594F-7920-8045-85FB-1070D28EE4FD}" type="par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BACD6C-8451-8842-9628-27D120F3ABA1}" type="sib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F55EF9-3687-4245-85D6-2D6E0081146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Foundations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Phase C: Expertise</a:t>
          </a:r>
        </a:p>
        <a:p>
          <a:r>
            <a:rPr lang="en-US" sz="1600" dirty="0">
              <a:solidFill>
                <a:schemeClr val="bg1"/>
              </a:solidFill>
            </a:rPr>
            <a:t>Phase B: Robust Mental Model</a:t>
          </a:r>
        </a:p>
        <a:p>
          <a:r>
            <a:rPr lang="en-US" sz="1600" dirty="0">
              <a:solidFill>
                <a:schemeClr val="bg1"/>
              </a:solidFill>
            </a:rPr>
            <a:t>Phase A: Preliminary Mental Model</a:t>
          </a:r>
        </a:p>
      </dgm:t>
    </dgm:pt>
    <dgm:pt modelId="{DA59E9CD-963E-F649-855E-AF85BE98AB5C}" type="par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967D06-7D2B-1645-94E5-0778A558E8F7}" type="sib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B61F4-50CB-1849-A694-E23C5C14C0EC}" type="pres">
      <dgm:prSet presAssocID="{F047C286-A6B7-D64C-A81F-3FB01FCFF6B4}" presName="Name0" presStyleCnt="0">
        <dgm:presLayoutVars>
          <dgm:dir/>
          <dgm:animLvl val="lvl"/>
          <dgm:resizeHandles val="exact"/>
        </dgm:presLayoutVars>
      </dgm:prSet>
      <dgm:spPr/>
    </dgm:pt>
    <dgm:pt modelId="{741C8F0C-CFD2-B64B-B91E-3B80023C3E8C}" type="pres">
      <dgm:prSet presAssocID="{75BB45AC-B79B-B946-B5BD-E014C8769EE8}" presName="Name8" presStyleCnt="0"/>
      <dgm:spPr/>
    </dgm:pt>
    <dgm:pt modelId="{7654D28C-B6C3-9240-A860-EB6D901C5D34}" type="pres">
      <dgm:prSet presAssocID="{75BB45AC-B79B-B946-B5BD-E014C8769EE8}" presName="level" presStyleLbl="node1" presStyleIdx="0" presStyleCnt="3">
        <dgm:presLayoutVars>
          <dgm:chMax val="1"/>
          <dgm:bulletEnabled val="1"/>
        </dgm:presLayoutVars>
      </dgm:prSet>
      <dgm:spPr/>
    </dgm:pt>
    <dgm:pt modelId="{E756C216-5B2D-E840-95E1-53EBF5BAC932}" type="pres">
      <dgm:prSet presAssocID="{75BB45AC-B79B-B946-B5BD-E014C8769E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2D3799-4AB4-DC4F-B2AC-B94B4CCDF4E1}" type="pres">
      <dgm:prSet presAssocID="{6055B70D-779C-D646-9C2D-27DF907E83A2}" presName="Name8" presStyleCnt="0"/>
      <dgm:spPr/>
    </dgm:pt>
    <dgm:pt modelId="{C4B3E9C8-11F5-5F4C-BE3C-FB76D7BC99E5}" type="pres">
      <dgm:prSet presAssocID="{6055B70D-779C-D646-9C2D-27DF907E83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6668E-49BF-D045-A2DA-988DC852BC46}" type="pres">
      <dgm:prSet presAssocID="{6055B70D-779C-D646-9C2D-27DF907E8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A99EAC-E2D9-774D-AD8C-F94512ED2629}" type="pres">
      <dgm:prSet presAssocID="{16F55EF9-3687-4245-85D6-2D6E00811466}" presName="Name8" presStyleCnt="0"/>
      <dgm:spPr/>
    </dgm:pt>
    <dgm:pt modelId="{53534191-732C-2644-A55F-90AB3AF0F0B3}" type="pres">
      <dgm:prSet presAssocID="{16F55EF9-3687-4245-85D6-2D6E00811466}" presName="level" presStyleLbl="node1" presStyleIdx="2" presStyleCnt="3">
        <dgm:presLayoutVars>
          <dgm:chMax val="1"/>
          <dgm:bulletEnabled val="1"/>
        </dgm:presLayoutVars>
      </dgm:prSet>
      <dgm:spPr/>
    </dgm:pt>
    <dgm:pt modelId="{600BB86C-899E-8045-B9E0-1F6F5B6B636B}" type="pres">
      <dgm:prSet presAssocID="{16F55EF9-3687-4245-85D6-2D6E0081146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93A215-2C9D-CB42-9E1F-D0666BB33BAA}" type="presOf" srcId="{6055B70D-779C-D646-9C2D-27DF907E83A2}" destId="{DB86668E-49BF-D045-A2DA-988DC852BC46}" srcOrd="1" destOrd="0" presId="urn:microsoft.com/office/officeart/2005/8/layout/pyramid1"/>
    <dgm:cxn modelId="{86DEA422-5F24-F34A-BEA2-0949B33BB2AA}" type="presOf" srcId="{75BB45AC-B79B-B946-B5BD-E014C8769EE8}" destId="{7654D28C-B6C3-9240-A860-EB6D901C5D34}" srcOrd="0" destOrd="0" presId="urn:microsoft.com/office/officeart/2005/8/layout/pyramid1"/>
    <dgm:cxn modelId="{C9ADD334-FE19-6445-82F8-77A1448BF893}" type="presOf" srcId="{16F55EF9-3687-4245-85D6-2D6E00811466}" destId="{53534191-732C-2644-A55F-90AB3AF0F0B3}" srcOrd="0" destOrd="0" presId="urn:microsoft.com/office/officeart/2005/8/layout/pyramid1"/>
    <dgm:cxn modelId="{C0E72837-EF8A-E74F-9D04-4C736629357B}" srcId="{F047C286-A6B7-D64C-A81F-3FB01FCFF6B4}" destId="{75BB45AC-B79B-B946-B5BD-E014C8769EE8}" srcOrd="0" destOrd="0" parTransId="{05EA79A6-AD3F-AA4F-8D08-0C5CFC47E235}" sibTransId="{12B3723E-D187-184F-8A60-22FE17B777D7}"/>
    <dgm:cxn modelId="{C6CE7F39-6D25-2F47-A8F8-21397997B447}" type="presOf" srcId="{16F55EF9-3687-4245-85D6-2D6E00811466}" destId="{600BB86C-899E-8045-B9E0-1F6F5B6B636B}" srcOrd="1" destOrd="0" presId="urn:microsoft.com/office/officeart/2005/8/layout/pyramid1"/>
    <dgm:cxn modelId="{6766AE61-87D3-6841-B998-8E93427E92B4}" type="presOf" srcId="{75BB45AC-B79B-B946-B5BD-E014C8769EE8}" destId="{E756C216-5B2D-E840-95E1-53EBF5BAC932}" srcOrd="1" destOrd="0" presId="urn:microsoft.com/office/officeart/2005/8/layout/pyramid1"/>
    <dgm:cxn modelId="{4944177C-E795-1F4A-89D5-EA2C563EE56D}" srcId="{F047C286-A6B7-D64C-A81F-3FB01FCFF6B4}" destId="{6055B70D-779C-D646-9C2D-27DF907E83A2}" srcOrd="1" destOrd="0" parTransId="{2396594F-7920-8045-85FB-1070D28EE4FD}" sibTransId="{DEBACD6C-8451-8842-9628-27D120F3ABA1}"/>
    <dgm:cxn modelId="{2DD6D57E-EA43-5648-91F7-5B853D80FE1B}" type="presOf" srcId="{6055B70D-779C-D646-9C2D-27DF907E83A2}" destId="{C4B3E9C8-11F5-5F4C-BE3C-FB76D7BC99E5}" srcOrd="0" destOrd="0" presId="urn:microsoft.com/office/officeart/2005/8/layout/pyramid1"/>
    <dgm:cxn modelId="{4CADF999-47C1-2F45-8156-58A8A82550D0}" type="presOf" srcId="{F047C286-A6B7-D64C-A81F-3FB01FCFF6B4}" destId="{1A7B61F4-50CB-1849-A694-E23C5C14C0EC}" srcOrd="0" destOrd="0" presId="urn:microsoft.com/office/officeart/2005/8/layout/pyramid1"/>
    <dgm:cxn modelId="{036F65DD-E32C-E141-A078-250E8328038F}" srcId="{F047C286-A6B7-D64C-A81F-3FB01FCFF6B4}" destId="{16F55EF9-3687-4245-85D6-2D6E00811466}" srcOrd="2" destOrd="0" parTransId="{DA59E9CD-963E-F649-855E-AF85BE98AB5C}" sibTransId="{5F967D06-7D2B-1645-94E5-0778A558E8F7}"/>
    <dgm:cxn modelId="{7D711C70-3312-9E42-B1F0-A1F7C867BFCA}" type="presParOf" srcId="{1A7B61F4-50CB-1849-A694-E23C5C14C0EC}" destId="{741C8F0C-CFD2-B64B-B91E-3B80023C3E8C}" srcOrd="0" destOrd="0" presId="urn:microsoft.com/office/officeart/2005/8/layout/pyramid1"/>
    <dgm:cxn modelId="{1FF08D27-EB52-2547-B581-D3F4577F58FD}" type="presParOf" srcId="{741C8F0C-CFD2-B64B-B91E-3B80023C3E8C}" destId="{7654D28C-B6C3-9240-A860-EB6D901C5D34}" srcOrd="0" destOrd="0" presId="urn:microsoft.com/office/officeart/2005/8/layout/pyramid1"/>
    <dgm:cxn modelId="{474F2EC8-4821-294B-A9B9-4EBD2415CE20}" type="presParOf" srcId="{741C8F0C-CFD2-B64B-B91E-3B80023C3E8C}" destId="{E756C216-5B2D-E840-95E1-53EBF5BAC932}" srcOrd="1" destOrd="0" presId="urn:microsoft.com/office/officeart/2005/8/layout/pyramid1"/>
    <dgm:cxn modelId="{0D1C159C-C80A-BF4E-B3B9-3667EC0790FD}" type="presParOf" srcId="{1A7B61F4-50CB-1849-A694-E23C5C14C0EC}" destId="{852D3799-4AB4-DC4F-B2AC-B94B4CCDF4E1}" srcOrd="1" destOrd="0" presId="urn:microsoft.com/office/officeart/2005/8/layout/pyramid1"/>
    <dgm:cxn modelId="{C4F2FAD6-0D84-FC41-90A0-5CCD9D016F96}" type="presParOf" srcId="{852D3799-4AB4-DC4F-B2AC-B94B4CCDF4E1}" destId="{C4B3E9C8-11F5-5F4C-BE3C-FB76D7BC99E5}" srcOrd="0" destOrd="0" presId="urn:microsoft.com/office/officeart/2005/8/layout/pyramid1"/>
    <dgm:cxn modelId="{16C2CA7E-C33B-2949-A7EE-21F53F9F78E5}" type="presParOf" srcId="{852D3799-4AB4-DC4F-B2AC-B94B4CCDF4E1}" destId="{DB86668E-49BF-D045-A2DA-988DC852BC46}" srcOrd="1" destOrd="0" presId="urn:microsoft.com/office/officeart/2005/8/layout/pyramid1"/>
    <dgm:cxn modelId="{2C665BAF-D009-4446-A7EB-8B7672D112AD}" type="presParOf" srcId="{1A7B61F4-50CB-1849-A694-E23C5C14C0EC}" destId="{C2A99EAC-E2D9-774D-AD8C-F94512ED2629}" srcOrd="2" destOrd="0" presId="urn:microsoft.com/office/officeart/2005/8/layout/pyramid1"/>
    <dgm:cxn modelId="{1BE1E2E4-B148-214E-913D-60A6CEABA0C8}" type="presParOf" srcId="{C2A99EAC-E2D9-774D-AD8C-F94512ED2629}" destId="{53534191-732C-2644-A55F-90AB3AF0F0B3}" srcOrd="0" destOrd="0" presId="urn:microsoft.com/office/officeart/2005/8/layout/pyramid1"/>
    <dgm:cxn modelId="{BED55C83-70D2-D440-9E0A-C87EDA5D706E}" type="presParOf" srcId="{C2A99EAC-E2D9-774D-AD8C-F94512ED2629}" destId="{600BB86C-899E-8045-B9E0-1F6F5B6B636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 dirty="0"/>
            <a:t>Collaborative approach to life</a:t>
          </a:r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3EE4EE86-4C2B-454B-8891-7F7499D25AA7}">
      <dgm:prSet/>
      <dgm:spPr/>
      <dgm:t>
        <a:bodyPr/>
        <a:lstStyle/>
        <a:p>
          <a:r>
            <a:rPr lang="en-US" b="1" dirty="0"/>
            <a:t>I am ready for change</a:t>
          </a:r>
        </a:p>
      </dgm:t>
    </dgm:pt>
    <dgm:pt modelId="{E4AE1CEF-FB26-E740-8C03-2ACB44939919}" type="parTrans" cxnId="{C780C6E7-7ED6-3F4C-9C71-E9E769BF52C9}">
      <dgm:prSet/>
      <dgm:spPr/>
      <dgm:t>
        <a:bodyPr/>
        <a:lstStyle/>
        <a:p>
          <a:endParaRPr lang="en-US"/>
        </a:p>
      </dgm:t>
    </dgm:pt>
    <dgm:pt modelId="{4A706F21-62F1-5F4D-8603-963696369E71}" type="sibTrans" cxnId="{C780C6E7-7ED6-3F4C-9C71-E9E769BF52C9}">
      <dgm:prSet/>
      <dgm:spPr/>
      <dgm:t>
        <a:bodyPr/>
        <a:lstStyle/>
        <a:p>
          <a:endParaRPr lang="en-US"/>
        </a:p>
      </dgm:t>
    </dgm:pt>
    <dgm:pt modelId="{84C182A7-7422-1D44-AAC5-3195EFF32541}">
      <dgm:prSet/>
      <dgm:spPr/>
      <dgm:t>
        <a:bodyPr/>
        <a:lstStyle/>
        <a:p>
          <a:r>
            <a:rPr lang="en-US" b="1" dirty="0"/>
            <a:t>I am a learner</a:t>
          </a:r>
        </a:p>
      </dgm:t>
    </dgm:pt>
    <dgm:pt modelId="{46AE0018-984F-2241-AF36-1C201564BA8E}" type="parTrans" cxnId="{5BDA0AA5-CE73-1C40-8745-5009CF97658D}">
      <dgm:prSet/>
      <dgm:spPr/>
      <dgm:t>
        <a:bodyPr/>
        <a:lstStyle/>
        <a:p>
          <a:endParaRPr lang="en-US"/>
        </a:p>
      </dgm:t>
    </dgm:pt>
    <dgm:pt modelId="{BC98A5CC-C74C-9946-92C4-ED71F7820F67}" type="sibTrans" cxnId="{5BDA0AA5-CE73-1C40-8745-5009CF97658D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26B4197A-169D-0D4B-AE40-C697EA0E7436}" type="presOf" srcId="{84C182A7-7422-1D44-AAC5-3195EFF32541}" destId="{98C4EB67-A9EF-4A43-9E6E-AA99A22738E2}" srcOrd="0" destOrd="3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5BDA0AA5-CE73-1C40-8745-5009CF97658D}" srcId="{C3229F2C-9501-FF4C-BA0B-CE00868C6670}" destId="{84C182A7-7422-1D44-AAC5-3195EFF32541}" srcOrd="3" destOrd="0" parTransId="{46AE0018-984F-2241-AF36-1C201564BA8E}" sibTransId="{BC98A5CC-C74C-9946-92C4-ED71F7820F67}"/>
    <dgm:cxn modelId="{904BABAD-50B0-8449-A4AC-3021CD9A63DF}" type="presOf" srcId="{3EE4EE86-4C2B-454B-8891-7F7499D25AA7}" destId="{5654DCA6-F438-BB4E-B2C8-B35D49E7FE66}" srcOrd="0" destOrd="3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C780C6E7-7ED6-3F4C-9C71-E9E769BF52C9}" srcId="{4255CC74-55A4-45B5-B616-CBEBA9BDE4F5}" destId="{3EE4EE86-4C2B-454B-8891-7F7499D25AA7}" srcOrd="3" destOrd="0" parTransId="{E4AE1CEF-FB26-E740-8C03-2ACB44939919}" sibTransId="{4A706F21-62F1-5F4D-8603-963696369E71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 (</a:t>
          </a:r>
          <a:r>
            <a:rPr lang="en-US" dirty="0" err="1"/>
            <a:t>EoS</a:t>
          </a:r>
          <a:r>
            <a:rPr lang="en-US" dirty="0"/>
            <a:t>)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need to know you learned the past 6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need to know you learned the past 9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of what you need to know you learned the past 12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r>
            <a:rPr lang="en-US" dirty="0"/>
            <a:t> Generative AI</a:t>
          </a:r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178B877D-55F5-C545-A32B-A73FFD4327C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Backup for Absence</a:t>
          </a:r>
        </a:p>
      </dgm:t>
    </dgm:pt>
    <dgm:pt modelId="{CC4B5B53-5B04-784F-9F92-0CAAF9127E1C}" type="parTrans" cxnId="{234783D0-3E7B-E245-844E-0A6121B1A0EA}">
      <dgm:prSet/>
      <dgm:spPr/>
    </dgm:pt>
    <dgm:pt modelId="{47A14A82-3DC8-154E-84CA-260E4A58B751}" type="sibTrans" cxnId="{234783D0-3E7B-E245-844E-0A6121B1A0EA}">
      <dgm:prSet/>
      <dgm:spPr/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E34B01-A567-8B47-8061-ADCB9F1A73AA}" type="presOf" srcId="{178B877D-55F5-C545-A32B-A73FFD4327C9}" destId="{020148EF-D3B1-1742-BBE1-232DD60FFE50}" srcOrd="0" destOrd="2" presId="urn:microsoft.com/office/officeart/2005/8/layout/matrix3"/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34783D0-3E7B-E245-844E-0A6121B1A0EA}" srcId="{D9100E4A-C649-4994-ABCA-B782B1AC8779}" destId="{178B877D-55F5-C545-A32B-A73FFD4327C9}" srcOrd="1" destOrd="0" parTransId="{CC4B5B53-5B04-784F-9F92-0CAAF9127E1C}" sibTransId="{47A14A82-3DC8-154E-84CA-260E4A58B751}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Paper, presentation, demo, and dialogue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Foundations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Explorations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Futures</a:t>
          </a:r>
        </a:p>
      </dsp:txBody>
      <dsp:txXfrm>
        <a:off x="0" y="628956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7"/>
        <a:ext cx="4700730" cy="532757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D28C-B6C3-9240-A860-EB6D901C5D34}">
      <dsp:nvSpPr>
        <dsp:cNvPr id="0" name=""/>
        <dsp:cNvSpPr/>
      </dsp:nvSpPr>
      <dsp:spPr>
        <a:xfrm>
          <a:off x="3423478" y="0"/>
          <a:ext cx="3423478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 Futures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What is next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Why and how</a:t>
          </a:r>
        </a:p>
      </dsp:txBody>
      <dsp:txXfrm>
        <a:off x="3423478" y="0"/>
        <a:ext cx="3423478" cy="1603513"/>
      </dsp:txXfrm>
    </dsp:sp>
    <dsp:sp modelId="{C4B3E9C8-11F5-5F4C-BE3C-FB76D7BC99E5}">
      <dsp:nvSpPr>
        <dsp:cNvPr id="0" name=""/>
        <dsp:cNvSpPr/>
      </dsp:nvSpPr>
      <dsp:spPr>
        <a:xfrm>
          <a:off x="1711738" y="1603513"/>
          <a:ext cx="6846956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Explorations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Refine focus and depth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Design something and build 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Describe, observe, analyze, explain</a:t>
          </a:r>
        </a:p>
      </dsp:txBody>
      <dsp:txXfrm>
        <a:off x="2909956" y="1603513"/>
        <a:ext cx="4450521" cy="1603513"/>
      </dsp:txXfrm>
    </dsp:sp>
    <dsp:sp modelId="{53534191-732C-2644-A55F-90AB3AF0F0B3}">
      <dsp:nvSpPr>
        <dsp:cNvPr id="0" name=""/>
        <dsp:cNvSpPr/>
      </dsp:nvSpPr>
      <dsp:spPr>
        <a:xfrm>
          <a:off x="0" y="3207026"/>
          <a:ext cx="10270434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Foundations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C: Expertise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B: Robust Mental Model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A: Preliminary Mental Model</a:t>
          </a:r>
        </a:p>
      </dsp:txBody>
      <dsp:txXfrm>
        <a:off x="1797325" y="3207026"/>
        <a:ext cx="6675782" cy="160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888380"/>
          <a:ext cx="67976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Collaborative approach to life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ready for change</a:t>
          </a:r>
        </a:p>
      </dsp:txBody>
      <dsp:txXfrm>
        <a:off x="0" y="888380"/>
        <a:ext cx="6797675" cy="1735650"/>
      </dsp:txXfrm>
    </dsp:sp>
    <dsp:sp modelId="{D825121D-FA8C-0F4E-A09B-4D7BAC3533AE}">
      <dsp:nvSpPr>
        <dsp:cNvPr id="0" name=""/>
        <dsp:cNvSpPr/>
      </dsp:nvSpPr>
      <dsp:spPr>
        <a:xfrm>
          <a:off x="339883" y="60794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635320"/>
        <a:ext cx="4703612" cy="506119"/>
      </dsp:txXfrm>
    </dsp:sp>
    <dsp:sp modelId="{98C4EB67-A9EF-4A43-9E6E-AA99A22738E2}">
      <dsp:nvSpPr>
        <dsp:cNvPr id="0" name=""/>
        <dsp:cNvSpPr/>
      </dsp:nvSpPr>
      <dsp:spPr>
        <a:xfrm>
          <a:off x="0" y="3007071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a learner</a:t>
          </a:r>
        </a:p>
      </dsp:txBody>
      <dsp:txXfrm>
        <a:off x="0" y="3007071"/>
        <a:ext cx="6797675" cy="2034900"/>
      </dsp:txXfrm>
    </dsp:sp>
    <dsp:sp modelId="{0156E9E8-1BAF-254D-AE13-BE99CFE6C2F8}">
      <dsp:nvSpPr>
        <dsp:cNvPr id="0" name=""/>
        <dsp:cNvSpPr/>
      </dsp:nvSpPr>
      <dsp:spPr>
        <a:xfrm>
          <a:off x="339883" y="272663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54010"/>
        <a:ext cx="4703612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End of Semester (</a:t>
          </a:r>
          <a:r>
            <a:rPr lang="en-US" sz="1900" kern="1200" dirty="0" err="1"/>
            <a:t>EoS</a:t>
          </a:r>
          <a:r>
            <a:rPr lang="en-US" sz="1900" kern="1200" dirty="0"/>
            <a:t>)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15/16 …, you get it.  </a:t>
          </a:r>
          <a:r>
            <a:rPr lang="en-US" sz="14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Semester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need to know you learned the past 6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need to know you learned the past 9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of what you need to know you learned the past 12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Individual discussions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Backup for Absence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GoogleDocs</a:t>
          </a:r>
          <a:r>
            <a:rPr lang="en-US" sz="2000" kern="1200" dirty="0"/>
            <a:t> Generative AI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g/g-0m35Mzndc-cs-capstone-course-compani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strategic goals in mind</a:t>
            </a:r>
          </a:p>
          <a:p>
            <a:pPr lvl="1"/>
            <a:r>
              <a:rPr lang="en-US" dirty="0"/>
              <a:t>Prepare for professional life</a:t>
            </a:r>
          </a:p>
          <a:p>
            <a:pPr lvl="1"/>
            <a:r>
              <a:rPr lang="en-US" dirty="0"/>
              <a:t>Cultivate a growth mindset</a:t>
            </a:r>
          </a:p>
          <a:p>
            <a:pPr lvl="1"/>
            <a:r>
              <a:rPr lang="en-US" dirty="0"/>
              <a:t>Our tactics can change</a:t>
            </a:r>
          </a:p>
          <a:p>
            <a:r>
              <a:rPr lang="en-US" dirty="0"/>
              <a:t>Be transparent</a:t>
            </a:r>
          </a:p>
          <a:p>
            <a:pPr lvl="1"/>
            <a:r>
              <a:rPr lang="en-US" dirty="0"/>
              <a:t>Communicate to me and your classmates about opportunities, challenges</a:t>
            </a:r>
          </a:p>
          <a:p>
            <a:pPr lvl="1"/>
            <a:r>
              <a:rPr lang="en-US" dirty="0"/>
              <a:t>Communicate early, when issues are just emerging and easier to address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Stay focused</a:t>
            </a:r>
          </a:p>
          <a:p>
            <a:pPr lvl="1"/>
            <a:r>
              <a:rPr lang="en-US" dirty="0"/>
              <a:t>Adapt as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64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14C3A-B1AC-F536-90BF-80ADD44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State of the Field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6B471F-6B64-E125-4131-3B4D6CA61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435134"/>
              </p:ext>
            </p:extLst>
          </p:nvPr>
        </p:nvGraphicFramePr>
        <p:xfrm>
          <a:off x="1921566" y="1311966"/>
          <a:ext cx="10270434" cy="48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B88A0BBD-F8BB-F323-FE4D-EEB4512F6D43}"/>
              </a:ext>
            </a:extLst>
          </p:cNvPr>
          <p:cNvSpPr/>
          <p:nvPr/>
        </p:nvSpPr>
        <p:spPr>
          <a:xfrm>
            <a:off x="1847551" y="4523555"/>
            <a:ext cx="1673414" cy="1598949"/>
          </a:xfrm>
          <a:prstGeom prst="leftBrace">
            <a:avLst>
              <a:gd name="adj1" fmla="val 8333"/>
              <a:gd name="adj2" fmla="val 488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11EB8-33C3-58EE-08A3-08708E2EB4DC}"/>
              </a:ext>
            </a:extLst>
          </p:cNvPr>
          <p:cNvSpPr txBox="1"/>
          <p:nvPr/>
        </p:nvSpPr>
        <p:spPr>
          <a:xfrm>
            <a:off x="259559" y="5138363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1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636D1B-A728-1875-0AFE-58D2527F3B02}"/>
              </a:ext>
            </a:extLst>
          </p:cNvPr>
          <p:cNvSpPr/>
          <p:nvPr/>
        </p:nvSpPr>
        <p:spPr>
          <a:xfrm>
            <a:off x="1849731" y="2974428"/>
            <a:ext cx="3405442" cy="3148076"/>
          </a:xfrm>
          <a:prstGeom prst="leftBrace">
            <a:avLst>
              <a:gd name="adj1" fmla="val 8333"/>
              <a:gd name="adj2" fmla="val 2100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707B-D976-808A-AC5B-C397AB27FEAE}"/>
              </a:ext>
            </a:extLst>
          </p:cNvPr>
          <p:cNvSpPr txBox="1"/>
          <p:nvPr/>
        </p:nvSpPr>
        <p:spPr>
          <a:xfrm>
            <a:off x="259560" y="3462309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2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CAC25D5-7121-C51D-0540-2F15D354BC15}"/>
              </a:ext>
            </a:extLst>
          </p:cNvPr>
          <p:cNvSpPr/>
          <p:nvPr/>
        </p:nvSpPr>
        <p:spPr>
          <a:xfrm>
            <a:off x="1847551" y="1311965"/>
            <a:ext cx="5152338" cy="4810539"/>
          </a:xfrm>
          <a:prstGeom prst="leftBrace">
            <a:avLst>
              <a:gd name="adj1" fmla="val 8333"/>
              <a:gd name="adj2" fmla="val 1984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3AC79-FFEF-2927-466C-91814D904569}"/>
              </a:ext>
            </a:extLst>
          </p:cNvPr>
          <p:cNvSpPr txBox="1"/>
          <p:nvPr/>
        </p:nvSpPr>
        <p:spPr>
          <a:xfrm>
            <a:off x="259558" y="2110474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3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8AB1B8BB-15FC-02B5-69B2-AF96D4F0CC87}"/>
              </a:ext>
            </a:extLst>
          </p:cNvPr>
          <p:cNvSpPr/>
          <p:nvPr/>
        </p:nvSpPr>
        <p:spPr>
          <a:xfrm>
            <a:off x="10500300" y="1311965"/>
            <a:ext cx="1689520" cy="4810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8562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8776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583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0560AE-F671-7F42-B03B-005559300A3A}"/>
              </a:ext>
            </a:extLst>
          </p:cNvPr>
          <p:cNvSpPr txBox="1"/>
          <p:nvPr/>
        </p:nvSpPr>
        <p:spPr>
          <a:xfrm>
            <a:off x="2432095" y="5675588"/>
            <a:ext cx="6443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regular learning of new content, our skills diminish!</a:t>
            </a:r>
          </a:p>
          <a:p>
            <a:r>
              <a:rPr lang="en-US" dirty="0"/>
              <a:t>Rate of progress seems to be accelerating: 3 years -&gt; 2, 1.5?</a:t>
            </a:r>
          </a:p>
        </p:txBody>
      </p:sp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543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1432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947A-F3E0-994C-8F84-242FA94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Generative AI Tools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EF70ABF8-AEB8-265B-9270-1EF0FD6E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r="3305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8F9-BD5C-B777-5D37-08C33210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3" y="2108201"/>
            <a:ext cx="6477233" cy="3760891"/>
          </a:xfrm>
        </p:spPr>
        <p:txBody>
          <a:bodyPr>
            <a:normAutofit/>
          </a:bodyPr>
          <a:lstStyle/>
          <a:p>
            <a:r>
              <a:rPr lang="en-US" dirty="0"/>
              <a:t>Exciting new frontier</a:t>
            </a:r>
          </a:p>
          <a:p>
            <a:r>
              <a:rPr lang="en-US" dirty="0"/>
              <a:t>We will embrace and explore the use of these tools!</a:t>
            </a:r>
          </a:p>
          <a:p>
            <a:r>
              <a:rPr lang="en-US" dirty="0"/>
              <a:t>We have a </a:t>
            </a:r>
            <a:r>
              <a:rPr lang="en-US" dirty="0">
                <a:hlinkClick r:id="rId3"/>
              </a:rPr>
              <a:t>virtual CS373 instructor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4C4A6-BBA5-8CF6-8F99-7A25CE3BF4A9}"/>
              </a:ext>
            </a:extLst>
          </p:cNvPr>
          <p:cNvSpPr txBox="1"/>
          <p:nvPr/>
        </p:nvSpPr>
        <p:spPr>
          <a:xfrm>
            <a:off x="4823460" y="6252210"/>
            <a:ext cx="72141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* https://</a:t>
            </a:r>
            <a:r>
              <a:rPr lang="en-US" sz="1600" dirty="0" err="1"/>
              <a:t>chat.openai.com</a:t>
            </a:r>
            <a:r>
              <a:rPr lang="en-US" sz="1600" dirty="0"/>
              <a:t>/g/g-0m35Mzndc-cs-capstone-course-companion</a:t>
            </a:r>
          </a:p>
        </p:txBody>
      </p:sp>
    </p:spTree>
    <p:extLst>
      <p:ext uri="{BB962C8B-B14F-4D97-AF65-F5344CB8AC3E}">
        <p14:creationId xmlns:p14="http://schemas.microsoft.com/office/powerpoint/2010/main" val="416050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479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State of the Field Components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Generative AI Tools</vt:lpstr>
      <vt:lpstr>Expectations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Heroux, Michael</cp:lastModifiedBy>
  <cp:revision>7</cp:revision>
  <dcterms:created xsi:type="dcterms:W3CDTF">2020-08-31T17:40:19Z</dcterms:created>
  <dcterms:modified xsi:type="dcterms:W3CDTF">2024-08-26T17:07:03Z</dcterms:modified>
</cp:coreProperties>
</file>