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274" r:id="rId3"/>
    <p:sldId id="272" r:id="rId4"/>
    <p:sldId id="273" r:id="rId5"/>
    <p:sldId id="260" r:id="rId6"/>
    <p:sldId id="271" r:id="rId7"/>
    <p:sldId id="269" r:id="rId8"/>
    <p:sldId id="261" r:id="rId9"/>
    <p:sldId id="270" r:id="rId10"/>
    <p:sldId id="262" r:id="rId11"/>
    <p:sldId id="264" r:id="rId12"/>
    <p:sldId id="267" r:id="rId13"/>
    <p:sldId id="268" r:id="rId14"/>
    <p:sldId id="265" r:id="rId15"/>
    <p:sldId id="266" r:id="rId16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45" autoAdjust="0"/>
    <p:restoredTop sz="90929"/>
  </p:normalViewPr>
  <p:slideViewPr>
    <p:cSldViewPr>
      <p:cViewPr varScale="1">
        <p:scale>
          <a:sx n="127" d="100"/>
          <a:sy n="127" d="100"/>
        </p:scale>
        <p:origin x="15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43079D-85C2-0743-9C5B-24A119E816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28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127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8563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F937C74F-1369-174E-8A1A-B3CBF8B99F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3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CE4A725-4298-B046-A631-87D0023B7D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3FABCE9-A141-D142-AA6B-1E7FBD5A92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92B2FD-B87D-7A4B-AB40-D29BEC7F28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889F5FB-2D0D-7848-BB6D-41089A488C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08D04B0-5104-3341-89F7-7676180663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 3Mike Heroux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5D830D3-D6B2-8D41-919C-853FA4C08E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CSCI 317 Mike Heroux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516E976-C2B5-7A47-BB09-6F47F18F0D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CA84128-8A59-124C-906F-490E35B1C5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263612C-114A-AB4D-A233-3BC5034B2E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ABC539A-06C9-B44D-9810-1125CE9E56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AAB9FA3-5FA7-1044-B5C1-1F1DD2C9FA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A5238F-CFED-634A-8E39-D249FFE1608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86CE-0434-6549-A577-3C7A937E6EA6}" type="slidenum">
              <a:rPr lang="en-US"/>
              <a:pPr/>
              <a:t>1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 u="none" dirty="0"/>
              <a:t>Technical Research, Writing &amp; Presenting</a:t>
            </a:r>
            <a:br>
              <a:rPr lang="en-US" u="none" dirty="0"/>
            </a:br>
            <a:r>
              <a:rPr lang="en-US" u="none" dirty="0"/>
              <a:t>2.0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 dirty="0"/>
              <a:t>CSCI 373</a:t>
            </a:r>
          </a:p>
          <a:p>
            <a:pPr marL="342900" indent="-342900"/>
            <a:r>
              <a:rPr lang="en-US" dirty="0"/>
              <a:t>Mike Heroux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dirty="0"/>
              <a:t>Writing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Rule #7</a:t>
            </a:r>
            <a:r>
              <a:rPr lang="en-US" sz="2000" dirty="0"/>
              <a:t>: </a:t>
            </a:r>
          </a:p>
          <a:p>
            <a:pPr lvl="1"/>
            <a:r>
              <a:rPr lang="en-US" sz="1800" dirty="0"/>
              <a:t>Use pictures, charts and graphs, </a:t>
            </a:r>
          </a:p>
          <a:p>
            <a:pPr lvl="1"/>
            <a:r>
              <a:rPr lang="en-US" sz="1800" dirty="0"/>
              <a:t>But keep in mind #4 (Simplicity). </a:t>
            </a:r>
          </a:p>
          <a:p>
            <a:pPr marL="0" indent="0">
              <a:buNone/>
            </a:pPr>
            <a:r>
              <a:rPr lang="en-US" sz="2000" b="1" dirty="0"/>
              <a:t>Rule #8</a:t>
            </a:r>
            <a:r>
              <a:rPr lang="en-US" sz="2000" dirty="0"/>
              <a:t>: Use examples to explain complex ideas. </a:t>
            </a:r>
          </a:p>
          <a:p>
            <a:pPr marL="0" indent="0">
              <a:buNone/>
            </a:pPr>
            <a:r>
              <a:rPr lang="en-US" sz="2000" b="1" dirty="0"/>
              <a:t>Rule #9</a:t>
            </a:r>
            <a:r>
              <a:rPr lang="en-US" sz="2000" dirty="0"/>
              <a:t>: Use: </a:t>
            </a:r>
          </a:p>
          <a:p>
            <a:pPr lvl="1"/>
            <a:r>
              <a:rPr lang="en-US" sz="1600" dirty="0"/>
              <a:t>Headings (Chapter, Section, etc.). </a:t>
            </a:r>
          </a:p>
          <a:p>
            <a:pPr lvl="1"/>
            <a:r>
              <a:rPr lang="en-US" sz="1600" dirty="0"/>
              <a:t>Bulleted Lists. </a:t>
            </a:r>
          </a:p>
          <a:p>
            <a:pPr lvl="1"/>
            <a:r>
              <a:rPr lang="en-US" sz="1600" dirty="0"/>
              <a:t>Numbered lists.</a:t>
            </a:r>
          </a:p>
          <a:p>
            <a:pPr marL="0" indent="0">
              <a:buNone/>
            </a:pPr>
            <a:r>
              <a:rPr lang="en-US" sz="2400" dirty="0"/>
              <a:t>to provide structure, clarity and conciseness to your document. </a:t>
            </a:r>
          </a:p>
          <a:p>
            <a:pPr marL="0" indent="0">
              <a:buNone/>
            </a:pPr>
            <a:r>
              <a:rPr lang="en-US" sz="2000" b="1" dirty="0"/>
              <a:t>Rule #10</a:t>
            </a:r>
            <a:r>
              <a:rPr lang="en-US" sz="2000" dirty="0"/>
              <a:t>: Provide guidance : </a:t>
            </a:r>
          </a:p>
          <a:p>
            <a:pPr lvl="1"/>
            <a:r>
              <a:rPr lang="en-US" sz="1600" dirty="0"/>
              <a:t>Table of Contents. </a:t>
            </a:r>
          </a:p>
          <a:p>
            <a:pPr lvl="1"/>
            <a:r>
              <a:rPr lang="en-US" sz="1600" dirty="0"/>
              <a:t>List of Figures, list of Tables. </a:t>
            </a:r>
          </a:p>
          <a:p>
            <a:pPr lvl="1"/>
            <a:r>
              <a:rPr lang="en-US" sz="1600" dirty="0"/>
              <a:t>Index and Glossary.</a:t>
            </a:r>
          </a:p>
          <a:p>
            <a:pPr lvl="1"/>
            <a:r>
              <a:rPr lang="en-US" sz="1600" dirty="0"/>
              <a:t>Abstract.</a:t>
            </a:r>
          </a:p>
          <a:p>
            <a:pPr lvl="1"/>
            <a:r>
              <a:rPr lang="en-US" sz="1600" dirty="0"/>
              <a:t>Note: </a:t>
            </a:r>
            <a:r>
              <a:rPr lang="en-US" sz="1600" dirty="0" err="1"/>
              <a:t>LaTeX</a:t>
            </a:r>
            <a:r>
              <a:rPr lang="en-US" sz="1600" dirty="0"/>
              <a:t> provides these!</a:t>
            </a:r>
            <a:br>
              <a:rPr lang="en-US" sz="1200" dirty="0"/>
            </a:br>
            <a:endParaRPr lang="en-US" sz="12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0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Slide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7140"/>
            <a:ext cx="8229600" cy="4648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Let us read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diagrams, charts, figures.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Intersection: minimal.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Prepare for disaster.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slides are big notecards, don’t have slides.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486400" y="2392680"/>
            <a:ext cx="2743200" cy="1656080"/>
            <a:chOff x="2209800" y="3771900"/>
            <a:chExt cx="2743200" cy="1656080"/>
          </a:xfrm>
        </p:grpSpPr>
        <p:sp>
          <p:nvSpPr>
            <p:cNvPr id="7" name="Oval 6"/>
            <p:cNvSpPr/>
            <p:nvPr/>
          </p:nvSpPr>
          <p:spPr bwMode="auto">
            <a:xfrm>
              <a:off x="3429000" y="3789680"/>
              <a:ext cx="1524000" cy="163830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What</a:t>
              </a:r>
              <a:r>
                <a:rPr kumimoji="0" lang="en-US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 is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on your</a:t>
              </a:r>
              <a:br>
                <a:rPr lang="en-US" dirty="0"/>
              </a:br>
              <a:r>
                <a:rPr lang="en-US" dirty="0"/>
                <a:t>slides</a:t>
              </a:r>
              <a:endPara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1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209800" y="3771900"/>
              <a:ext cx="1524000" cy="1638300"/>
            </a:xfrm>
            <a:prstGeom prst="ellipse">
              <a:avLst/>
            </a:prstGeom>
            <a:solidFill>
              <a:schemeClr val="accent1">
                <a:alpha val="59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What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you</a:t>
              </a:r>
              <a:r>
                <a:rPr kumimoji="0" lang="en-US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say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 bwMode="auto">
          <a:xfrm>
            <a:off x="4876800" y="2895600"/>
            <a:ext cx="19812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409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B310-097E-4B4D-B1E1-1778CBCE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Details on Slides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E4C58D-7D87-DC4C-836A-9338F9F49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62466"/>
            <a:ext cx="7772400" cy="401886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B1DE0-2DDD-8B42-9AE2-298C4F9B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BBB3D-6A08-0C45-B256-883C4E87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C2AFC-5A0A-1541-8CF5-CF2C24C0B111}"/>
              </a:ext>
            </a:extLst>
          </p:cNvPr>
          <p:cNvSpPr txBox="1"/>
          <p:nvPr/>
        </p:nvSpPr>
        <p:spPr>
          <a:xfrm>
            <a:off x="762000" y="1300801"/>
            <a:ext cx="6309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 Oak Ridge Exascale System Frontier Specs.</a:t>
            </a:r>
          </a:p>
        </p:txBody>
      </p:sp>
    </p:spTree>
    <p:extLst>
      <p:ext uri="{BB962C8B-B14F-4D97-AF65-F5344CB8AC3E}">
        <p14:creationId xmlns:p14="http://schemas.microsoft.com/office/powerpoint/2010/main" val="143095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76AF-9CE5-6D4F-9E25-F8CEAE55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Timelines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4DCBED4-716B-2D4D-82C3-8A3D58EC5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110764"/>
            <a:ext cx="7772400" cy="33222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E06C2-44D0-0D4D-810D-34ACCD24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4AEDF-B850-FF4E-9824-C0EFFE37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7FACF-EAD3-8344-B996-9473D4D1204B}"/>
              </a:ext>
            </a:extLst>
          </p:cNvPr>
          <p:cNvSpPr txBox="1"/>
          <p:nvPr/>
        </p:nvSpPr>
        <p:spPr>
          <a:xfrm>
            <a:off x="533400" y="5791200"/>
            <a:ext cx="8223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http://</a:t>
            </a:r>
            <a:r>
              <a:rPr lang="en-US" sz="1800" dirty="0" err="1"/>
              <a:t>www.excel-board.com</a:t>
            </a:r>
            <a:r>
              <a:rPr lang="en-US" sz="1800" dirty="0"/>
              <a:t>/how-to-create-timeline-chart-in-excel-quickly-and-easily/</a:t>
            </a:r>
          </a:p>
        </p:txBody>
      </p:sp>
    </p:spTree>
    <p:extLst>
      <p:ext uri="{BB962C8B-B14F-4D97-AF65-F5344CB8AC3E}">
        <p14:creationId xmlns:p14="http://schemas.microsoft.com/office/powerpoint/2010/main" val="3007707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dirty="0"/>
              <a:t>PowerPoint 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4648200"/>
          </a:xfrm>
        </p:spPr>
        <p:txBody>
          <a:bodyPr/>
          <a:lstStyle/>
          <a:p>
            <a:r>
              <a:rPr lang="en-US" dirty="0"/>
              <a:t>The default format for PowerPoint is:</a:t>
            </a:r>
          </a:p>
          <a:p>
            <a:pPr lvl="1"/>
            <a:r>
              <a:rPr lang="en-US" dirty="0"/>
              <a:t>Outline Format.</a:t>
            </a:r>
          </a:p>
          <a:p>
            <a:pPr lvl="1"/>
            <a:r>
              <a:rPr lang="en-US" dirty="0"/>
              <a:t>Brief statements.</a:t>
            </a:r>
          </a:p>
          <a:p>
            <a:pPr lvl="1"/>
            <a:r>
              <a:rPr lang="en-US" dirty="0"/>
              <a:t>Slide is a big notecard for the speaker.</a:t>
            </a:r>
          </a:p>
          <a:p>
            <a:r>
              <a:rPr lang="en-US" dirty="0"/>
              <a:t>This is BAD:</a:t>
            </a:r>
          </a:p>
          <a:p>
            <a:pPr lvl="1"/>
            <a:r>
              <a:rPr lang="en-US" dirty="0"/>
              <a:t>Credible argument: </a:t>
            </a:r>
          </a:p>
          <a:p>
            <a:pPr lvl="2"/>
            <a:r>
              <a:rPr lang="en-US" dirty="0"/>
              <a:t>Problems with space shuttle O-rings were known.</a:t>
            </a:r>
          </a:p>
          <a:p>
            <a:pPr lvl="2"/>
            <a:r>
              <a:rPr lang="en-US" dirty="0"/>
              <a:t>Poor PowerPoint hid the issue.</a:t>
            </a:r>
          </a:p>
          <a:p>
            <a:pPr lvl="2"/>
            <a:r>
              <a:rPr lang="en-US" dirty="0"/>
              <a:t>NASA Challenger exploded in 1986.</a:t>
            </a:r>
          </a:p>
          <a:p>
            <a:pPr lvl="1"/>
            <a:r>
              <a:rPr lang="en-US" dirty="0"/>
              <a:t>The best default for a new PowerPoint slide?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59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F559-BC96-709B-8BBE-958C45CF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B87E6-FCA5-03D2-7DED-3FB7AC4BB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our AI tools:</a:t>
            </a:r>
          </a:p>
          <a:p>
            <a:pPr lvl="1"/>
            <a:r>
              <a:rPr lang="en-US" dirty="0"/>
              <a:t>Have a deep conversation with ChatGPT</a:t>
            </a:r>
          </a:p>
          <a:p>
            <a:pPr lvl="1"/>
            <a:r>
              <a:rPr lang="en-US" dirty="0"/>
              <a:t>Ask Gemini to generate one (or many!) research reports for you</a:t>
            </a:r>
          </a:p>
          <a:p>
            <a:r>
              <a:rPr lang="en-US" dirty="0"/>
              <a:t>Don’t like what you got the first time?</a:t>
            </a:r>
          </a:p>
          <a:p>
            <a:pPr lvl="1"/>
            <a:r>
              <a:rPr lang="en-US" dirty="0"/>
              <a:t>Ask again, and again, and again.</a:t>
            </a:r>
          </a:p>
          <a:p>
            <a:r>
              <a:rPr lang="en-US" dirty="0"/>
              <a:t>Not sure how to ask?</a:t>
            </a:r>
          </a:p>
          <a:p>
            <a:pPr lvl="1"/>
            <a:r>
              <a:rPr lang="en-US" dirty="0"/>
              <a:t>Ask how to ask!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62031-5529-BD59-5CF2-2283AD7B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99295-7359-5CF5-D120-EAF5ADF9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819A-40D3-6AF5-1054-8E07A203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find one good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AFDFE-A215-4ECA-BD46-2F3696A6A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its bibliography, notes, resources</a:t>
            </a:r>
          </a:p>
          <a:p>
            <a:r>
              <a:rPr lang="en-US" dirty="0"/>
              <a:t>Go to the library site, find the article and click on the link that finds article that cite that article</a:t>
            </a:r>
          </a:p>
          <a:p>
            <a:r>
              <a:rPr lang="en-US" dirty="0"/>
              <a:t>Find the authors’ websites and look for other papers they have published</a:t>
            </a:r>
          </a:p>
          <a:p>
            <a:r>
              <a:rPr lang="en-US" dirty="0"/>
              <a:t>And iterate with anything new you find</a:t>
            </a:r>
          </a:p>
          <a:p>
            <a:r>
              <a:rPr lang="en-US" dirty="0"/>
              <a:t>Soon, you will have a good collection of related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F3318-3653-2288-8AFB-3EBB701F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CC859-FC59-2C72-C50C-65015725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0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6AF7-3B24-F4C7-62C1-36EF10EA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you are becoming an expert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7CD37-FA72-8017-B1BE-749212A16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read, viewed, and listened to </a:t>
            </a:r>
            <a:r>
              <a:rPr lang="en-US" i="1" dirty="0"/>
              <a:t>many </a:t>
            </a:r>
            <a:r>
              <a:rPr lang="en-US" dirty="0"/>
              <a:t>resources: Dozens, not 10, 15</a:t>
            </a:r>
          </a:p>
          <a:p>
            <a:r>
              <a:rPr lang="en-US" dirty="0"/>
              <a:t>When you find a new resource, it covers ideas you have already encountered and builds upon your existing understanding</a:t>
            </a:r>
          </a:p>
          <a:p>
            <a:r>
              <a:rPr lang="en-US" dirty="0"/>
              <a:t>When you read, view, or listen to a resource:</a:t>
            </a:r>
          </a:p>
          <a:p>
            <a:pPr lvl="1"/>
            <a:r>
              <a:rPr lang="en-US" dirty="0"/>
              <a:t>A new, novel idea comes to mind</a:t>
            </a:r>
          </a:p>
          <a:p>
            <a:pPr lvl="1"/>
            <a:r>
              <a:rPr lang="en-US" dirty="0"/>
              <a:t>A new or more elaborate mental model emerges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539DA-B962-AB1A-E20F-542FD02B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AD7D2-5866-DB35-4AB9-6C76E20E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338328"/>
            <a:ext cx="76581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700" kern="1200">
                <a:solidFill>
                  <a:schemeClr val="tx1"/>
                </a:solidFill>
              </a:rPr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419083"/>
            <a:ext cx="7658100" cy="5284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/>
              <a:t>\label{label_name} and \ref{label_name}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9144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2423160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2423160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1C402-5DAC-C284-1018-61CD81804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66" y="3245774"/>
            <a:ext cx="3730752" cy="228508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12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CSCI 373 Mike Heroux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fld id="{8889F5FB-2D0D-7848-BB6D-41089A488CF6}" type="slidenum">
              <a:rPr lang="en-US" sz="1200">
                <a:solidFill>
                  <a:srgbClr val="898989"/>
                </a:solidFill>
                <a:latin typeface="+mn-lt"/>
              </a:rPr>
              <a:pPr eaLnBrk="1" hangingPunct="1">
                <a:spcAft>
                  <a:spcPts val="600"/>
                </a:spcAft>
              </a:pPr>
              <a:t>5</a:t>
            </a:fld>
            <a:endParaRPr lang="en-US" sz="1200">
              <a:solidFill>
                <a:srgbClr val="898989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E1EB39-3011-5A46-F31E-B08B87AFE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182" y="2935752"/>
            <a:ext cx="3730752" cy="26954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FDA87A-B31D-2CDC-8C44-F7A81A70CD42}"/>
              </a:ext>
            </a:extLst>
          </p:cNvPr>
          <p:cNvSpPr/>
          <p:nvPr/>
        </p:nvSpPr>
        <p:spPr bwMode="auto">
          <a:xfrm>
            <a:off x="3276600" y="4953000"/>
            <a:ext cx="762000" cy="228600"/>
          </a:xfrm>
          <a:prstGeom prst="rect">
            <a:avLst/>
          </a:prstGeom>
          <a:solidFill>
            <a:schemeClr val="accent1">
              <a:alpha val="32944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11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699EC7-9C91-3804-BBBB-FE91BE2F028F}"/>
              </a:ext>
            </a:extLst>
          </p:cNvPr>
          <p:cNvSpPr/>
          <p:nvPr/>
        </p:nvSpPr>
        <p:spPr bwMode="auto">
          <a:xfrm>
            <a:off x="599066" y="4271275"/>
            <a:ext cx="762000" cy="228600"/>
          </a:xfrm>
          <a:prstGeom prst="rect">
            <a:avLst/>
          </a:prstGeom>
          <a:solidFill>
            <a:schemeClr val="accent1">
              <a:alpha val="32944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11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968D97-AFD8-E387-8FAE-9C6ACC4699A3}"/>
              </a:ext>
            </a:extLst>
          </p:cNvPr>
          <p:cNvSpPr/>
          <p:nvPr/>
        </p:nvSpPr>
        <p:spPr bwMode="auto">
          <a:xfrm>
            <a:off x="6500756" y="3962400"/>
            <a:ext cx="762000" cy="228600"/>
          </a:xfrm>
          <a:prstGeom prst="rect">
            <a:avLst/>
          </a:prstGeom>
          <a:solidFill>
            <a:schemeClr val="accent1">
              <a:alpha val="32944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11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58BAE6-7475-FD38-7DF8-D5570C215A8B}"/>
              </a:ext>
            </a:extLst>
          </p:cNvPr>
          <p:cNvSpPr/>
          <p:nvPr/>
        </p:nvSpPr>
        <p:spPr bwMode="auto">
          <a:xfrm>
            <a:off x="5334000" y="4800600"/>
            <a:ext cx="762000" cy="228600"/>
          </a:xfrm>
          <a:prstGeom prst="rect">
            <a:avLst/>
          </a:prstGeom>
          <a:solidFill>
            <a:schemeClr val="accent1">
              <a:alpha val="32944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14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51F6560-D61C-400F-B71A-3FDEBF451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47" y="366639"/>
            <a:ext cx="8317705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3700" kern="1200">
                <a:solidFill>
                  <a:schemeClr val="tx1"/>
                </a:solidFill>
              </a:rPr>
              <a:t>Terms, Concepts, Procedures</a:t>
            </a:r>
            <a:endParaRPr lang="en-US" sz="3700" kern="1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147" y="1111187"/>
            <a:ext cx="8317705" cy="643253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mar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500" kern="1200">
                <a:solidFill>
                  <a:schemeClr val="tx1">
                    <a:alpha val="60000"/>
                  </a:schemeClr>
                </a:solidFill>
              </a:rPr>
              <a:t>Use lists</a:t>
            </a:r>
            <a:endParaRPr lang="en-US" sz="3500" kern="12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46" y="6307200"/>
            <a:ext cx="8317706" cy="55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CSCI 373 Mike Heroux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5400000">
            <a:off x="6775226" y="3148837"/>
            <a:ext cx="4326732" cy="55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spcAft>
                <a:spcPts val="600"/>
              </a:spcAft>
            </a:pPr>
            <a:fld id="{8889F5FB-2D0D-7848-BB6D-41089A488CF6}" type="slidenum">
              <a:rPr lang="en-US" sz="9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 algn="ctr" eaLnBrk="1" hangingPunct="1">
                <a:spcAft>
                  <a:spcPts val="600"/>
                </a:spcAft>
              </a:pPr>
              <a:t>6</a:t>
            </a:fld>
            <a:endParaRPr lang="en-US" sz="9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335A57-A6ED-2BD9-E23A-2D236305D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484" y="1754439"/>
            <a:ext cx="3525684" cy="46626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CAABA0-B92F-FE26-A0F5-4ADB999AA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1677"/>
            <a:ext cx="5226042" cy="454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8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Spacing using ~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~:</a:t>
            </a:r>
          </a:p>
          <a:p>
            <a:r>
              <a:rPr lang="en-US" dirty="0"/>
              <a:t>In Smith and Jones~\cite{2014SmithJones}, we see that …</a:t>
            </a:r>
          </a:p>
          <a:p>
            <a:r>
              <a:rPr lang="en-US" dirty="0"/>
              <a:t>In Section~\ref{intro}, …</a:t>
            </a:r>
          </a:p>
          <a:p>
            <a:r>
              <a:rPr lang="en-US" dirty="0"/>
              <a:t>In Figure~\ref{fig1},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3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81" y="1441295"/>
            <a:ext cx="45720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Figures:</a:t>
            </a:r>
          </a:p>
          <a:p>
            <a:r>
              <a:rPr lang="en-US" dirty="0"/>
              <a:t>Graphs: </a:t>
            </a:r>
          </a:p>
          <a:p>
            <a:pPr lvl="1"/>
            <a:r>
              <a:rPr lang="en-US" dirty="0"/>
              <a:t>Clearly label units, legend, title</a:t>
            </a:r>
          </a:p>
          <a:p>
            <a:r>
              <a:rPr lang="en-US" dirty="0"/>
              <a:t>Captions: </a:t>
            </a:r>
          </a:p>
          <a:p>
            <a:pPr lvl="1"/>
            <a:r>
              <a:rPr lang="en-US" dirty="0"/>
              <a:t>Explain the figure in summary</a:t>
            </a:r>
          </a:p>
          <a:p>
            <a:pPr lvl="1"/>
            <a:r>
              <a:rPr lang="en-US" dirty="0"/>
              <a:t>2-3 sentences that tell the story of the figure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17EC3A-5194-6E8C-7C02-6EEB90A56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830" y="1282390"/>
            <a:ext cx="4381500" cy="3162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45EB92-ECB5-3BA2-3346-0A76E3149469}"/>
              </a:ext>
            </a:extLst>
          </p:cNvPr>
          <p:cNvSpPr/>
          <p:nvPr/>
        </p:nvSpPr>
        <p:spPr bwMode="auto">
          <a:xfrm>
            <a:off x="6743700" y="2565244"/>
            <a:ext cx="2373630" cy="863755"/>
          </a:xfrm>
          <a:prstGeom prst="rect">
            <a:avLst/>
          </a:prstGeom>
          <a:solidFill>
            <a:schemeClr val="accent1">
              <a:alpha val="32944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66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81" y="1441295"/>
            <a:ext cx="4572000" cy="4648200"/>
          </a:xfrm>
        </p:spPr>
        <p:txBody>
          <a:bodyPr/>
          <a:lstStyle/>
          <a:p>
            <a:r>
              <a:rPr lang="en-US" dirty="0"/>
              <a:t>Spreading a figure across two columns</a:t>
            </a:r>
          </a:p>
          <a:p>
            <a:pPr lvl="1"/>
            <a:r>
              <a:rPr lang="en-US" dirty="0"/>
              <a:t>Use figure*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1530505"/>
            <a:ext cx="3720890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To spread a figure across two columns:</a:t>
            </a:r>
          </a:p>
          <a:p>
            <a:endParaRPr lang="en-US" sz="1600" dirty="0"/>
          </a:p>
          <a:p>
            <a:r>
              <a:rPr lang="en-US" sz="1600" dirty="0"/>
              <a:t>Use the figure* environment. So instead of</a:t>
            </a:r>
          </a:p>
          <a:p>
            <a:endParaRPr lang="en-US" sz="1600" dirty="0"/>
          </a:p>
          <a:p>
            <a:r>
              <a:rPr lang="en-US" sz="1600" b="1" dirty="0"/>
              <a:t>\begin{figure}[</a:t>
            </a:r>
            <a:r>
              <a:rPr lang="en-US" sz="1600" b="1" dirty="0" err="1"/>
              <a:t>ht</a:t>
            </a:r>
            <a:r>
              <a:rPr lang="en-US" sz="1600" b="1" dirty="0"/>
              <a:t>]</a:t>
            </a:r>
          </a:p>
          <a:p>
            <a:r>
              <a:rPr lang="en-US" sz="1600" b="1" dirty="0"/>
              <a:t>\centering</a:t>
            </a:r>
          </a:p>
          <a:p>
            <a:r>
              <a:rPr lang="en-US" sz="1600" b="1" dirty="0"/>
              <a:t>...</a:t>
            </a:r>
          </a:p>
          <a:p>
            <a:r>
              <a:rPr lang="en-US" sz="1600" b="1" dirty="0"/>
              <a:t>\end{figure}</a:t>
            </a:r>
          </a:p>
          <a:p>
            <a:endParaRPr lang="en-US" sz="1600" dirty="0"/>
          </a:p>
          <a:p>
            <a:r>
              <a:rPr lang="en-US" sz="1600" dirty="0"/>
              <a:t>you should use</a:t>
            </a:r>
          </a:p>
          <a:p>
            <a:endParaRPr lang="en-US" sz="1600" dirty="0"/>
          </a:p>
          <a:p>
            <a:r>
              <a:rPr lang="en-US" sz="1600" b="1" dirty="0"/>
              <a:t>\begin{figure*}[</a:t>
            </a:r>
            <a:r>
              <a:rPr lang="en-US" sz="1600" b="1" dirty="0" err="1"/>
              <a:t>ht</a:t>
            </a:r>
            <a:r>
              <a:rPr lang="en-US" sz="1600" b="1" dirty="0"/>
              <a:t>]</a:t>
            </a:r>
          </a:p>
          <a:p>
            <a:r>
              <a:rPr lang="en-US" sz="1600" b="1" dirty="0"/>
              <a:t>\centering</a:t>
            </a:r>
          </a:p>
          <a:p>
            <a:r>
              <a:rPr lang="en-US" sz="1600" b="1" dirty="0"/>
              <a:t>...</a:t>
            </a:r>
          </a:p>
          <a:p>
            <a:r>
              <a:rPr lang="en-US" sz="1600" b="1" dirty="0"/>
              <a:t>\end{figure*}</a:t>
            </a:r>
          </a:p>
          <a:p>
            <a:endParaRPr lang="en-US" sz="1600" b="1" dirty="0"/>
          </a:p>
          <a:p>
            <a:r>
              <a:rPr lang="en-US" sz="1600" dirty="0"/>
              <a:t>This also works for tables (i.e. table*).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68E44-D3B4-FFF4-7750-E013FFFF2A5C}"/>
              </a:ext>
            </a:extLst>
          </p:cNvPr>
          <p:cNvSpPr/>
          <p:nvPr/>
        </p:nvSpPr>
        <p:spPr bwMode="auto">
          <a:xfrm>
            <a:off x="5638800" y="4267200"/>
            <a:ext cx="762000" cy="228600"/>
          </a:xfrm>
          <a:prstGeom prst="rect">
            <a:avLst/>
          </a:prstGeom>
          <a:solidFill>
            <a:schemeClr val="accent1">
              <a:alpha val="32944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11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7E59C7-8DCD-C4DC-9902-866EC29E83FB}"/>
              </a:ext>
            </a:extLst>
          </p:cNvPr>
          <p:cNvSpPr/>
          <p:nvPr/>
        </p:nvSpPr>
        <p:spPr bwMode="auto">
          <a:xfrm>
            <a:off x="5486400" y="5037899"/>
            <a:ext cx="762000" cy="228600"/>
          </a:xfrm>
          <a:prstGeom prst="rect">
            <a:avLst/>
          </a:prstGeom>
          <a:solidFill>
            <a:schemeClr val="accent1">
              <a:alpha val="32944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3799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Designs\Marble.pot</Template>
  <TotalTime>2656</TotalTime>
  <Words>657</Words>
  <Application>Microsoft Macintosh PowerPoint</Application>
  <PresentationFormat>On-screen Show (4:3)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Times New Roman</vt:lpstr>
      <vt:lpstr>Blank Presentation</vt:lpstr>
      <vt:lpstr>Technical Research, Writing &amp; Presenting 2.0</vt:lpstr>
      <vt:lpstr>Need help?</vt:lpstr>
      <vt:lpstr>If you find one good resource</vt:lpstr>
      <vt:lpstr>Signs you are becoming an expert</vt:lpstr>
      <vt:lpstr>Labels</vt:lpstr>
      <vt:lpstr>Terms, Concepts, Procedures</vt:lpstr>
      <vt:lpstr>Spacing using ~</vt:lpstr>
      <vt:lpstr>Figures</vt:lpstr>
      <vt:lpstr>Wide figures</vt:lpstr>
      <vt:lpstr>Writing Rules</vt:lpstr>
      <vt:lpstr>Slide Guidelines</vt:lpstr>
      <vt:lpstr>Put Details on Slides</vt:lpstr>
      <vt:lpstr>Create Timelines</vt:lpstr>
      <vt:lpstr>PowerPoint Defaults</vt:lpstr>
      <vt:lpstr>PowerPoint Presentation</vt:lpstr>
    </vt:vector>
  </TitlesOfParts>
  <Company>Sandia National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317 High Performance Computing</dc:title>
  <dc:creator>Mike Heroux</dc:creator>
  <cp:lastModifiedBy>Heroux, Michael</cp:lastModifiedBy>
  <cp:revision>52</cp:revision>
  <cp:lastPrinted>2000-01-31T19:29:59Z</cp:lastPrinted>
  <dcterms:created xsi:type="dcterms:W3CDTF">2011-09-05T17:10:27Z</dcterms:created>
  <dcterms:modified xsi:type="dcterms:W3CDTF">2025-03-05T22:20:19Z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mheroux@csbsju.edu</vt:lpwstr>
  </property>
  <property fmtid="{D5CDD505-2E9C-101B-9397-08002B2CF9AE}" pid="8" name="HomePage">
    <vt:lpwstr>http://www.users.csbsju.edu/~mheroux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D:\CSCI 317 Spring 2000</vt:lpwstr>
  </property>
</Properties>
</file>