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2" r:id="rId5"/>
    <p:sldId id="264" r:id="rId6"/>
    <p:sldId id="267" r:id="rId7"/>
    <p:sldId id="268" r:id="rId8"/>
    <p:sldId id="265" r:id="rId9"/>
    <p:sldId id="266" r:id="rId10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 autoAdjust="0"/>
    <p:restoredTop sz="90929"/>
  </p:normalViewPr>
  <p:slideViewPr>
    <p:cSldViewPr>
      <p:cViewPr varScale="1">
        <p:scale>
          <a:sx n="115" d="100"/>
          <a:sy n="115" d="100"/>
        </p:scale>
        <p:origin x="208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3079D-85C2-0743-9C5B-24A119E816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937C74F-1369-174E-8A1A-B3CBF8B99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E4A725-4298-B046-A631-87D0023B7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FABCE9-A141-D142-AA6B-1E7FBD5A9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92B2FD-B87D-7A4B-AB40-D29BEC7F2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89F5FB-2D0D-7848-BB6D-41089A488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8D04B0-5104-3341-89F7-7676180663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 3Mike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D830D3-D6B2-8D41-919C-853FA4C08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CSCI 317 Mike Heroux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16E976-C2B5-7A47-BB09-6F47F18F0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84128-8A59-124C-906F-490E35B1C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63612C-114A-AB4D-A233-3BC5034B2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BC539A-06C9-B44D-9810-1125CE9E5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AB9FA3-5FA7-1044-B5C1-1F1DD2C9F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A5238F-CFED-634A-8E39-D249FFE160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86CE-0434-6549-A577-3C7A937E6EA6}" type="slidenum">
              <a:rPr lang="en-US"/>
              <a:pPr/>
              <a:t>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u="none" dirty="0"/>
              <a:t>Technical Writing &amp; Presenting</a:t>
            </a:r>
            <a:br>
              <a:rPr lang="en-US" u="none" dirty="0"/>
            </a:br>
            <a:r>
              <a:rPr lang="en-US" u="none" dirty="0"/>
              <a:t>2.0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CSCI 373</a:t>
            </a:r>
          </a:p>
          <a:p>
            <a:pPr marL="342900" indent="-342900"/>
            <a:r>
              <a:rPr lang="en-US" dirty="0"/>
              <a:t>Mike Heroux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Labels:</a:t>
            </a:r>
          </a:p>
          <a:p>
            <a:pPr lvl="1"/>
            <a:r>
              <a:rPr lang="en-US" dirty="0"/>
              <a:t>\label{</a:t>
            </a:r>
            <a:r>
              <a:rPr lang="en-US" dirty="0" err="1"/>
              <a:t>label_name</a:t>
            </a:r>
            <a:r>
              <a:rPr lang="en-US" dirty="0"/>
              <a:t>} and \ref{</a:t>
            </a:r>
            <a:r>
              <a:rPr lang="en-US" dirty="0" err="1"/>
              <a:t>label_name</a:t>
            </a:r>
            <a:r>
              <a:rPr lang="en-US" dirty="0"/>
              <a:t>}</a:t>
            </a:r>
          </a:p>
          <a:p>
            <a:r>
              <a:rPr lang="en-US" dirty="0"/>
              <a:t>Use ~:</a:t>
            </a:r>
          </a:p>
          <a:p>
            <a:pPr lvl="1"/>
            <a:r>
              <a:rPr lang="en-US" dirty="0"/>
              <a:t>In Smith and Jones~\cite{2014SmithJones}, we see that …</a:t>
            </a:r>
          </a:p>
          <a:p>
            <a:pPr lvl="1"/>
            <a:r>
              <a:rPr lang="en-US" dirty="0"/>
              <a:t>In Section~\ref{intro}, …</a:t>
            </a:r>
          </a:p>
          <a:p>
            <a:pPr lvl="1"/>
            <a:r>
              <a:rPr lang="en-US" dirty="0"/>
              <a:t>In Figure~\ref{fig1},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81" y="1441295"/>
            <a:ext cx="4572000" cy="4648200"/>
          </a:xfrm>
        </p:spPr>
        <p:txBody>
          <a:bodyPr/>
          <a:lstStyle/>
          <a:p>
            <a:r>
              <a:rPr lang="en-US" dirty="0"/>
              <a:t>Figures:</a:t>
            </a:r>
          </a:p>
          <a:p>
            <a:pPr lvl="1"/>
            <a:r>
              <a:rPr lang="en-US" dirty="0"/>
              <a:t>Clearly labeled: Units, legend, title.</a:t>
            </a:r>
          </a:p>
          <a:p>
            <a:pPr lvl="1"/>
            <a:r>
              <a:rPr lang="en-US" dirty="0"/>
              <a:t>Captions: Should explain the figure in summary.</a:t>
            </a:r>
          </a:p>
          <a:p>
            <a:r>
              <a:rPr lang="en-US" dirty="0"/>
              <a:t>Spreading a figure across two columns.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752600"/>
            <a:ext cx="3720890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Use the figure* environment. So instead of</a:t>
            </a:r>
          </a:p>
          <a:p>
            <a:endParaRPr lang="en-US" sz="1600" dirty="0"/>
          </a:p>
          <a:p>
            <a:r>
              <a:rPr lang="en-US" sz="1600" dirty="0"/>
              <a:t>\begin{figure}[</a:t>
            </a:r>
            <a:r>
              <a:rPr lang="en-US" sz="1600" dirty="0" err="1"/>
              <a:t>ht</a:t>
            </a:r>
            <a:r>
              <a:rPr lang="en-US" sz="1600" dirty="0"/>
              <a:t>] % I typically use </a:t>
            </a:r>
            <a:r>
              <a:rPr lang="en-US" sz="1600" dirty="0" err="1"/>
              <a:t>ht</a:t>
            </a:r>
            <a:endParaRPr lang="en-US" sz="1600" dirty="0"/>
          </a:p>
          <a:p>
            <a:r>
              <a:rPr lang="en-US" sz="1600" dirty="0"/>
              <a:t>\centering</a:t>
            </a:r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\end{figure}</a:t>
            </a:r>
          </a:p>
          <a:p>
            <a:endParaRPr lang="en-US" sz="1600" dirty="0"/>
          </a:p>
          <a:p>
            <a:r>
              <a:rPr lang="en-US" sz="1600" dirty="0"/>
              <a:t>you should use</a:t>
            </a:r>
          </a:p>
          <a:p>
            <a:endParaRPr lang="en-US" sz="1600" dirty="0"/>
          </a:p>
          <a:p>
            <a:r>
              <a:rPr lang="en-US" sz="1600" dirty="0"/>
              <a:t>\begin{figure*}[</a:t>
            </a:r>
            <a:r>
              <a:rPr lang="en-US" sz="1600" dirty="0" err="1"/>
              <a:t>ht</a:t>
            </a:r>
            <a:r>
              <a:rPr lang="en-US" sz="1600" dirty="0"/>
              <a:t>]</a:t>
            </a:r>
          </a:p>
          <a:p>
            <a:r>
              <a:rPr lang="en-US" sz="1600" dirty="0"/>
              <a:t>\centering</a:t>
            </a:r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\end{figure*}</a:t>
            </a:r>
          </a:p>
          <a:p>
            <a:r>
              <a:rPr lang="en-US" sz="1600" dirty="0"/>
              <a:t>This also works for tables (i.e. table*).</a:t>
            </a:r>
          </a:p>
        </p:txBody>
      </p:sp>
    </p:spTree>
    <p:extLst>
      <p:ext uri="{BB962C8B-B14F-4D97-AF65-F5344CB8AC3E}">
        <p14:creationId xmlns:p14="http://schemas.microsoft.com/office/powerpoint/2010/main" val="325966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/>
              <a:t>Writing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 #6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Use pictures, charts and graphs, </a:t>
            </a:r>
          </a:p>
          <a:p>
            <a:pPr lvl="1"/>
            <a:r>
              <a:rPr lang="en-US" sz="1800" dirty="0"/>
              <a:t>But keep in mind #4 (Simplicity). </a:t>
            </a:r>
          </a:p>
          <a:p>
            <a:pPr marL="0" indent="0">
              <a:buNone/>
            </a:pPr>
            <a:r>
              <a:rPr lang="en-US" sz="2000" b="1" dirty="0"/>
              <a:t>Rule #7</a:t>
            </a:r>
            <a:r>
              <a:rPr lang="en-US" sz="2000" dirty="0"/>
              <a:t>: Use examples to explain complex ideas. </a:t>
            </a:r>
          </a:p>
          <a:p>
            <a:pPr marL="0" indent="0">
              <a:buNone/>
            </a:pPr>
            <a:r>
              <a:rPr lang="en-US" sz="2000" b="1" dirty="0"/>
              <a:t>Rule #9</a:t>
            </a:r>
            <a:r>
              <a:rPr lang="en-US" sz="2000" dirty="0"/>
              <a:t>: Use: </a:t>
            </a:r>
          </a:p>
          <a:p>
            <a:pPr lvl="1"/>
            <a:r>
              <a:rPr lang="en-US" sz="1600" dirty="0"/>
              <a:t>Headings (Chapter, Section, etc.). </a:t>
            </a:r>
          </a:p>
          <a:p>
            <a:pPr lvl="1"/>
            <a:r>
              <a:rPr lang="en-US" sz="1600" dirty="0"/>
              <a:t>Bulleted Lists. </a:t>
            </a:r>
          </a:p>
          <a:p>
            <a:pPr lvl="1"/>
            <a:r>
              <a:rPr lang="en-US" sz="1600" dirty="0"/>
              <a:t>Numbered lists.</a:t>
            </a:r>
          </a:p>
          <a:p>
            <a:pPr marL="0" indent="0">
              <a:buNone/>
            </a:pPr>
            <a:r>
              <a:rPr lang="en-US" sz="2400" dirty="0"/>
              <a:t>to provide structure, clarity and conciseness to your document. </a:t>
            </a:r>
          </a:p>
          <a:p>
            <a:pPr marL="0" indent="0">
              <a:buNone/>
            </a:pPr>
            <a:r>
              <a:rPr lang="en-US" sz="2000" b="1" dirty="0"/>
              <a:t>Rule #10</a:t>
            </a:r>
            <a:r>
              <a:rPr lang="en-US" sz="2000" dirty="0"/>
              <a:t>: Provide guidance : </a:t>
            </a:r>
          </a:p>
          <a:p>
            <a:pPr lvl="1"/>
            <a:r>
              <a:rPr lang="en-US" sz="1600" dirty="0"/>
              <a:t>Table of Contents. </a:t>
            </a:r>
          </a:p>
          <a:p>
            <a:pPr lvl="1"/>
            <a:r>
              <a:rPr lang="en-US" sz="1600" dirty="0"/>
              <a:t>List of Figures, list of Tables. </a:t>
            </a:r>
          </a:p>
          <a:p>
            <a:pPr lvl="1"/>
            <a:r>
              <a:rPr lang="en-US" sz="1600" dirty="0"/>
              <a:t>Index and Glossary.</a:t>
            </a:r>
          </a:p>
          <a:p>
            <a:pPr lvl="1"/>
            <a:r>
              <a:rPr lang="en-US" sz="1600" dirty="0"/>
              <a:t>Abstract.</a:t>
            </a:r>
          </a:p>
          <a:p>
            <a:pPr lvl="1"/>
            <a:r>
              <a:rPr lang="en-US" sz="1600" dirty="0"/>
              <a:t>Note: </a:t>
            </a:r>
            <a:r>
              <a:rPr lang="en-US" sz="1600" dirty="0" err="1"/>
              <a:t>LaTeX</a:t>
            </a:r>
            <a:r>
              <a:rPr lang="en-US" sz="1600" dirty="0"/>
              <a:t> provides these!</a:t>
            </a:r>
            <a:br>
              <a:rPr lang="en-US" sz="1200" dirty="0"/>
            </a:br>
            <a:endParaRPr lang="en-US" sz="12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Slide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14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 us read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diagrams, charts, figures.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Intersection: minimal.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for disaster.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slides are big notecards, don’t have slides.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86400" y="2392680"/>
            <a:ext cx="2743200" cy="1656080"/>
            <a:chOff x="2209800" y="3771900"/>
            <a:chExt cx="2743200" cy="1656080"/>
          </a:xfrm>
        </p:grpSpPr>
        <p:sp>
          <p:nvSpPr>
            <p:cNvPr id="7" name="Oval 6"/>
            <p:cNvSpPr/>
            <p:nvPr/>
          </p:nvSpPr>
          <p:spPr bwMode="auto">
            <a:xfrm>
              <a:off x="3429000" y="3789680"/>
              <a:ext cx="1524000" cy="163830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on your</a:t>
              </a:r>
              <a:br>
                <a:rPr lang="en-US" dirty="0"/>
              </a:br>
              <a:r>
                <a:rPr lang="en-US" dirty="0"/>
                <a:t>slides</a:t>
              </a:r>
              <a:endPara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09800" y="3771900"/>
              <a:ext cx="1524000" cy="1638300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you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say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>
            <a:off x="4876800" y="2895600"/>
            <a:ext cx="1981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0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B310-097E-4B4D-B1E1-1778CBC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Details on Slides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4C58D-7D87-DC4C-836A-9338F9F4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62466"/>
            <a:ext cx="7772400" cy="40188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B1DE0-2DDD-8B42-9AE2-298C4F9B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BB3D-6A08-0C45-B256-883C4E87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C2AFC-5A0A-1541-8CF5-CF2C24C0B111}"/>
              </a:ext>
            </a:extLst>
          </p:cNvPr>
          <p:cNvSpPr txBox="1"/>
          <p:nvPr/>
        </p:nvSpPr>
        <p:spPr>
          <a:xfrm>
            <a:off x="762000" y="130080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 Oak Ridge Exascale System Frontier Specs.</a:t>
            </a:r>
          </a:p>
        </p:txBody>
      </p:sp>
    </p:spTree>
    <p:extLst>
      <p:ext uri="{BB962C8B-B14F-4D97-AF65-F5344CB8AC3E}">
        <p14:creationId xmlns:p14="http://schemas.microsoft.com/office/powerpoint/2010/main" val="143095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76AF-9CE5-6D4F-9E25-F8CEAE55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Timelines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DCBED4-716B-2D4D-82C3-8A3D58EC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10764"/>
            <a:ext cx="7772400" cy="33222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E06C2-44D0-0D4D-810D-34ACCD24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4AEDF-B850-FF4E-9824-C0EFFE37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7FACF-EAD3-8344-B996-9473D4D1204B}"/>
              </a:ext>
            </a:extLst>
          </p:cNvPr>
          <p:cNvSpPr txBox="1"/>
          <p:nvPr/>
        </p:nvSpPr>
        <p:spPr>
          <a:xfrm>
            <a:off x="533400" y="5791200"/>
            <a:ext cx="822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http://</a:t>
            </a:r>
            <a:r>
              <a:rPr lang="en-US" sz="1800" dirty="0" err="1"/>
              <a:t>www.excel-board.com</a:t>
            </a:r>
            <a:r>
              <a:rPr lang="en-US" sz="1800" dirty="0"/>
              <a:t>/how-to-create-timeline-chart-in-excel-quickly-and-easily/</a:t>
            </a:r>
          </a:p>
        </p:txBody>
      </p:sp>
    </p:spTree>
    <p:extLst>
      <p:ext uri="{BB962C8B-B14F-4D97-AF65-F5344CB8AC3E}">
        <p14:creationId xmlns:p14="http://schemas.microsoft.com/office/powerpoint/2010/main" val="300770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PowerPoint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648200"/>
          </a:xfrm>
        </p:spPr>
        <p:txBody>
          <a:bodyPr/>
          <a:lstStyle/>
          <a:p>
            <a:r>
              <a:rPr lang="en-US" dirty="0"/>
              <a:t>The default format for PowerPoint is:</a:t>
            </a:r>
          </a:p>
          <a:p>
            <a:pPr lvl="1"/>
            <a:r>
              <a:rPr lang="en-US" dirty="0"/>
              <a:t>Outline Format.</a:t>
            </a:r>
          </a:p>
          <a:p>
            <a:pPr lvl="1"/>
            <a:r>
              <a:rPr lang="en-US" dirty="0"/>
              <a:t>Brief statements.</a:t>
            </a:r>
          </a:p>
          <a:p>
            <a:pPr lvl="1"/>
            <a:r>
              <a:rPr lang="en-US" dirty="0"/>
              <a:t>Slide is a big notecard for the speaker.</a:t>
            </a:r>
          </a:p>
          <a:p>
            <a:r>
              <a:rPr lang="en-US" dirty="0"/>
              <a:t>This is BAD:</a:t>
            </a:r>
          </a:p>
          <a:p>
            <a:pPr lvl="1"/>
            <a:r>
              <a:rPr lang="en-US" dirty="0"/>
              <a:t>Credible argument: </a:t>
            </a:r>
          </a:p>
          <a:p>
            <a:pPr lvl="2"/>
            <a:r>
              <a:rPr lang="en-US" dirty="0"/>
              <a:t>Problems with space shuttle O-rings were known.</a:t>
            </a:r>
          </a:p>
          <a:p>
            <a:pPr lvl="2"/>
            <a:r>
              <a:rPr lang="en-US" dirty="0"/>
              <a:t>Poor PowerPoint hid the issue.</a:t>
            </a:r>
          </a:p>
          <a:p>
            <a:pPr lvl="2"/>
            <a:r>
              <a:rPr lang="en-US" dirty="0"/>
              <a:t>NASA Challenger exploded in 1986.</a:t>
            </a:r>
          </a:p>
          <a:p>
            <a:pPr lvl="1"/>
            <a:r>
              <a:rPr lang="en-US" dirty="0"/>
              <a:t>The best default for a new PowerPoint slide?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3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Designs\Marble.pot</Template>
  <TotalTime>2451</TotalTime>
  <Words>411</Words>
  <Application>Microsoft Macintosh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Times New Roman</vt:lpstr>
      <vt:lpstr>Blank Presentation</vt:lpstr>
      <vt:lpstr>Technical Writing &amp; Presenting 2.0</vt:lpstr>
      <vt:lpstr>Labels and Citations</vt:lpstr>
      <vt:lpstr>Figures</vt:lpstr>
      <vt:lpstr>Writing Rules</vt:lpstr>
      <vt:lpstr>Slide Guidelines</vt:lpstr>
      <vt:lpstr>Put Details on Slides</vt:lpstr>
      <vt:lpstr>Create Timelines</vt:lpstr>
      <vt:lpstr>PowerPoint Defaults</vt:lpstr>
      <vt:lpstr>PowerPoint Presentation</vt:lpstr>
    </vt:vector>
  </TitlesOfParts>
  <Company>Sandia National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317 High Performance Computing</dc:title>
  <dc:creator>Mike Heroux</dc:creator>
  <cp:lastModifiedBy>Heroux, Mike</cp:lastModifiedBy>
  <cp:revision>46</cp:revision>
  <cp:lastPrinted>2000-01-31T19:29:59Z</cp:lastPrinted>
  <dcterms:created xsi:type="dcterms:W3CDTF">2011-09-05T17:10:27Z</dcterms:created>
  <dcterms:modified xsi:type="dcterms:W3CDTF">2020-03-23T19:35:18Z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mheroux@csbsju.edu</vt:lpwstr>
  </property>
  <property fmtid="{D5CDD505-2E9C-101B-9397-08002B2CF9AE}" pid="8" name="HomePage">
    <vt:lpwstr>http://www.users.csbsju.edu/~mheroux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D:\CSCI 317 Spring 2000</vt:lpwstr>
  </property>
</Properties>
</file>