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5" autoAdjust="0"/>
    <p:restoredTop sz="90929"/>
  </p:normalViewPr>
  <p:slideViewPr>
    <p:cSldViewPr>
      <p:cViewPr>
        <p:scale>
          <a:sx n="125" d="100"/>
          <a:sy n="125" d="100"/>
        </p:scale>
        <p:origin x="568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</a:t>
            </a:r>
            <a:r>
              <a:rPr lang="en-US" dirty="0"/>
              <a:t>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CSCI 373 Mike Heroux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 3Mike </a:t>
            </a:r>
            <a:r>
              <a:rPr lang="en-US" dirty="0"/>
              <a:t>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</a:t>
            </a:r>
            <a:r>
              <a:rPr lang="en-US" dirty="0" smtClean="0"/>
              <a:t>373 </a:t>
            </a:r>
            <a:r>
              <a:rPr lang="en-US" dirty="0"/>
              <a:t>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</a:t>
            </a:r>
            <a:r>
              <a:rPr lang="en-US" dirty="0" smtClean="0"/>
              <a:t>373 Mike </a:t>
            </a:r>
            <a:r>
              <a:rPr lang="en-US" dirty="0"/>
              <a:t>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 smtClean="0"/>
              <a:t>Technical Writing &amp; Presenting</a:t>
            </a:r>
            <a:br>
              <a:rPr lang="en-US" u="none" dirty="0" smtClean="0"/>
            </a:br>
            <a:r>
              <a:rPr lang="en-US" u="none" dirty="0" smtClean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</a:t>
            </a:r>
            <a:r>
              <a:rPr lang="en-US" dirty="0" smtClean="0"/>
              <a:t>373</a:t>
            </a:r>
            <a:endParaRPr lang="en-US" dirty="0"/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and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Labels:</a:t>
            </a:r>
          </a:p>
          <a:p>
            <a:pPr lvl="1"/>
            <a:r>
              <a:rPr lang="en-US" dirty="0" smtClean="0"/>
              <a:t>\label{</a:t>
            </a:r>
            <a:r>
              <a:rPr lang="en-US" dirty="0" err="1" smtClean="0"/>
              <a:t>label_name</a:t>
            </a:r>
            <a:r>
              <a:rPr lang="en-US" dirty="0" smtClean="0"/>
              <a:t>} and \ref{</a:t>
            </a:r>
            <a:r>
              <a:rPr lang="en-US" dirty="0" err="1" smtClean="0"/>
              <a:t>label_name</a:t>
            </a: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Use ~:</a:t>
            </a:r>
          </a:p>
          <a:p>
            <a:pPr lvl="1"/>
            <a:r>
              <a:rPr lang="en-US" dirty="0" smtClean="0"/>
              <a:t>In Smith and Jones~\cite{2014SmithJones}, we see that …</a:t>
            </a:r>
          </a:p>
          <a:p>
            <a:pPr lvl="1"/>
            <a:r>
              <a:rPr lang="en-US" dirty="0" smtClean="0"/>
              <a:t>In Section~\ref{intro}, …</a:t>
            </a:r>
          </a:p>
          <a:p>
            <a:pPr lvl="1"/>
            <a:r>
              <a:rPr lang="en-US" dirty="0" smtClean="0"/>
              <a:t>In Figure~\ref{fig1},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572000" cy="4648200"/>
          </a:xfrm>
        </p:spPr>
        <p:txBody>
          <a:bodyPr/>
          <a:lstStyle/>
          <a:p>
            <a:r>
              <a:rPr lang="en-US" dirty="0" smtClean="0"/>
              <a:t>Figures:</a:t>
            </a:r>
          </a:p>
          <a:p>
            <a:pPr lvl="1"/>
            <a:r>
              <a:rPr lang="en-US" dirty="0" smtClean="0"/>
              <a:t>Clearly labeled: Units, legend, title.</a:t>
            </a:r>
          </a:p>
          <a:p>
            <a:pPr lvl="1"/>
            <a:r>
              <a:rPr lang="en-US" dirty="0" smtClean="0"/>
              <a:t>Captions: Should explain the figure in summary.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minipage</a:t>
            </a:r>
            <a:r>
              <a:rPr lang="en-US" dirty="0" smtClean="0"/>
              <a:t> for complicated figure arrangements.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1981200"/>
            <a:ext cx="33453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\begin{</a:t>
            </a:r>
            <a:r>
              <a:rPr lang="en-US" sz="1600" dirty="0" err="1"/>
              <a:t>wrapfigure</a:t>
            </a:r>
            <a:r>
              <a:rPr lang="en-US" sz="1600" dirty="0"/>
              <a:t>}{r}{0.5\</a:t>
            </a:r>
            <a:r>
              <a:rPr lang="en-US" sz="1600" dirty="0" err="1"/>
              <a:t>textwidth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\</a:t>
            </a:r>
            <a:r>
              <a:rPr lang="en-US" sz="1600" dirty="0"/>
              <a:t>begin{center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\</a:t>
            </a:r>
            <a:r>
              <a:rPr lang="en-US" sz="1600" dirty="0" err="1"/>
              <a:t>fbox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\</a:t>
            </a:r>
            <a:r>
              <a:rPr lang="en-US" sz="1600" dirty="0"/>
              <a:t>begin{</a:t>
            </a:r>
            <a:r>
              <a:rPr lang="en-US" sz="1600" dirty="0" err="1"/>
              <a:t>minipage</a:t>
            </a:r>
            <a:r>
              <a:rPr lang="en-US" sz="1600" dirty="0"/>
              <a:t>}[b]{0.45\</a:t>
            </a:r>
            <a:r>
              <a:rPr lang="en-US" sz="1600" dirty="0" err="1"/>
              <a:t>textwidth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\</a:t>
            </a:r>
            <a:r>
              <a:rPr lang="en-US" sz="1600" dirty="0" err="1" smtClean="0"/>
              <a:t>raggedright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\</a:t>
            </a:r>
            <a:r>
              <a:rPr lang="en-US" sz="1600" dirty="0"/>
              <a:t>end{</a:t>
            </a:r>
            <a:r>
              <a:rPr lang="en-US" sz="1600" dirty="0" err="1"/>
              <a:t>minipage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 </a:t>
            </a:r>
            <a:r>
              <a:rPr lang="en-US" sz="1600" dirty="0"/>
              <a:t>%</a:t>
            </a:r>
            <a:r>
              <a:rPr lang="en-US" sz="1600" dirty="0" err="1" smtClean="0"/>
              <a:t>fbox</a:t>
            </a:r>
            <a:endParaRPr lang="en-US" sz="1600" dirty="0" smtClean="0"/>
          </a:p>
          <a:p>
            <a:r>
              <a:rPr lang="en-US" sz="1600" dirty="0" smtClean="0"/>
              <a:t>\</a:t>
            </a:r>
            <a:r>
              <a:rPr lang="en-US" sz="1600" dirty="0"/>
              <a:t>end{center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\</a:t>
            </a:r>
            <a:r>
              <a:rPr lang="en-US" sz="1600" dirty="0"/>
              <a:t>end{</a:t>
            </a:r>
            <a:r>
              <a:rPr lang="en-US" sz="1600" dirty="0" err="1"/>
              <a:t>wrapfigure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inipage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\begin{figure}[h!]  \</a:t>
            </a:r>
            <a:r>
              <a:rPr lang="en-US" sz="2000" dirty="0" err="1"/>
              <a:t>includegraphics</a:t>
            </a:r>
            <a:r>
              <a:rPr lang="en-US" sz="2000" dirty="0"/>
              <a:t>[width=20pc]{figures/scaling2008_4strong.pdf}\</a:t>
            </a:r>
            <a:r>
              <a:rPr lang="en-US" sz="2000" dirty="0" err="1"/>
              <a:t>hspace</a:t>
            </a:r>
            <a:r>
              <a:rPr lang="en-US" sz="2000" dirty="0"/>
              <a:t>{1pc}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\</a:t>
            </a:r>
            <a:r>
              <a:rPr lang="en-US" sz="2000" dirty="0"/>
              <a:t>begin{</a:t>
            </a:r>
            <a:r>
              <a:rPr lang="en-US" sz="2000" dirty="0" err="1"/>
              <a:t>minipage</a:t>
            </a:r>
            <a:r>
              <a:rPr lang="en-US" sz="2000" dirty="0"/>
              <a:t>}[b]{17pc}\caption{  \label{fig:scaling1}\small{Strong scaling of </a:t>
            </a:r>
            <a:r>
              <a:rPr lang="en-US" sz="2000" dirty="0" err="1"/>
              <a:t>Tramonto</a:t>
            </a:r>
            <a:r>
              <a:rPr lang="en-US" sz="2000" dirty="0"/>
              <a:t> for 3D calculations on Thunderbird and Blue Gene.  In order to compare all the results against a single standard, we assumed perfect scaling on the smallest number of processors where the problem could be solved ($</a:t>
            </a:r>
            <a:r>
              <a:rPr lang="en-US" sz="2000" dirty="0" err="1"/>
              <a:t>Nproc</a:t>
            </a:r>
            <a:r>
              <a:rPr lang="en-US" sz="2000" dirty="0"/>
              <a:t>_{min}$).  Thus the 16 processor result for the $D=5\sigma$ (Thunderbird) case, the 128 processor result for the $D=20\sigma$ (Thunderbird) case, and the 512 processor result for the $D=5\sigma$ (Blue Gene) case are all shown on the ideal line. When using a large memory per node system (such as thunderbird) there is a window of processor counts where near linear (in some cases </a:t>
            </a:r>
            <a:r>
              <a:rPr lang="en-US" sz="2000" dirty="0" err="1"/>
              <a:t>superlinear</a:t>
            </a:r>
            <a:r>
              <a:rPr lang="en-US" sz="2000" dirty="0"/>
              <a:t>) speedups can be expected.  The width of this window is approximately an order of magnitude in the processor count. }}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\</a:t>
            </a:r>
            <a:r>
              <a:rPr lang="en-US" sz="2000" dirty="0"/>
              <a:t>end{</a:t>
            </a:r>
            <a:r>
              <a:rPr lang="en-US" sz="2000" dirty="0" err="1"/>
              <a:t>minipage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\</a:t>
            </a:r>
            <a:r>
              <a:rPr lang="en-US" sz="2000" dirty="0"/>
              <a:t>end{figure}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 smtClean="0"/>
              <a:t>Writing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#6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pictures, charts and graphs, </a:t>
            </a:r>
            <a:endParaRPr lang="en-US" sz="1800" dirty="0" smtClean="0"/>
          </a:p>
          <a:p>
            <a:pPr lvl="1"/>
            <a:r>
              <a:rPr lang="en-US" sz="1800" dirty="0"/>
              <a:t>B</a:t>
            </a:r>
            <a:r>
              <a:rPr lang="en-US" sz="1800" dirty="0" smtClean="0"/>
              <a:t>ut </a:t>
            </a:r>
            <a:r>
              <a:rPr lang="en-US" sz="1800" dirty="0"/>
              <a:t>keep in mind #</a:t>
            </a:r>
            <a:r>
              <a:rPr lang="en-US" sz="1800" dirty="0" smtClean="0"/>
              <a:t>4 (Simplicity). </a:t>
            </a:r>
          </a:p>
          <a:p>
            <a:pPr marL="0" indent="0">
              <a:buNone/>
            </a:pPr>
            <a:r>
              <a:rPr lang="en-US" sz="2000" b="1" dirty="0" smtClean="0"/>
              <a:t>Rule </a:t>
            </a:r>
            <a:r>
              <a:rPr lang="en-US" sz="2000" b="1" dirty="0"/>
              <a:t>#7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#8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</a:t>
            </a:r>
            <a:r>
              <a:rPr lang="en-US" sz="1600" dirty="0" smtClean="0"/>
              <a:t>lists.</a:t>
            </a:r>
            <a:endParaRPr lang="en-US" sz="1600" dirty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Provide guidance: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Figures. </a:t>
            </a:r>
          </a:p>
          <a:p>
            <a:pPr lvl="1"/>
            <a:r>
              <a:rPr lang="en-US" sz="1600" dirty="0"/>
              <a:t>List of Tables. </a:t>
            </a:r>
          </a:p>
          <a:p>
            <a:pPr lvl="1"/>
            <a:r>
              <a:rPr lang="en-US" sz="1600" dirty="0"/>
              <a:t>Index and Glossary.</a:t>
            </a:r>
            <a:br>
              <a:rPr lang="en-US" sz="1600" dirty="0"/>
            </a:br>
            <a:endParaRPr lang="en-US" sz="16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Slide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smtClean="0"/>
              <a:t>us read the data.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Intersection: </a:t>
            </a:r>
            <a:r>
              <a:rPr lang="en-US" dirty="0" smtClean="0"/>
              <a:t>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 smtClean="0"/>
              <a:t>for disaster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slides are big notecards, don’t have slides.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on your</a:t>
              </a:r>
              <a:br>
                <a:rPr lang="en-US" dirty="0" smtClean="0"/>
              </a:br>
              <a:r>
                <a:rPr lang="en-US" dirty="0" smtClean="0"/>
                <a:t>slides</a:t>
              </a:r>
              <a:endPara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 smtClean="0"/>
              <a:t>PowerPoint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 smtClean="0"/>
              <a:t>The default format for PowerPoint is:</a:t>
            </a:r>
          </a:p>
          <a:p>
            <a:pPr lvl="1"/>
            <a:r>
              <a:rPr lang="en-US" dirty="0" smtClean="0"/>
              <a:t>Outline Format.</a:t>
            </a:r>
          </a:p>
          <a:p>
            <a:pPr lvl="1"/>
            <a:r>
              <a:rPr lang="en-US" dirty="0" smtClean="0"/>
              <a:t>Brief statements.</a:t>
            </a:r>
          </a:p>
          <a:p>
            <a:pPr lvl="1"/>
            <a:r>
              <a:rPr lang="en-US" dirty="0" smtClean="0"/>
              <a:t>Slide is a big notecard for the speaker.</a:t>
            </a:r>
          </a:p>
          <a:p>
            <a:r>
              <a:rPr lang="en-US" dirty="0" smtClean="0"/>
              <a:t>This is BAD:</a:t>
            </a:r>
          </a:p>
          <a:p>
            <a:pPr lvl="1"/>
            <a:r>
              <a:rPr lang="en-US" dirty="0" smtClean="0"/>
              <a:t>Credible argument: </a:t>
            </a:r>
          </a:p>
          <a:p>
            <a:pPr lvl="2"/>
            <a:r>
              <a:rPr lang="en-US" dirty="0" smtClean="0"/>
              <a:t>Problems with space shuttle O-rings were known.</a:t>
            </a:r>
          </a:p>
          <a:p>
            <a:pPr lvl="2"/>
            <a:r>
              <a:rPr lang="en-US" dirty="0" smtClean="0"/>
              <a:t>Poor PowerPoint hid the issue.</a:t>
            </a:r>
          </a:p>
          <a:p>
            <a:pPr lvl="2"/>
            <a:r>
              <a:rPr lang="en-US" dirty="0" smtClean="0"/>
              <a:t>NASA Challenger exploded in 1986.</a:t>
            </a:r>
          </a:p>
          <a:p>
            <a:pPr lvl="1"/>
            <a:r>
              <a:rPr lang="en-US" dirty="0" smtClean="0"/>
              <a:t>The best default for a new PowerPoint slide?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2344</TotalTime>
  <Words>511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Times New Roman</vt:lpstr>
      <vt:lpstr>Blank Presentation</vt:lpstr>
      <vt:lpstr>Technical Writing &amp; Presenting 2.0</vt:lpstr>
      <vt:lpstr>Labels and Citations</vt:lpstr>
      <vt:lpstr>Figures</vt:lpstr>
      <vt:lpstr>minipage environment</vt:lpstr>
      <vt:lpstr>Writing Rules</vt:lpstr>
      <vt:lpstr>Slide Guidelines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Michael Heroux</cp:lastModifiedBy>
  <cp:revision>42</cp:revision>
  <cp:lastPrinted>2000-01-31T19:29:59Z</cp:lastPrinted>
  <dcterms:created xsi:type="dcterms:W3CDTF">2011-09-05T17:10:27Z</dcterms:created>
  <dcterms:modified xsi:type="dcterms:W3CDTF">2016-10-30T16:06:36Z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