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8" autoAdjust="0"/>
    <p:restoredTop sz="90929"/>
  </p:normalViewPr>
  <p:slideViewPr>
    <p:cSldViewPr>
      <p:cViewPr varScale="1">
        <p:scale>
          <a:sx n="126" d="100"/>
          <a:sy n="126" d="100"/>
        </p:scale>
        <p:origin x="10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43079D-85C2-0743-9C5B-24A119E816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937C74F-1369-174E-8A1A-B3CBF8B99F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3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E4A725-4298-B046-A631-87D0023B7D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FABCE9-A141-D142-AA6B-1E7FBD5A9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92B2FD-B87D-7A4B-AB40-D29BEC7F28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89F5FB-2D0D-7848-BB6D-41089A488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8D04B0-5104-3341-89F7-7676180663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 3Mike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D830D3-D6B2-8D41-919C-853FA4C08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CSCI 317 Mike Heroux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16E976-C2B5-7A47-BB09-6F47F18F0D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84128-8A59-124C-906F-490E35B1C5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63612C-114A-AB4D-A233-3BC5034B2E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BC539A-06C9-B44D-9810-1125CE9E56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AAB9FA3-5FA7-1044-B5C1-1F1DD2C9FA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A5238F-CFED-634A-8E39-D249FFE160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86CE-0434-6549-A577-3C7A937E6EA6}" type="slidenum">
              <a:rPr lang="en-US"/>
              <a:pPr/>
              <a:t>1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u="none" dirty="0"/>
              <a:t>Technical Writing &amp; Presenting</a:t>
            </a:r>
            <a:br>
              <a:rPr lang="en-US" u="none" dirty="0"/>
            </a:br>
            <a:r>
              <a:rPr lang="en-US" u="none" dirty="0"/>
              <a:t>2.0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CSCI 373</a:t>
            </a:r>
          </a:p>
          <a:p>
            <a:pPr marL="342900" indent="-342900"/>
            <a:r>
              <a:rPr lang="en-US" dirty="0"/>
              <a:t>Mike Heroux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Labels:</a:t>
            </a:r>
          </a:p>
          <a:p>
            <a:pPr lvl="1"/>
            <a:r>
              <a:rPr lang="en-US" dirty="0"/>
              <a:t>\label{</a:t>
            </a:r>
            <a:r>
              <a:rPr lang="en-US" dirty="0" err="1"/>
              <a:t>label_name</a:t>
            </a:r>
            <a:r>
              <a:rPr lang="en-US" dirty="0"/>
              <a:t>} and \ref{</a:t>
            </a:r>
            <a:r>
              <a:rPr lang="en-US" dirty="0" err="1"/>
              <a:t>label_name</a:t>
            </a:r>
            <a:r>
              <a:rPr lang="en-US" dirty="0"/>
              <a:t>}</a:t>
            </a:r>
          </a:p>
          <a:p>
            <a:r>
              <a:rPr lang="en-US" dirty="0"/>
              <a:t>Use ~:</a:t>
            </a:r>
          </a:p>
          <a:p>
            <a:pPr lvl="1"/>
            <a:r>
              <a:rPr lang="en-US" dirty="0"/>
              <a:t>In Smith and Jones~\cite{2014SmithJones}, we see that …</a:t>
            </a:r>
          </a:p>
          <a:p>
            <a:pPr lvl="1"/>
            <a:r>
              <a:rPr lang="en-US" dirty="0"/>
              <a:t>In Section~\ref{intro}, …</a:t>
            </a:r>
          </a:p>
          <a:p>
            <a:pPr lvl="1"/>
            <a:r>
              <a:rPr lang="en-US" dirty="0"/>
              <a:t>In Figure~\ref{fig1},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572000" cy="4648200"/>
          </a:xfrm>
        </p:spPr>
        <p:txBody>
          <a:bodyPr/>
          <a:lstStyle/>
          <a:p>
            <a:r>
              <a:rPr lang="en-US" dirty="0"/>
              <a:t>Figures:</a:t>
            </a:r>
          </a:p>
          <a:p>
            <a:pPr lvl="1"/>
            <a:r>
              <a:rPr lang="en-US" dirty="0"/>
              <a:t>Clearly labeled: Units, legend, title.</a:t>
            </a:r>
          </a:p>
          <a:p>
            <a:pPr lvl="1"/>
            <a:r>
              <a:rPr lang="en-US" dirty="0"/>
              <a:t>Captions: Should explain the figure in summary.</a:t>
            </a:r>
          </a:p>
          <a:p>
            <a:r>
              <a:rPr lang="en-US" dirty="0"/>
              <a:t>Use </a:t>
            </a:r>
            <a:r>
              <a:rPr lang="en-US" dirty="0" err="1"/>
              <a:t>minipage</a:t>
            </a:r>
            <a:r>
              <a:rPr lang="en-US" dirty="0"/>
              <a:t> for complicated figure arrangements.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400" y="1981200"/>
            <a:ext cx="33453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\begin{</a:t>
            </a:r>
            <a:r>
              <a:rPr lang="en-US" sz="1600" dirty="0" err="1"/>
              <a:t>wrapfigure</a:t>
            </a:r>
            <a:r>
              <a:rPr lang="en-US" sz="1600" dirty="0"/>
              <a:t>}{r}{0.5\</a:t>
            </a:r>
            <a:r>
              <a:rPr lang="en-US" sz="1600" dirty="0" err="1"/>
              <a:t>textwidth</a:t>
            </a:r>
            <a:r>
              <a:rPr lang="en-US" sz="1600" dirty="0"/>
              <a:t>}</a:t>
            </a:r>
          </a:p>
          <a:p>
            <a:r>
              <a:rPr lang="en-US" sz="1600" dirty="0"/>
              <a:t>\begin{center}</a:t>
            </a:r>
          </a:p>
          <a:p>
            <a:r>
              <a:rPr lang="en-US" sz="1600" dirty="0"/>
              <a:t>\</a:t>
            </a:r>
            <a:r>
              <a:rPr lang="en-US" sz="1600" dirty="0" err="1"/>
              <a:t>fbox</a:t>
            </a:r>
            <a:r>
              <a:rPr lang="en-US" sz="1600" dirty="0"/>
              <a:t>{</a:t>
            </a:r>
          </a:p>
          <a:p>
            <a:r>
              <a:rPr lang="en-US" sz="1600" dirty="0"/>
              <a:t>\begin{</a:t>
            </a:r>
            <a:r>
              <a:rPr lang="en-US" sz="1600" dirty="0" err="1"/>
              <a:t>minipage</a:t>
            </a:r>
            <a:r>
              <a:rPr lang="en-US" sz="1600" dirty="0"/>
              <a:t>}[b]{0.45\</a:t>
            </a:r>
            <a:r>
              <a:rPr lang="en-US" sz="1600" dirty="0" err="1"/>
              <a:t>textwidth</a:t>
            </a:r>
            <a:r>
              <a:rPr lang="en-US" sz="1600" dirty="0"/>
              <a:t>}</a:t>
            </a:r>
          </a:p>
          <a:p>
            <a:r>
              <a:rPr lang="en-US" sz="1600" dirty="0"/>
              <a:t>\</a:t>
            </a:r>
            <a:r>
              <a:rPr lang="en-US" sz="1600" dirty="0" err="1"/>
              <a:t>raggedright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\end{</a:t>
            </a:r>
            <a:r>
              <a:rPr lang="en-US" sz="1600" dirty="0" err="1"/>
              <a:t>minipage</a:t>
            </a:r>
            <a:r>
              <a:rPr lang="en-US" sz="1600" dirty="0"/>
              <a:t>}</a:t>
            </a:r>
          </a:p>
          <a:p>
            <a:r>
              <a:rPr lang="en-US" sz="1600" dirty="0"/>
              <a:t>} %</a:t>
            </a:r>
            <a:r>
              <a:rPr lang="en-US" sz="1600" dirty="0" err="1"/>
              <a:t>fbox</a:t>
            </a:r>
            <a:endParaRPr lang="en-US" sz="1600" dirty="0"/>
          </a:p>
          <a:p>
            <a:r>
              <a:rPr lang="en-US" sz="1600" dirty="0"/>
              <a:t>\end{center}</a:t>
            </a:r>
          </a:p>
          <a:p>
            <a:r>
              <a:rPr lang="en-US" sz="1600" dirty="0"/>
              <a:t>\end{</a:t>
            </a:r>
            <a:r>
              <a:rPr lang="en-US" sz="1600" dirty="0" err="1"/>
              <a:t>wrapfigure</a:t>
            </a: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966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minipage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\begin{figure}[h!]  \</a:t>
            </a:r>
            <a:r>
              <a:rPr lang="en-US" sz="2000" dirty="0" err="1"/>
              <a:t>includegraphics</a:t>
            </a:r>
            <a:r>
              <a:rPr lang="en-US" sz="2000" dirty="0"/>
              <a:t>[width=20pc]{figures/scaling2008_4strong.pdf}\</a:t>
            </a:r>
            <a:r>
              <a:rPr lang="en-US" sz="2000" dirty="0" err="1"/>
              <a:t>hspace</a:t>
            </a:r>
            <a:r>
              <a:rPr lang="en-US" sz="2000" dirty="0"/>
              <a:t>{1pc}  </a:t>
            </a:r>
          </a:p>
          <a:p>
            <a:pPr marL="0" indent="0">
              <a:buNone/>
            </a:pPr>
            <a:r>
              <a:rPr lang="en-US" sz="2000" dirty="0"/>
              <a:t>\begin{</a:t>
            </a:r>
            <a:r>
              <a:rPr lang="en-US" sz="2000" dirty="0" err="1"/>
              <a:t>minipage</a:t>
            </a:r>
            <a:r>
              <a:rPr lang="en-US" sz="2000" dirty="0"/>
              <a:t>}[b]{17pc}\caption{  \label{fig:scaling1}\small{Strong scaling of </a:t>
            </a:r>
            <a:r>
              <a:rPr lang="en-US" sz="2000" dirty="0" err="1"/>
              <a:t>Tramonto</a:t>
            </a:r>
            <a:r>
              <a:rPr lang="en-US" sz="2000" dirty="0"/>
              <a:t> for 3D calculations on Thunderbird and Blue Gene.  In order to compare all the results against a single standard, we assumed perfect scaling on the smallest number of processors where the problem could be solved ($</a:t>
            </a:r>
            <a:r>
              <a:rPr lang="en-US" sz="2000" dirty="0" err="1"/>
              <a:t>Nproc</a:t>
            </a:r>
            <a:r>
              <a:rPr lang="en-US" sz="2000" dirty="0"/>
              <a:t>_{min}$).  Thus the 16 processor result for the $D=5\sigma$ (Thunderbird) case, the 128 processor result for the $D=20\sigma$ (Thunderbird) case, and the 512 processor result for the $D=5\sigma$ (Blue Gene) case are all shown on the ideal line. When using a large memory per node system (such as thunderbird) there is a window of processor counts where near linear (in some cases </a:t>
            </a:r>
            <a:r>
              <a:rPr lang="en-US" sz="2000" dirty="0" err="1"/>
              <a:t>superlinear</a:t>
            </a:r>
            <a:r>
              <a:rPr lang="en-US" sz="2000" dirty="0"/>
              <a:t>) speedups can be expected.  The width of this window is approximately an order of magnitude in the processor count. }}  </a:t>
            </a:r>
          </a:p>
          <a:p>
            <a:pPr marL="0" indent="0">
              <a:buNone/>
            </a:pPr>
            <a:r>
              <a:rPr lang="en-US" sz="2000" dirty="0"/>
              <a:t>\end{</a:t>
            </a:r>
            <a:r>
              <a:rPr lang="en-US" sz="2000" dirty="0" err="1"/>
              <a:t>minipage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\end{figure}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dirty="0"/>
              <a:t>Writing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 #6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Use pictures, charts and graphs, </a:t>
            </a:r>
          </a:p>
          <a:p>
            <a:pPr lvl="1"/>
            <a:r>
              <a:rPr lang="en-US" sz="1800" dirty="0"/>
              <a:t>But keep in mind #4 (Simplicity). </a:t>
            </a:r>
          </a:p>
          <a:p>
            <a:pPr marL="0" indent="0">
              <a:buNone/>
            </a:pPr>
            <a:r>
              <a:rPr lang="en-US" sz="2000" b="1" dirty="0"/>
              <a:t>Rule #7</a:t>
            </a:r>
            <a:r>
              <a:rPr lang="en-US" sz="2000" dirty="0"/>
              <a:t>: Use examples to explain complex ideas. </a:t>
            </a:r>
          </a:p>
          <a:p>
            <a:pPr marL="0" indent="0">
              <a:buNone/>
            </a:pPr>
            <a:r>
              <a:rPr lang="en-US" sz="2000" b="1" dirty="0"/>
              <a:t>Rule #9</a:t>
            </a:r>
            <a:r>
              <a:rPr lang="en-US" sz="2000" dirty="0"/>
              <a:t>: Use: </a:t>
            </a:r>
          </a:p>
          <a:p>
            <a:pPr lvl="1"/>
            <a:r>
              <a:rPr lang="en-US" sz="1600" dirty="0"/>
              <a:t>Headings (Chapter, Section, etc.). </a:t>
            </a:r>
          </a:p>
          <a:p>
            <a:pPr lvl="1"/>
            <a:r>
              <a:rPr lang="en-US" sz="1600" dirty="0"/>
              <a:t>Bulleted Lists. </a:t>
            </a:r>
          </a:p>
          <a:p>
            <a:pPr lvl="1"/>
            <a:r>
              <a:rPr lang="en-US" sz="1600" dirty="0"/>
              <a:t>Numbered lists.</a:t>
            </a:r>
          </a:p>
          <a:p>
            <a:pPr marL="0" indent="0">
              <a:buNone/>
            </a:pPr>
            <a:r>
              <a:rPr lang="en-US" sz="2400" dirty="0"/>
              <a:t>to provide structure, clarity and conciseness to your document. </a:t>
            </a:r>
          </a:p>
          <a:p>
            <a:pPr marL="0" indent="0">
              <a:buNone/>
            </a:pPr>
            <a:r>
              <a:rPr lang="en-US" sz="2000" b="1" dirty="0"/>
              <a:t>Rule #10</a:t>
            </a:r>
            <a:r>
              <a:rPr lang="en-US" sz="2000" dirty="0"/>
              <a:t>: Provide guidance : </a:t>
            </a:r>
          </a:p>
          <a:p>
            <a:pPr lvl="1"/>
            <a:r>
              <a:rPr lang="en-US" sz="1600" dirty="0"/>
              <a:t>Table of Contents. </a:t>
            </a:r>
          </a:p>
          <a:p>
            <a:pPr lvl="1"/>
            <a:r>
              <a:rPr lang="en-US" sz="1600" dirty="0"/>
              <a:t>List of Figures, list of Tables. </a:t>
            </a:r>
          </a:p>
          <a:p>
            <a:pPr lvl="1"/>
            <a:r>
              <a:rPr lang="en-US" sz="1600" dirty="0"/>
              <a:t>Index and Glossary.</a:t>
            </a:r>
          </a:p>
          <a:p>
            <a:pPr lvl="1"/>
            <a:r>
              <a:rPr lang="en-US" sz="1600" dirty="0"/>
              <a:t>Abstract.</a:t>
            </a:r>
          </a:p>
          <a:p>
            <a:pPr lvl="1"/>
            <a:r>
              <a:rPr lang="en-US" sz="1600" dirty="0"/>
              <a:t>Note: </a:t>
            </a:r>
            <a:r>
              <a:rPr lang="en-US" sz="1600" dirty="0" err="1"/>
              <a:t>LaTeX</a:t>
            </a:r>
            <a:r>
              <a:rPr lang="en-US" sz="1600" dirty="0"/>
              <a:t> provides these!</a:t>
            </a:r>
            <a:br>
              <a:rPr lang="en-US" sz="1200" dirty="0"/>
            </a:br>
            <a:endParaRPr lang="en-US" sz="12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0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Slide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140"/>
            <a:ext cx="8229600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Let us read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diagrams, charts, figures.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Intersection: minimal.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for disaster.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slides are big notecards, don’t have slides.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86400" y="2392680"/>
            <a:ext cx="2743200" cy="1656080"/>
            <a:chOff x="2209800" y="3771900"/>
            <a:chExt cx="2743200" cy="1656080"/>
          </a:xfrm>
        </p:grpSpPr>
        <p:sp>
          <p:nvSpPr>
            <p:cNvPr id="7" name="Oval 6"/>
            <p:cNvSpPr/>
            <p:nvPr/>
          </p:nvSpPr>
          <p:spPr bwMode="auto">
            <a:xfrm>
              <a:off x="3429000" y="3789680"/>
              <a:ext cx="1524000" cy="163830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What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 is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on your</a:t>
              </a:r>
              <a:br>
                <a:rPr lang="en-US" dirty="0"/>
              </a:br>
              <a:r>
                <a:rPr lang="en-US" dirty="0"/>
                <a:t>slides</a:t>
              </a:r>
              <a:endPara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209800" y="3771900"/>
              <a:ext cx="1524000" cy="1638300"/>
            </a:xfrm>
            <a:prstGeom prst="ellipse">
              <a:avLst/>
            </a:prstGeom>
            <a:solidFill>
              <a:schemeClr val="accent1">
                <a:alpha val="5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What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you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say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>
            <a:off x="4876800" y="2895600"/>
            <a:ext cx="1981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09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PowerPoint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648200"/>
          </a:xfrm>
        </p:spPr>
        <p:txBody>
          <a:bodyPr/>
          <a:lstStyle/>
          <a:p>
            <a:r>
              <a:rPr lang="en-US" dirty="0"/>
              <a:t>The default format for PowerPoint is:</a:t>
            </a:r>
          </a:p>
          <a:p>
            <a:pPr lvl="1"/>
            <a:r>
              <a:rPr lang="en-US" dirty="0"/>
              <a:t>Outline Format.</a:t>
            </a:r>
          </a:p>
          <a:p>
            <a:pPr lvl="1"/>
            <a:r>
              <a:rPr lang="en-US" dirty="0"/>
              <a:t>Brief statements.</a:t>
            </a:r>
          </a:p>
          <a:p>
            <a:pPr lvl="1"/>
            <a:r>
              <a:rPr lang="en-US" dirty="0"/>
              <a:t>Slide is a big notecard for the speaker.</a:t>
            </a:r>
          </a:p>
          <a:p>
            <a:r>
              <a:rPr lang="en-US" dirty="0"/>
              <a:t>This is BAD:</a:t>
            </a:r>
          </a:p>
          <a:p>
            <a:pPr lvl="1"/>
            <a:r>
              <a:rPr lang="en-US" dirty="0"/>
              <a:t>Credible argument: </a:t>
            </a:r>
          </a:p>
          <a:p>
            <a:pPr lvl="2"/>
            <a:r>
              <a:rPr lang="en-US" dirty="0"/>
              <a:t>Problems with space shuttle O-rings were known.</a:t>
            </a:r>
          </a:p>
          <a:p>
            <a:pPr lvl="2"/>
            <a:r>
              <a:rPr lang="en-US" dirty="0"/>
              <a:t>Poor PowerPoint hid the issue.</a:t>
            </a:r>
          </a:p>
          <a:p>
            <a:pPr lvl="2"/>
            <a:r>
              <a:rPr lang="en-US" dirty="0"/>
              <a:t>NASA Challenger exploded in 1986.</a:t>
            </a:r>
          </a:p>
          <a:p>
            <a:pPr lvl="1"/>
            <a:r>
              <a:rPr lang="en-US" dirty="0"/>
              <a:t>The best default for a new PowerPoint slide?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39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Designs\Marble.pot</Template>
  <TotalTime>2348</TotalTime>
  <Words>585</Words>
  <Application>Microsoft Macintosh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ＭＳ Ｐゴシック</vt:lpstr>
      <vt:lpstr>Times New Roman</vt:lpstr>
      <vt:lpstr>Blank Presentation</vt:lpstr>
      <vt:lpstr>Technical Writing &amp; Presenting 2.0</vt:lpstr>
      <vt:lpstr>Labels and Citations</vt:lpstr>
      <vt:lpstr>Figures</vt:lpstr>
      <vt:lpstr>minipage environment</vt:lpstr>
      <vt:lpstr>Writing Rules</vt:lpstr>
      <vt:lpstr>Slide Guidelines</vt:lpstr>
      <vt:lpstr>PowerPoint Defaults</vt:lpstr>
      <vt:lpstr>PowerPoint Presentation</vt:lpstr>
    </vt:vector>
  </TitlesOfParts>
  <Company>Sandia National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317 High Performance Computing</dc:title>
  <dc:creator>Mike Heroux</dc:creator>
  <cp:lastModifiedBy>Heroux, Michael A</cp:lastModifiedBy>
  <cp:revision>43</cp:revision>
  <cp:lastPrinted>2000-01-31T19:29:59Z</cp:lastPrinted>
  <dcterms:created xsi:type="dcterms:W3CDTF">2011-09-05T17:10:27Z</dcterms:created>
  <dcterms:modified xsi:type="dcterms:W3CDTF">2018-10-26T18:45:21Z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mheroux@csbsju.edu</vt:lpwstr>
  </property>
  <property fmtid="{D5CDD505-2E9C-101B-9397-08002B2CF9AE}" pid="8" name="HomePage">
    <vt:lpwstr>http://www.users.csbsju.edu/~mheroux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D:\CSCI 317 Spring 2000</vt:lpwstr>
  </property>
</Properties>
</file>