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25.png" ContentType="image/png"/>
  <Override PartName="/ppt/media/image24.png" ContentType="image/png"/>
  <Override PartName="/ppt/media/image11.jpeg" ContentType="image/jpeg"/>
  <Override PartName="/ppt/media/image23.png" ContentType="image/png"/>
  <Override PartName="/ppt/media/image27.png" ContentType="image/png"/>
  <Override PartName="/ppt/media/image4.png" ContentType="image/png"/>
  <Override PartName="/ppt/media/image8.png" ContentType="image/png"/>
  <Override PartName="/ppt/media/image29.png" ContentType="image/png"/>
  <Override PartName="/ppt/media/image6.png" ContentType="image/png"/>
  <Override PartName="/ppt/media/image31.png" ContentType="image/png"/>
  <Override PartName="/ppt/media/image7.png" ContentType="image/png"/>
  <Override PartName="/ppt/media/image32.png" ContentType="image/png"/>
  <Override PartName="/ppt/media/image12.png" ContentType="image/png"/>
  <Override PartName="/ppt/media/image13.png" ContentType="image/png"/>
  <Override PartName="/ppt/media/image9.png" ContentType="image/png"/>
  <Override PartName="/ppt/media/image30.png" ContentType="image/png"/>
  <Override PartName="/ppt/media/image5.png" ContentType="image/png"/>
  <Override PartName="/ppt/media/image28.png" ContentType="image/png"/>
  <Override PartName="/ppt/media/image33.png" ContentType="image/png"/>
  <Override PartName="/ppt/media/image3.png" ContentType="image/png"/>
  <Override PartName="/ppt/media/image26.png" ContentType="image/png"/>
  <Override PartName="/ppt/media/image1.jpeg" ContentType="image/jpeg"/>
  <Override PartName="/ppt/media/image10.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20.png" ContentType="image/png"/>
  <Override PartName="/ppt/media/image2.jpeg" ContentType="image/jpeg"/>
  <Override PartName="/ppt/media/image19.png" ContentType="image/png"/>
  <Override PartName="/ppt/media/image21.png" ContentType="image/png"/>
  <Override PartName="/ppt/media/image22.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37.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7.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080" cy="11444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a:t>
            </a:r>
            <a:r>
              <a:rPr b="0" lang="en-US" sz="4400" spc="-1" strike="noStrike">
                <a:latin typeface="Arial"/>
              </a:rPr>
              <a:t>edit the </a:t>
            </a:r>
            <a:r>
              <a:rPr b="0" lang="en-US" sz="4400" spc="-1" strike="noStrike">
                <a:latin typeface="Arial"/>
              </a:rPr>
              <a:t>title text </a:t>
            </a:r>
            <a:r>
              <a:rPr b="0" lang="en-US" sz="4400" spc="-1" strike="noStrike">
                <a:latin typeface="Arial"/>
              </a:rPr>
              <a:t>format</a:t>
            </a:r>
            <a:endParaRPr b="0" lang="en-US" sz="4400" spc="-1" strike="noStrike">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hyperlink" Target="https://courses.cognitiveclass.ai/courses/course-v1:BigDataUniversity+BD0101EN+2016_T2/course/" TargetMode="External"/><Relationship Id="rId2" Type="http://schemas.openxmlformats.org/officeDocument/2006/relationships/hyperlink" Target="https://www.gartner.com/en/information-technology/glossary/big-data" TargetMode="External"/><Relationship Id="rId3" Type="http://schemas.openxmlformats.org/officeDocument/2006/relationships/hyperlink" Target="https://www.domo.com/learn/infographic/data-never-sleeps-8" TargetMode="External"/><Relationship Id="rId4" Type="http://schemas.openxmlformats.org/officeDocument/2006/relationships/hyperlink" Target="https://spark.apache.org/" TargetMode="External"/><Relationship Id="rId5" Type="http://schemas.openxmlformats.org/officeDocument/2006/relationships/hyperlink" Target="https://towardsdatascience.com/graphframes-in-jupyter-a-practical-guide-9b3b346cebc5" TargetMode="External"/><Relationship Id="rId6" Type="http://schemas.openxmlformats.org/officeDocument/2006/relationships/hyperlink" Target="https://databricks.com/blog/2016/08/15/how-to-use-sparksession-in-apache-spark-2-0.html" TargetMode="External"/><Relationship Id="rId7" Type="http://schemas.openxmlformats.org/officeDocument/2006/relationships/hyperlink" Target="https://www.tutorialspoint.com/apache_spark/apache_spark_rdd.htm" TargetMode="External"/><Relationship Id="rId8" Type="http://schemas.openxmlformats.org/officeDocument/2006/relationships/hyperlink" Target="https://spark.apache.org/docs/latest/rdd-programming-guide.html#resilient-distributed-datasets-rdds" TargetMode="External"/><Relationship Id="rId9" Type="http://schemas.openxmlformats.org/officeDocument/2006/relationships/hyperlink" Target="https://www.slideshare.net/SparkSummit/transformations-and-actions-a-visual-guide-training" TargetMode="External"/><Relationship Id="rId10" Type="http://schemas.openxmlformats.org/officeDocument/2006/relationships/hyperlink" Target="https://spark.apache.org/docs/latest/sql-getting-started.html#untyped-dataset-operations-aka-dataframe-operations" TargetMode="External"/><Relationship Id="rId11" Type="http://schemas.openxmlformats.org/officeDocument/2006/relationships/hyperlink" Target="https://www.kaggle.com/anthonypino/melbourne-housing-market?select=MELBOURNE_HOUSE_PRICES_LESS.csv" TargetMode="External"/><Relationship Id="rId12" Type="http://schemas.openxmlformats.org/officeDocument/2006/relationships/hyperlink" Target="https://courses.cognitiveclass.ai/" TargetMode="External"/><Relationship Id="rId13" Type="http://schemas.openxmlformats.org/officeDocument/2006/relationships/hyperlink" Target="https://databricks.com/glossary/hadoop-cluster" TargetMode="External"/><Relationship Id="rId14" Type="http://schemas.openxmlformats.org/officeDocument/2006/relationships/hyperlink" Target="https://blogs.sap.com/2019/06/24/introduction-to-hadoop-in-simple-words/" TargetMode="External"/><Relationship Id="rId15"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1523880" y="1122480"/>
            <a:ext cx="9142920" cy="2386440"/>
          </a:xfrm>
          <a:prstGeom prst="rect">
            <a:avLst/>
          </a:prstGeom>
          <a:noFill/>
          <a:ln>
            <a:noFill/>
          </a:ln>
        </p:spPr>
        <p:style>
          <a:lnRef idx="0"/>
          <a:fillRef idx="0"/>
          <a:effectRef idx="0"/>
          <a:fontRef idx="minor"/>
        </p:style>
        <p:txBody>
          <a:bodyPr lIns="90000" rIns="90000" tIns="45000" bIns="45000" anchor="b">
            <a:noAutofit/>
          </a:bodyPr>
          <a:p>
            <a:pPr algn="ctr">
              <a:lnSpc>
                <a:spcPct val="90000"/>
              </a:lnSpc>
            </a:pPr>
            <a:r>
              <a:rPr b="1" lang="en-US" sz="6000" spc="-1" strike="noStrike">
                <a:solidFill>
                  <a:srgbClr val="8e0000"/>
                </a:solidFill>
                <a:latin typeface="Calibri Light"/>
                <a:ea typeface="DejaVu Sans"/>
              </a:rPr>
              <a:t>Spark and Python for Big Data</a:t>
            </a:r>
            <a:br/>
            <a:r>
              <a:rPr b="1" lang="en-US" sz="4000" spc="-1" strike="noStrike">
                <a:solidFill>
                  <a:srgbClr val="000000"/>
                </a:solidFill>
                <a:latin typeface="Calibri Light"/>
                <a:ea typeface="DejaVu Sans"/>
              </a:rPr>
              <a:t>(Session 1)</a:t>
            </a:r>
            <a:endParaRPr b="0" lang="en-US" sz="4000" spc="-1" strike="noStrike">
              <a:latin typeface="Arial"/>
            </a:endParaRPr>
          </a:p>
        </p:txBody>
      </p:sp>
      <p:sp>
        <p:nvSpPr>
          <p:cNvPr id="115" name="CustomShape 2"/>
          <p:cNvSpPr/>
          <p:nvPr/>
        </p:nvSpPr>
        <p:spPr>
          <a:xfrm>
            <a:off x="1523880" y="3602160"/>
            <a:ext cx="9142920" cy="165456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1001"/>
              </a:spcBef>
              <a:tabLst>
                <a:tab algn="l" pos="0"/>
              </a:tabLst>
            </a:pPr>
            <a:r>
              <a:rPr b="1" lang="en-US" sz="2400" spc="-1" strike="noStrike">
                <a:solidFill>
                  <a:srgbClr val="00194c"/>
                </a:solidFill>
                <a:latin typeface="Calibri"/>
                <a:ea typeface="DejaVu Sans"/>
              </a:rPr>
              <a:t>Dr. Hatem Elattar</a:t>
            </a:r>
            <a:endParaRPr b="0" lang="en-US" sz="2400" spc="-1" strike="noStrike">
              <a:latin typeface="Arial"/>
            </a:endParaRPr>
          </a:p>
        </p:txBody>
      </p:sp>
      <p:sp>
        <p:nvSpPr>
          <p:cNvPr id="116" name="CustomShape 3"/>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77827C57-4635-431E-9B28-B5CB0B0976D1}" type="slidenum">
              <a:rPr b="0" lang="en-US" sz="1200" spc="-1" strike="noStrike">
                <a:solidFill>
                  <a:srgbClr val="8b8b8b"/>
                </a:solidFill>
                <a:latin typeface="Calibri"/>
                <a:ea typeface="DejaVu Sans"/>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8e0000"/>
                </a:solidFill>
                <a:latin typeface="Calibri Light"/>
                <a:ea typeface="DejaVu Sans"/>
              </a:rPr>
              <a:t>Hadoop</a:t>
            </a:r>
            <a:endParaRPr b="0" lang="en-US" sz="4400" spc="-1" strike="noStrike">
              <a:latin typeface="Arial"/>
            </a:endParaRPr>
          </a:p>
        </p:txBody>
      </p:sp>
      <p:sp>
        <p:nvSpPr>
          <p:cNvPr id="151" name="CustomShape 2"/>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F180CAA-1FFA-41BC-9F69-FF1FE6770303}"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152" name="CustomShape 3"/>
          <p:cNvSpPr/>
          <p:nvPr/>
        </p:nvSpPr>
        <p:spPr>
          <a:xfrm>
            <a:off x="573120" y="1405800"/>
            <a:ext cx="11080800" cy="1882440"/>
          </a:xfrm>
          <a:prstGeom prst="rect">
            <a:avLst/>
          </a:prstGeom>
          <a:noFill/>
          <a:ln>
            <a:noFill/>
          </a:ln>
        </p:spPr>
        <p:style>
          <a:lnRef idx="0"/>
          <a:fillRef idx="0"/>
          <a:effectRef idx="0"/>
          <a:fontRef idx="minor"/>
        </p:style>
        <p:txBody>
          <a:bodyPr lIns="90000" rIns="90000" tIns="45000" bIns="45000">
            <a:normAutofit fontScale="73000"/>
          </a:bodyPr>
          <a:p>
            <a:pPr algn="just">
              <a:lnSpc>
                <a:spcPct val="100000"/>
              </a:lnSpc>
              <a:spcBef>
                <a:spcPts val="1001"/>
              </a:spcBef>
              <a:tabLst>
                <a:tab algn="l" pos="0"/>
              </a:tabLst>
            </a:pPr>
            <a:r>
              <a:rPr b="1" lang="en-US" sz="2800" spc="-1" strike="noStrike">
                <a:solidFill>
                  <a:srgbClr val="c00000"/>
                </a:solidFill>
                <a:latin typeface="Graphik Web"/>
                <a:ea typeface="DejaVu Sans"/>
              </a:rPr>
              <a:t>Iterative Operations on MapReduce</a:t>
            </a:r>
            <a:endParaRPr b="0" lang="en-US" sz="2800" spc="-1" strike="noStrike">
              <a:latin typeface="Arial"/>
            </a:endParaRPr>
          </a:p>
          <a:p>
            <a:pPr marL="228600" indent="-227520" algn="just">
              <a:lnSpc>
                <a:spcPct val="100000"/>
              </a:lnSpc>
              <a:spcBef>
                <a:spcPts val="1001"/>
              </a:spcBef>
              <a:buClr>
                <a:srgbClr val="000000"/>
              </a:buClr>
              <a:buFont typeface="Arial"/>
              <a:buChar char="•"/>
              <a:tabLst>
                <a:tab algn="l" pos="0"/>
              </a:tabLst>
            </a:pPr>
            <a:r>
              <a:rPr b="0" lang="en-US" sz="2800" spc="-1" strike="noStrike">
                <a:solidFill>
                  <a:srgbClr val="000000"/>
                </a:solidFill>
                <a:latin typeface="Graphik Web"/>
                <a:ea typeface="DejaVu Sans"/>
              </a:rPr>
              <a:t>Reuse intermediate results across multiple computations in multi-stage applications. This incurs substantial overheads due to data replication, disk I/O, and serialization, which makes the system slow.</a:t>
            </a:r>
            <a:endParaRPr b="0" lang="en-US" sz="2800" spc="-1" strike="noStrike">
              <a:latin typeface="Arial"/>
            </a:endParaRPr>
          </a:p>
        </p:txBody>
      </p:sp>
      <p:pic>
        <p:nvPicPr>
          <p:cNvPr id="153" name="Content Placeholder 5" descr=""/>
          <p:cNvPicPr/>
          <p:nvPr/>
        </p:nvPicPr>
        <p:blipFill>
          <a:blip r:embed="rId1"/>
          <a:stretch/>
        </p:blipFill>
        <p:spPr>
          <a:xfrm>
            <a:off x="2793240" y="3429000"/>
            <a:ext cx="7559640" cy="311148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8e0000"/>
                </a:solidFill>
                <a:latin typeface="Calibri Light"/>
                <a:ea typeface="DejaVu Sans"/>
              </a:rPr>
              <a:t>Hadoop</a:t>
            </a:r>
            <a:endParaRPr b="0" lang="en-US" sz="4400" spc="-1" strike="noStrike">
              <a:latin typeface="Arial"/>
            </a:endParaRPr>
          </a:p>
        </p:txBody>
      </p:sp>
      <p:sp>
        <p:nvSpPr>
          <p:cNvPr id="155" name="CustomShape 2"/>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22897FC-F46E-4639-B7A1-E09C38732F97}"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156" name="CustomShape 3"/>
          <p:cNvSpPr/>
          <p:nvPr/>
        </p:nvSpPr>
        <p:spPr>
          <a:xfrm>
            <a:off x="573120" y="1405800"/>
            <a:ext cx="11080800" cy="2022120"/>
          </a:xfrm>
          <a:prstGeom prst="rect">
            <a:avLst/>
          </a:prstGeom>
          <a:noFill/>
          <a:ln>
            <a:noFill/>
          </a:ln>
        </p:spPr>
        <p:style>
          <a:lnRef idx="0"/>
          <a:fillRef idx="0"/>
          <a:effectRef idx="0"/>
          <a:fontRef idx="minor"/>
        </p:style>
        <p:txBody>
          <a:bodyPr lIns="90000" rIns="90000" tIns="45000" bIns="45000">
            <a:normAutofit/>
          </a:bodyPr>
          <a:p>
            <a:pPr algn="just">
              <a:lnSpc>
                <a:spcPct val="100000"/>
              </a:lnSpc>
              <a:spcBef>
                <a:spcPts val="1001"/>
              </a:spcBef>
              <a:tabLst>
                <a:tab algn="l" pos="0"/>
              </a:tabLst>
            </a:pPr>
            <a:r>
              <a:rPr b="1" lang="en-US" sz="2800" spc="-1" strike="noStrike">
                <a:solidFill>
                  <a:srgbClr val="c00000"/>
                </a:solidFill>
                <a:latin typeface="Graphik Web"/>
                <a:ea typeface="DejaVu Sans"/>
              </a:rPr>
              <a:t>Interactive Operations on MapReduce</a:t>
            </a:r>
            <a:endParaRPr b="0" lang="en-US" sz="2800" spc="-1" strike="noStrike">
              <a:latin typeface="Arial"/>
            </a:endParaRPr>
          </a:p>
          <a:p>
            <a:pPr marL="228600" indent="-227520" algn="just">
              <a:lnSpc>
                <a:spcPct val="100000"/>
              </a:lnSpc>
              <a:spcBef>
                <a:spcPts val="1001"/>
              </a:spcBef>
              <a:buClr>
                <a:srgbClr val="000000"/>
              </a:buClr>
              <a:buFont typeface="Arial"/>
              <a:buChar char="•"/>
              <a:tabLst>
                <a:tab algn="l" pos="0"/>
              </a:tabLst>
            </a:pPr>
            <a:r>
              <a:rPr b="0" lang="en-US" sz="2800" spc="-1" strike="noStrike">
                <a:solidFill>
                  <a:srgbClr val="000000"/>
                </a:solidFill>
                <a:latin typeface="Graphik Web"/>
                <a:ea typeface="DejaVu Sans"/>
              </a:rPr>
              <a:t>User runs ad-hoc queries on the same subset of data. Each query will do the disk I/O on the stable storage, which can dominate application execution time.</a:t>
            </a:r>
            <a:endParaRPr b="0" lang="en-US" sz="2800" spc="-1" strike="noStrike">
              <a:latin typeface="Arial"/>
            </a:endParaRPr>
          </a:p>
        </p:txBody>
      </p:sp>
      <p:pic>
        <p:nvPicPr>
          <p:cNvPr id="157" name="Content Placeholder 5" descr=""/>
          <p:cNvPicPr/>
          <p:nvPr/>
        </p:nvPicPr>
        <p:blipFill>
          <a:blip r:embed="rId1"/>
          <a:stretch/>
        </p:blipFill>
        <p:spPr>
          <a:xfrm>
            <a:off x="2726640" y="3609000"/>
            <a:ext cx="7529400" cy="311148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8e0000"/>
                </a:solidFill>
                <a:latin typeface="Calibri Light"/>
                <a:ea typeface="DejaVu Sans"/>
              </a:rPr>
              <a:t>Hadoop Ecosystem</a:t>
            </a:r>
            <a:endParaRPr b="0" lang="en-US" sz="4400" spc="-1" strike="noStrike">
              <a:latin typeface="Arial"/>
            </a:endParaRPr>
          </a:p>
        </p:txBody>
      </p:sp>
      <p:sp>
        <p:nvSpPr>
          <p:cNvPr id="159" name="CustomShape 2"/>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C0BBBCA1-9D0D-46A5-BBB8-CE9E592CD379}"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160" name="CustomShape 3"/>
          <p:cNvSpPr/>
          <p:nvPr/>
        </p:nvSpPr>
        <p:spPr>
          <a:xfrm>
            <a:off x="454320" y="1825560"/>
            <a:ext cx="4821480" cy="435024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MapReduce Limitations:</a:t>
            </a:r>
            <a:endParaRPr b="0" lang="en-US" sz="28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DejaVu Sans"/>
              </a:rPr>
              <a:t>Difficulty of programming in MapReduce.</a:t>
            </a:r>
            <a:endParaRPr b="0" lang="en-US" sz="24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DejaVu Sans"/>
              </a:rPr>
              <a:t>Batch processing does not fit many use cases.</a:t>
            </a:r>
            <a:endParaRPr b="0" lang="en-US" sz="24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MapReduce spawned a lot of specialized systems e.g. Storm, Impala, Giraph … etc. </a:t>
            </a:r>
            <a:endParaRPr b="0" lang="en-US" sz="2800" spc="-1" strike="noStrike">
              <a:latin typeface="Arial"/>
            </a:endParaRPr>
          </a:p>
        </p:txBody>
      </p:sp>
      <p:pic>
        <p:nvPicPr>
          <p:cNvPr id="161" name="Content Placeholder 9" descr=""/>
          <p:cNvPicPr/>
          <p:nvPr/>
        </p:nvPicPr>
        <p:blipFill>
          <a:blip r:embed="rId1"/>
          <a:stretch/>
        </p:blipFill>
        <p:spPr>
          <a:xfrm>
            <a:off x="5483520" y="1690560"/>
            <a:ext cx="6252840" cy="327168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8e0000"/>
                </a:solidFill>
                <a:latin typeface="Calibri Light"/>
                <a:ea typeface="DejaVu Sans"/>
              </a:rPr>
              <a:t>Apache Spark</a:t>
            </a:r>
            <a:endParaRPr b="0" lang="en-US" sz="4400" spc="-1" strike="noStrike">
              <a:latin typeface="Arial"/>
            </a:endParaRPr>
          </a:p>
        </p:txBody>
      </p:sp>
      <p:sp>
        <p:nvSpPr>
          <p:cNvPr id="163"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fontScale="61000"/>
          </a:bodyPr>
          <a:p>
            <a:pPr marL="228600" indent="-227520" algn="just">
              <a:lnSpc>
                <a:spcPct val="110000"/>
              </a:lnSpc>
              <a:spcBef>
                <a:spcPts val="1001"/>
              </a:spcBef>
              <a:buClr>
                <a:srgbClr val="9a0000"/>
              </a:buClr>
              <a:buFont typeface="Arial"/>
              <a:buChar char="•"/>
            </a:pPr>
            <a:r>
              <a:rPr b="0" lang="en-US" sz="2800" spc="-1" strike="noStrike">
                <a:solidFill>
                  <a:srgbClr val="9a0000"/>
                </a:solidFill>
                <a:latin typeface="Graphik Web"/>
                <a:ea typeface="DejaVu Sans"/>
              </a:rPr>
              <a:t>Early papers </a:t>
            </a:r>
            <a:r>
              <a:rPr b="0" lang="en-US" sz="2800" spc="-1" strike="noStrike">
                <a:solidFill>
                  <a:srgbClr val="000000"/>
                </a:solidFill>
                <a:latin typeface="Graphik Web"/>
                <a:ea typeface="DejaVu Sans"/>
              </a:rPr>
              <a:t>published on Spark demonstrated that it was 10 to 20 times faster than Hadoop MapReduce for certain jobs. Today, it’s </a:t>
            </a:r>
            <a:r>
              <a:rPr b="0" lang="en-US" sz="2800" spc="-1" strike="noStrike">
                <a:solidFill>
                  <a:srgbClr val="9a0000"/>
                </a:solidFill>
                <a:latin typeface="Graphik Web"/>
                <a:ea typeface="DejaVu Sans"/>
              </a:rPr>
              <a:t>many orders of magnitude faster (100x)</a:t>
            </a:r>
            <a:r>
              <a:rPr b="0" lang="en-US" sz="2800" spc="-1" strike="noStrike">
                <a:solidFill>
                  <a:srgbClr val="000000"/>
                </a:solidFill>
                <a:latin typeface="Graphik Web"/>
                <a:ea typeface="DejaVu Sans"/>
              </a:rPr>
              <a:t>.</a:t>
            </a:r>
            <a:endParaRPr b="0" lang="en-US" sz="2800" spc="-1" strike="noStrike">
              <a:latin typeface="Arial"/>
            </a:endParaRPr>
          </a:p>
          <a:p>
            <a:pPr marL="228600" indent="-227520" algn="just">
              <a:lnSpc>
                <a:spcPct val="110000"/>
              </a:lnSpc>
              <a:spcBef>
                <a:spcPts val="1001"/>
              </a:spcBef>
              <a:buClr>
                <a:srgbClr val="000000"/>
              </a:buClr>
              <a:buFont typeface="Arial"/>
              <a:buChar char="•"/>
            </a:pPr>
            <a:r>
              <a:rPr b="0" lang="en-US" sz="2800" spc="-1" strike="noStrike">
                <a:solidFill>
                  <a:srgbClr val="000000"/>
                </a:solidFill>
                <a:latin typeface="Graphik Web"/>
                <a:ea typeface="DejaVu Sans"/>
              </a:rPr>
              <a:t>The central thrust of the Spark project was to bring in ideas borrowed from Hadoop Map‐ Reduce, but to enhance the system: </a:t>
            </a:r>
            <a:endParaRPr b="0" lang="en-US" sz="2800" spc="-1" strike="noStrike">
              <a:latin typeface="Arial"/>
            </a:endParaRPr>
          </a:p>
          <a:p>
            <a:pPr lvl="1" marL="685800" indent="-227520" algn="just">
              <a:lnSpc>
                <a:spcPct val="110000"/>
              </a:lnSpc>
              <a:spcBef>
                <a:spcPts val="499"/>
              </a:spcBef>
              <a:buClr>
                <a:srgbClr val="000000"/>
              </a:buClr>
              <a:buFont typeface="Arial"/>
              <a:buChar char="•"/>
            </a:pPr>
            <a:r>
              <a:rPr b="0" lang="en-US" sz="2400" spc="-1" strike="noStrike">
                <a:solidFill>
                  <a:srgbClr val="000000"/>
                </a:solidFill>
                <a:latin typeface="Graphik Web"/>
                <a:ea typeface="DejaVu Sans"/>
              </a:rPr>
              <a:t>make it highly fault tolerant and embarrassingly parallel; </a:t>
            </a:r>
            <a:endParaRPr b="0" lang="en-US" sz="2400" spc="-1" strike="noStrike">
              <a:latin typeface="Arial"/>
            </a:endParaRPr>
          </a:p>
          <a:p>
            <a:pPr lvl="1" marL="685800" indent="-227520" algn="just">
              <a:lnSpc>
                <a:spcPct val="110000"/>
              </a:lnSpc>
              <a:spcBef>
                <a:spcPts val="499"/>
              </a:spcBef>
              <a:buClr>
                <a:srgbClr val="000000"/>
              </a:buClr>
              <a:buFont typeface="Arial"/>
              <a:buChar char="•"/>
            </a:pPr>
            <a:r>
              <a:rPr b="0" lang="en-US" sz="2400" spc="-1" strike="noStrike">
                <a:solidFill>
                  <a:srgbClr val="000000"/>
                </a:solidFill>
                <a:latin typeface="Graphik Web"/>
                <a:ea typeface="DejaVu Sans"/>
              </a:rPr>
              <a:t>support in-memory storage for intermediate results between </a:t>
            </a:r>
            <a:r>
              <a:rPr b="1" lang="en-US" sz="2400" spc="-1" strike="noStrike">
                <a:solidFill>
                  <a:srgbClr val="000000"/>
                </a:solidFill>
                <a:latin typeface="Graphik Web"/>
                <a:ea typeface="DejaVu Sans"/>
              </a:rPr>
              <a:t>iterative</a:t>
            </a:r>
            <a:r>
              <a:rPr b="0" lang="en-US" sz="2400" spc="-1" strike="noStrike">
                <a:solidFill>
                  <a:srgbClr val="000000"/>
                </a:solidFill>
                <a:latin typeface="Graphik Web"/>
                <a:ea typeface="DejaVu Sans"/>
              </a:rPr>
              <a:t> and </a:t>
            </a:r>
            <a:r>
              <a:rPr b="1" lang="en-US" sz="2400" spc="-1" strike="noStrike">
                <a:solidFill>
                  <a:srgbClr val="000000"/>
                </a:solidFill>
                <a:latin typeface="Graphik Web"/>
                <a:ea typeface="DejaVu Sans"/>
              </a:rPr>
              <a:t>interactive</a:t>
            </a:r>
            <a:r>
              <a:rPr b="0" lang="en-US" sz="2400" spc="-1" strike="noStrike">
                <a:solidFill>
                  <a:srgbClr val="000000"/>
                </a:solidFill>
                <a:latin typeface="Graphik Web"/>
                <a:ea typeface="DejaVu Sans"/>
              </a:rPr>
              <a:t> map and reduce computations;</a:t>
            </a:r>
            <a:endParaRPr b="0" lang="en-US" sz="2400" spc="-1" strike="noStrike">
              <a:latin typeface="Arial"/>
            </a:endParaRPr>
          </a:p>
          <a:p>
            <a:pPr lvl="1" marL="685800" indent="-227520" algn="just">
              <a:lnSpc>
                <a:spcPct val="110000"/>
              </a:lnSpc>
              <a:spcBef>
                <a:spcPts val="499"/>
              </a:spcBef>
              <a:buClr>
                <a:srgbClr val="000000"/>
              </a:buClr>
              <a:buFont typeface="Arial"/>
              <a:buChar char="•"/>
            </a:pPr>
            <a:r>
              <a:rPr b="0" lang="en-US" sz="2400" spc="-1" strike="noStrike">
                <a:solidFill>
                  <a:srgbClr val="000000"/>
                </a:solidFill>
                <a:latin typeface="Graphik Web"/>
                <a:ea typeface="DejaVu Sans"/>
              </a:rPr>
              <a:t>offer easy and composable APIs in multiple languages as a programming model, and support other workloads in a unified manner. </a:t>
            </a:r>
            <a:endParaRPr b="0" lang="en-US" sz="2400" spc="-1" strike="noStrike">
              <a:latin typeface="Arial"/>
            </a:endParaRPr>
          </a:p>
        </p:txBody>
      </p:sp>
      <p:sp>
        <p:nvSpPr>
          <p:cNvPr id="164" name="CustomShape 3"/>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CDD8BAF2-4D69-400B-8629-A4CB0BE30CAB}" type="slidenum">
              <a:rPr b="0" lang="en-US" sz="1200" spc="-1" strike="noStrike">
                <a:solidFill>
                  <a:srgbClr val="8b8b8b"/>
                </a:solidFill>
                <a:latin typeface="Calibri"/>
                <a:ea typeface="DejaVu Sans"/>
              </a:rPr>
              <a:t>13</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8e0000"/>
                </a:solidFill>
                <a:latin typeface="Calibri Light"/>
                <a:ea typeface="DejaVu Sans"/>
              </a:rPr>
              <a:t>Apache Spark</a:t>
            </a:r>
            <a:endParaRPr b="0" lang="en-US" sz="4400" spc="-1" strike="noStrike">
              <a:latin typeface="Arial"/>
            </a:endParaRPr>
          </a:p>
        </p:txBody>
      </p:sp>
      <p:sp>
        <p:nvSpPr>
          <p:cNvPr id="166" name="CustomShape 2"/>
          <p:cNvSpPr/>
          <p:nvPr/>
        </p:nvSpPr>
        <p:spPr>
          <a:xfrm>
            <a:off x="368640" y="1825560"/>
            <a:ext cx="10984320" cy="4894920"/>
          </a:xfrm>
          <a:prstGeom prst="rect">
            <a:avLst/>
          </a:prstGeom>
          <a:noFill/>
          <a:ln>
            <a:noFill/>
          </a:ln>
        </p:spPr>
        <p:style>
          <a:lnRef idx="0"/>
          <a:fillRef idx="0"/>
          <a:effectRef idx="0"/>
          <a:fontRef idx="minor"/>
        </p:style>
        <p:txBody>
          <a:bodyPr lIns="90000" rIns="90000" tIns="45000" bIns="45000">
            <a:normAutofit fontScale="39000"/>
          </a:bodyPr>
          <a:p>
            <a:pPr marL="228600" indent="-227520">
              <a:lnSpc>
                <a:spcPct val="120000"/>
              </a:lnSpc>
              <a:spcBef>
                <a:spcPts val="1001"/>
              </a:spcBef>
              <a:buClr>
                <a:srgbClr val="9a0000"/>
              </a:buClr>
              <a:buFont typeface="Arial"/>
              <a:buChar char="•"/>
            </a:pPr>
            <a:r>
              <a:rPr b="0" lang="en-US" sz="2800" spc="-1" strike="noStrike">
                <a:solidFill>
                  <a:srgbClr val="9a0000"/>
                </a:solidFill>
                <a:latin typeface="Graphik Web"/>
                <a:ea typeface="DejaVu Sans"/>
              </a:rPr>
              <a:t>Apache Spark </a:t>
            </a:r>
            <a:r>
              <a:rPr b="0" lang="en-US" sz="2800" spc="-1" strike="noStrike">
                <a:solidFill>
                  <a:srgbClr val="000000"/>
                </a:solidFill>
                <a:latin typeface="Graphik Web"/>
                <a:ea typeface="DejaVu Sans"/>
              </a:rPr>
              <a:t>is a unified engine designed for large-scale distributed data processing, on premises in data centers or in the cloud.</a:t>
            </a:r>
            <a:endParaRPr b="0" lang="en-US" sz="2800" spc="-1" strike="noStrike">
              <a:latin typeface="Arial"/>
            </a:endParaRPr>
          </a:p>
          <a:p>
            <a:pPr marL="228600" indent="-227520">
              <a:lnSpc>
                <a:spcPct val="120000"/>
              </a:lnSpc>
              <a:spcBef>
                <a:spcPts val="1001"/>
              </a:spcBef>
              <a:buClr>
                <a:srgbClr val="000000"/>
              </a:buClr>
              <a:buFont typeface="Arial"/>
              <a:buChar char="•"/>
            </a:pPr>
            <a:r>
              <a:rPr b="0" lang="en-US" sz="2800" spc="-1" strike="noStrike">
                <a:solidFill>
                  <a:srgbClr val="000000"/>
                </a:solidFill>
                <a:latin typeface="Graphik Web"/>
                <a:ea typeface="DejaVu Sans"/>
              </a:rPr>
              <a:t>Spark provides in-memory storage for intermediate computations, making it much faster than Hadoop MapReduce. </a:t>
            </a:r>
            <a:endParaRPr b="0" lang="en-US" sz="2800" spc="-1" strike="noStrike">
              <a:latin typeface="Arial"/>
            </a:endParaRPr>
          </a:p>
          <a:p>
            <a:pPr marL="228600" indent="-227520">
              <a:lnSpc>
                <a:spcPct val="120000"/>
              </a:lnSpc>
              <a:spcBef>
                <a:spcPts val="1001"/>
              </a:spcBef>
              <a:buClr>
                <a:srgbClr val="000000"/>
              </a:buClr>
              <a:buFont typeface="Arial"/>
              <a:buChar char="•"/>
            </a:pPr>
            <a:r>
              <a:rPr b="0" lang="en-US" sz="2800" spc="-1" strike="noStrike">
                <a:solidFill>
                  <a:srgbClr val="000000"/>
                </a:solidFill>
                <a:latin typeface="Graphik Web"/>
                <a:ea typeface="DejaVu Sans"/>
              </a:rPr>
              <a:t>It incorporates libraries with composable APIs for machine learning (</a:t>
            </a:r>
            <a:r>
              <a:rPr b="1" lang="en-US" sz="2800" spc="-1" strike="noStrike">
                <a:solidFill>
                  <a:srgbClr val="000000"/>
                </a:solidFill>
                <a:latin typeface="Graphik Web"/>
                <a:ea typeface="DejaVu Sans"/>
              </a:rPr>
              <a:t>MLlib</a:t>
            </a:r>
            <a:r>
              <a:rPr b="0" lang="en-US" sz="2800" spc="-1" strike="noStrike">
                <a:solidFill>
                  <a:srgbClr val="000000"/>
                </a:solidFill>
                <a:latin typeface="Graphik Web"/>
                <a:ea typeface="DejaVu Sans"/>
              </a:rPr>
              <a:t>), SQL for interactive queries (</a:t>
            </a:r>
            <a:r>
              <a:rPr b="1" lang="en-US" sz="2800" spc="-1" strike="noStrike">
                <a:solidFill>
                  <a:srgbClr val="000000"/>
                </a:solidFill>
                <a:latin typeface="Graphik Web"/>
                <a:ea typeface="DejaVu Sans"/>
              </a:rPr>
              <a:t>Spark SQL</a:t>
            </a:r>
            <a:r>
              <a:rPr b="0" lang="en-US" sz="2800" spc="-1" strike="noStrike">
                <a:solidFill>
                  <a:srgbClr val="000000"/>
                </a:solidFill>
                <a:latin typeface="Graphik Web"/>
                <a:ea typeface="DejaVu Sans"/>
              </a:rPr>
              <a:t>), stream processing (</a:t>
            </a:r>
            <a:r>
              <a:rPr b="1" lang="en-US" sz="2800" spc="-1" strike="noStrike">
                <a:solidFill>
                  <a:srgbClr val="000000"/>
                </a:solidFill>
                <a:latin typeface="Graphik Web"/>
                <a:ea typeface="DejaVu Sans"/>
              </a:rPr>
              <a:t>Structured Streaming</a:t>
            </a:r>
            <a:r>
              <a:rPr b="0" lang="en-US" sz="2800" spc="-1" strike="noStrike">
                <a:solidFill>
                  <a:srgbClr val="000000"/>
                </a:solidFill>
                <a:latin typeface="Graphik Web"/>
                <a:ea typeface="DejaVu Sans"/>
              </a:rPr>
              <a:t>) for interacting with real-time data, and graph processing (</a:t>
            </a:r>
            <a:r>
              <a:rPr b="1" lang="en-US" sz="2800" spc="-1" strike="noStrike">
                <a:solidFill>
                  <a:srgbClr val="000000"/>
                </a:solidFill>
                <a:latin typeface="Graphik Web"/>
                <a:ea typeface="DejaVu Sans"/>
              </a:rPr>
              <a:t>GraphX</a:t>
            </a:r>
            <a:r>
              <a:rPr b="0" lang="en-US" sz="2800" spc="-1" strike="noStrike">
                <a:solidFill>
                  <a:srgbClr val="000000"/>
                </a:solidFill>
                <a:latin typeface="Graphik Web"/>
                <a:ea typeface="DejaVu Sans"/>
              </a:rPr>
              <a:t>).</a:t>
            </a:r>
            <a:endParaRPr b="0" lang="en-US" sz="2800" spc="-1" strike="noStrike">
              <a:latin typeface="Arial"/>
            </a:endParaRPr>
          </a:p>
          <a:p>
            <a:pPr marL="228600" indent="-227520">
              <a:lnSpc>
                <a:spcPct val="120000"/>
              </a:lnSpc>
              <a:spcBef>
                <a:spcPts val="1001"/>
              </a:spcBef>
              <a:buClr>
                <a:srgbClr val="000000"/>
              </a:buClr>
              <a:buFont typeface="Arial"/>
              <a:buChar char="•"/>
            </a:pPr>
            <a:r>
              <a:rPr b="0" lang="en-US" sz="2800" spc="-1" strike="noStrike">
                <a:solidFill>
                  <a:srgbClr val="000000"/>
                </a:solidFill>
                <a:latin typeface="Graphik Web"/>
                <a:ea typeface="DejaVu Sans"/>
              </a:rPr>
              <a:t>Spark’s design philosophy centers around four key characteristics:</a:t>
            </a:r>
            <a:endParaRPr b="0" lang="en-US" sz="2800" spc="-1" strike="noStrike">
              <a:latin typeface="Arial"/>
            </a:endParaRPr>
          </a:p>
          <a:p>
            <a:pPr lvl="1" marL="685800" indent="-227520">
              <a:lnSpc>
                <a:spcPct val="120000"/>
              </a:lnSpc>
              <a:spcBef>
                <a:spcPts val="499"/>
              </a:spcBef>
              <a:buClr>
                <a:srgbClr val="000000"/>
              </a:buClr>
              <a:buFont typeface="Arial"/>
              <a:buChar char="•"/>
            </a:pPr>
            <a:r>
              <a:rPr b="0" lang="en-US" sz="2400" spc="-1" strike="noStrike">
                <a:solidFill>
                  <a:srgbClr val="000000"/>
                </a:solidFill>
                <a:latin typeface="Graphik Web"/>
                <a:ea typeface="DejaVu Sans"/>
              </a:rPr>
              <a:t>Speed</a:t>
            </a:r>
            <a:endParaRPr b="0" lang="en-US" sz="2400" spc="-1" strike="noStrike">
              <a:latin typeface="Arial"/>
            </a:endParaRPr>
          </a:p>
          <a:p>
            <a:pPr lvl="1" marL="685800" indent="-227520">
              <a:lnSpc>
                <a:spcPct val="120000"/>
              </a:lnSpc>
              <a:spcBef>
                <a:spcPts val="499"/>
              </a:spcBef>
              <a:buClr>
                <a:srgbClr val="000000"/>
              </a:buClr>
              <a:buFont typeface="Arial"/>
              <a:buChar char="•"/>
            </a:pPr>
            <a:r>
              <a:rPr b="0" lang="en-US" sz="2400" spc="-1" strike="noStrike">
                <a:solidFill>
                  <a:srgbClr val="000000"/>
                </a:solidFill>
                <a:latin typeface="Graphik Web"/>
                <a:ea typeface="DejaVu Sans"/>
              </a:rPr>
              <a:t>Ease of use</a:t>
            </a:r>
            <a:endParaRPr b="0" lang="en-US" sz="2400" spc="-1" strike="noStrike">
              <a:latin typeface="Arial"/>
            </a:endParaRPr>
          </a:p>
          <a:p>
            <a:pPr lvl="1" marL="685800" indent="-227520">
              <a:lnSpc>
                <a:spcPct val="120000"/>
              </a:lnSpc>
              <a:spcBef>
                <a:spcPts val="499"/>
              </a:spcBef>
              <a:buClr>
                <a:srgbClr val="000000"/>
              </a:buClr>
              <a:buFont typeface="Arial"/>
              <a:buChar char="•"/>
            </a:pPr>
            <a:r>
              <a:rPr b="0" lang="en-US" sz="2400" spc="-1" strike="noStrike">
                <a:solidFill>
                  <a:srgbClr val="000000"/>
                </a:solidFill>
                <a:latin typeface="Graphik Web"/>
                <a:ea typeface="DejaVu Sans"/>
              </a:rPr>
              <a:t>Modularity</a:t>
            </a:r>
            <a:endParaRPr b="0" lang="en-US" sz="2400" spc="-1" strike="noStrike">
              <a:latin typeface="Arial"/>
            </a:endParaRPr>
          </a:p>
          <a:p>
            <a:pPr lvl="1" marL="685800" indent="-227520">
              <a:lnSpc>
                <a:spcPct val="120000"/>
              </a:lnSpc>
              <a:spcBef>
                <a:spcPts val="499"/>
              </a:spcBef>
              <a:buClr>
                <a:srgbClr val="000000"/>
              </a:buClr>
              <a:buFont typeface="Arial"/>
              <a:buChar char="•"/>
            </a:pPr>
            <a:r>
              <a:rPr b="0" lang="en-US" sz="2400" spc="-1" strike="noStrike">
                <a:solidFill>
                  <a:srgbClr val="000000"/>
                </a:solidFill>
                <a:latin typeface="Graphik Web"/>
                <a:ea typeface="DejaVu Sans"/>
              </a:rPr>
              <a:t>Extensibility</a:t>
            </a:r>
            <a:endParaRPr b="0" lang="en-US" sz="2400" spc="-1" strike="noStrike">
              <a:latin typeface="Arial"/>
            </a:endParaRPr>
          </a:p>
        </p:txBody>
      </p:sp>
      <p:sp>
        <p:nvSpPr>
          <p:cNvPr id="167" name="CustomShape 3"/>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863730FE-03B3-489F-AC36-96A6E9864F24}" type="slidenum">
              <a:rPr b="0" lang="en-US" sz="1200" spc="-1" strike="noStrike">
                <a:solidFill>
                  <a:srgbClr val="8b8b8b"/>
                </a:solidFill>
                <a:latin typeface="Calibri"/>
                <a:ea typeface="DejaVu Sans"/>
              </a:rPr>
              <a:t>14</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8e0000"/>
                </a:solidFill>
                <a:latin typeface="Calibri Light"/>
                <a:ea typeface="DejaVu Sans"/>
              </a:rPr>
              <a:t>Apache Spark’s ecosystem of connectors</a:t>
            </a:r>
            <a:endParaRPr b="0" lang="en-US" sz="4400" spc="-1" strike="noStrike">
              <a:latin typeface="Arial"/>
            </a:endParaRPr>
          </a:p>
        </p:txBody>
      </p:sp>
      <p:sp>
        <p:nvSpPr>
          <p:cNvPr id="169" name="CustomShape 2"/>
          <p:cNvSpPr/>
          <p:nvPr/>
        </p:nvSpPr>
        <p:spPr>
          <a:xfrm>
            <a:off x="368640" y="1825560"/>
            <a:ext cx="5116680" cy="4894920"/>
          </a:xfrm>
          <a:prstGeom prst="rect">
            <a:avLst/>
          </a:prstGeom>
          <a:noFill/>
          <a:ln>
            <a:noFill/>
          </a:ln>
        </p:spPr>
        <p:style>
          <a:lnRef idx="0"/>
          <a:fillRef idx="0"/>
          <a:effectRef idx="0"/>
          <a:fontRef idx="minor"/>
        </p:style>
        <p:txBody>
          <a:bodyPr lIns="90000" rIns="90000" tIns="45000" bIns="45000">
            <a:normAutofit fontScale="41000"/>
          </a:bodyPr>
          <a:p>
            <a:pPr marL="228600" indent="-227520" algn="just">
              <a:lnSpc>
                <a:spcPct val="120000"/>
              </a:lnSpc>
              <a:spcBef>
                <a:spcPts val="1001"/>
              </a:spcBef>
              <a:buClr>
                <a:srgbClr val="c00000"/>
              </a:buClr>
              <a:buFont typeface="Arial"/>
              <a:buChar char="•"/>
            </a:pPr>
            <a:r>
              <a:rPr b="0" lang="en-US" sz="2800" spc="-1" strike="noStrike">
                <a:solidFill>
                  <a:srgbClr val="c00000"/>
                </a:solidFill>
                <a:latin typeface="Graphik Web"/>
                <a:ea typeface="DejaVu Sans"/>
              </a:rPr>
              <a:t>Spark</a:t>
            </a:r>
            <a:r>
              <a:rPr b="0" lang="en-US" sz="2800" spc="-1" strike="noStrike">
                <a:solidFill>
                  <a:srgbClr val="000000"/>
                </a:solidFill>
                <a:latin typeface="Graphik Web"/>
                <a:ea typeface="DejaVu Sans"/>
              </a:rPr>
              <a:t> focuses on its fast, parallel computation engine rather than on storage. Unlike Apache Hadoop, which included both storage and compute, Spark decouples the two.</a:t>
            </a:r>
            <a:endParaRPr b="0" lang="en-US" sz="2800" spc="-1" strike="noStrike">
              <a:latin typeface="Arial"/>
            </a:endParaRPr>
          </a:p>
          <a:p>
            <a:pPr marL="228600" indent="-227520" algn="just">
              <a:lnSpc>
                <a:spcPct val="120000"/>
              </a:lnSpc>
              <a:spcBef>
                <a:spcPts val="1001"/>
              </a:spcBef>
              <a:buClr>
                <a:srgbClr val="000000"/>
              </a:buClr>
              <a:buFont typeface="Arial"/>
              <a:buChar char="•"/>
            </a:pPr>
            <a:r>
              <a:rPr b="0" lang="en-US" sz="2800" spc="-1" strike="noStrike">
                <a:solidFill>
                  <a:srgbClr val="000000"/>
                </a:solidFill>
                <a:latin typeface="Graphik Web"/>
                <a:ea typeface="DejaVu Sans"/>
              </a:rPr>
              <a:t>That means you can use Spark to read data stored in myriad sources—Apache Hadoop, Apache Cassandra, Apache HBase, MongoDB, Apache Hive, RDBMSs, and more—and process it all in memory.</a:t>
            </a:r>
            <a:endParaRPr b="0" lang="en-US" sz="2800" spc="-1" strike="noStrike">
              <a:latin typeface="Arial"/>
            </a:endParaRPr>
          </a:p>
        </p:txBody>
      </p:sp>
      <p:sp>
        <p:nvSpPr>
          <p:cNvPr id="170" name="CustomShape 3"/>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78B1C71A-DBD6-41B2-8E32-FA3DF7818728}" type="slidenum">
              <a:rPr b="0" lang="en-US" sz="1200" spc="-1" strike="noStrike">
                <a:solidFill>
                  <a:srgbClr val="8b8b8b"/>
                </a:solidFill>
                <a:latin typeface="Calibri"/>
                <a:ea typeface="DejaVu Sans"/>
              </a:rPr>
              <a:t>15</a:t>
            </a:fld>
            <a:endParaRPr b="0" lang="en-US" sz="1200" spc="-1" strike="noStrike">
              <a:latin typeface="Arial"/>
            </a:endParaRPr>
          </a:p>
        </p:txBody>
      </p:sp>
      <p:pic>
        <p:nvPicPr>
          <p:cNvPr id="171" name="Picture 5" descr=""/>
          <p:cNvPicPr/>
          <p:nvPr/>
        </p:nvPicPr>
        <p:blipFill>
          <a:blip r:embed="rId1"/>
          <a:stretch/>
        </p:blipFill>
        <p:spPr>
          <a:xfrm>
            <a:off x="5834520" y="1510920"/>
            <a:ext cx="5874480" cy="503136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2" name="Picture 8" descr=""/>
          <p:cNvPicPr/>
          <p:nvPr/>
        </p:nvPicPr>
        <p:blipFill>
          <a:blip r:embed="rId1"/>
          <a:stretch/>
        </p:blipFill>
        <p:spPr>
          <a:xfrm>
            <a:off x="1582920" y="2649960"/>
            <a:ext cx="8441640" cy="2773800"/>
          </a:xfrm>
          <a:prstGeom prst="rect">
            <a:avLst/>
          </a:prstGeom>
          <a:ln>
            <a:noFill/>
          </a:ln>
        </p:spPr>
      </p:pic>
      <p:sp>
        <p:nvSpPr>
          <p:cNvPr id="173"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8e0000"/>
                </a:solidFill>
                <a:latin typeface="Calibri Light"/>
                <a:ea typeface="DejaVu Sans"/>
              </a:rPr>
              <a:t>Apache Spark</a:t>
            </a:r>
            <a:endParaRPr b="0" lang="en-US" sz="4400" spc="-1" strike="noStrike">
              <a:latin typeface="Arial"/>
            </a:endParaRPr>
          </a:p>
        </p:txBody>
      </p:sp>
      <p:sp>
        <p:nvSpPr>
          <p:cNvPr id="174" name="CustomShape 2"/>
          <p:cNvSpPr/>
          <p:nvPr/>
        </p:nvSpPr>
        <p:spPr>
          <a:xfrm>
            <a:off x="387000" y="1177920"/>
            <a:ext cx="11558520" cy="1324440"/>
          </a:xfrm>
          <a:prstGeom prst="rect">
            <a:avLst/>
          </a:prstGeom>
          <a:noFill/>
          <a:ln>
            <a:noFill/>
          </a:ln>
        </p:spPr>
        <p:style>
          <a:lnRef idx="0"/>
          <a:fillRef idx="0"/>
          <a:effectRef idx="0"/>
          <a:fontRef idx="minor"/>
        </p:style>
        <p:txBody>
          <a:bodyPr lIns="90000" rIns="90000" tIns="45000" bIns="45000">
            <a:normAutofit fontScale="34000"/>
          </a:bodyPr>
          <a:p>
            <a:pPr algn="just">
              <a:lnSpc>
                <a:spcPct val="110000"/>
              </a:lnSpc>
              <a:spcBef>
                <a:spcPts val="1001"/>
              </a:spcBef>
              <a:tabLst>
                <a:tab algn="l" pos="0"/>
              </a:tabLst>
            </a:pPr>
            <a:r>
              <a:rPr b="1" lang="en-US" sz="3200" spc="-1" strike="noStrike">
                <a:solidFill>
                  <a:srgbClr val="9a0000"/>
                </a:solidFill>
                <a:latin typeface="Graphik Web"/>
                <a:ea typeface="DejaVu Sans"/>
              </a:rPr>
              <a:t>Unified Analytics</a:t>
            </a:r>
            <a:r>
              <a:rPr b="1" lang="en-US" sz="3200" spc="-1" strike="noStrike">
                <a:solidFill>
                  <a:srgbClr val="000000"/>
                </a:solidFill>
                <a:latin typeface="Graphik Web"/>
                <a:ea typeface="DejaVu Sans"/>
              </a:rPr>
              <a:t>:</a:t>
            </a:r>
            <a:endParaRPr b="0" lang="en-US" sz="3200" spc="-1" strike="noStrike">
              <a:latin typeface="Arial"/>
            </a:endParaRPr>
          </a:p>
          <a:p>
            <a:pPr marL="228600" indent="-227520" algn="just">
              <a:lnSpc>
                <a:spcPct val="110000"/>
              </a:lnSpc>
              <a:spcBef>
                <a:spcPts val="1001"/>
              </a:spcBef>
              <a:buClr>
                <a:srgbClr val="000000"/>
              </a:buClr>
              <a:buFont typeface="Arial"/>
              <a:buChar char="•"/>
              <a:tabLst>
                <a:tab algn="l" pos="0"/>
              </a:tabLst>
            </a:pPr>
            <a:r>
              <a:rPr b="0" lang="en-US" sz="2800" spc="-1" strike="noStrike">
                <a:solidFill>
                  <a:srgbClr val="000000"/>
                </a:solidFill>
                <a:latin typeface="Graphik Web"/>
                <a:ea typeface="DejaVu Sans"/>
              </a:rPr>
              <a:t> </a:t>
            </a:r>
            <a:r>
              <a:rPr b="0" lang="en-US" sz="2800" spc="-1" strike="noStrike">
                <a:solidFill>
                  <a:srgbClr val="000000"/>
                </a:solidFill>
                <a:latin typeface="Graphik Web"/>
                <a:ea typeface="DejaVu Sans"/>
              </a:rPr>
              <a:t>Spark replaces all the separate batch processing, graph, stream, and query engines like Storm, Impala, Dremel, Pregel, etc. with a unified stack of components that addresses diverse workloads under a single distributed fast engine.</a:t>
            </a:r>
            <a:endParaRPr b="0" lang="en-US" sz="2800" spc="-1" strike="noStrike">
              <a:latin typeface="Arial"/>
            </a:endParaRPr>
          </a:p>
        </p:txBody>
      </p:sp>
      <p:sp>
        <p:nvSpPr>
          <p:cNvPr id="175" name="CustomShape 3"/>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C2EFFA4B-F6DA-4916-912B-DDAC9330F2C5}" type="slidenum">
              <a:rPr b="0" lang="en-US" sz="1200" spc="-1" strike="noStrike">
                <a:solidFill>
                  <a:srgbClr val="8b8b8b"/>
                </a:solidFill>
                <a:latin typeface="Calibri"/>
                <a:ea typeface="DejaVu Sans"/>
              </a:rPr>
              <a:t>16</a:t>
            </a:fld>
            <a:endParaRPr b="0" lang="en-US" sz="1200" spc="-1" strike="noStrike">
              <a:latin typeface="Arial"/>
            </a:endParaRPr>
          </a:p>
        </p:txBody>
      </p:sp>
      <p:sp>
        <p:nvSpPr>
          <p:cNvPr id="176" name="CustomShape 4"/>
          <p:cNvSpPr/>
          <p:nvPr/>
        </p:nvSpPr>
        <p:spPr>
          <a:xfrm>
            <a:off x="1553400" y="5644080"/>
            <a:ext cx="8470800" cy="46908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Calibri"/>
                <a:ea typeface="DejaVu Sans"/>
              </a:rPr>
              <a:t>Cluster Resource Manager (Standalone Scheduler, YARN, Mesos, Kubernetes)</a:t>
            </a:r>
            <a:endParaRPr b="0" lang="en-US" sz="1800" spc="-1" strike="noStrike">
              <a:latin typeface="Arial"/>
            </a:endParaRPr>
          </a:p>
        </p:txBody>
      </p:sp>
      <p:sp>
        <p:nvSpPr>
          <p:cNvPr id="177" name="CustomShape 5"/>
          <p:cNvSpPr/>
          <p:nvPr/>
        </p:nvSpPr>
        <p:spPr>
          <a:xfrm>
            <a:off x="1568160" y="6201360"/>
            <a:ext cx="8470800" cy="46908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Calibri"/>
                <a:ea typeface="DejaVu Sans"/>
              </a:rPr>
              <a:t>Distributed Storage(HDFS, S3, Hive, etc.. )</a:t>
            </a:r>
            <a:endParaRPr b="0" lang="en-US" sz="1800" spc="-1" strike="noStrike">
              <a:latin typeface="Arial"/>
            </a:endParaRPr>
          </a:p>
        </p:txBody>
      </p:sp>
      <p:sp>
        <p:nvSpPr>
          <p:cNvPr id="178" name="CustomShape 6"/>
          <p:cNvSpPr/>
          <p:nvPr/>
        </p:nvSpPr>
        <p:spPr>
          <a:xfrm>
            <a:off x="1410120" y="2534040"/>
            <a:ext cx="8757360" cy="3000240"/>
          </a:xfrm>
          <a:prstGeom prst="rect">
            <a:avLst/>
          </a:prstGeom>
          <a:noFill/>
          <a:ln w="28440">
            <a:solidFill>
              <a:srgbClr val="ff0000"/>
            </a:solidFill>
            <a:prstDash val="dash"/>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9" name="Picture 8" descr=""/>
          <p:cNvPicPr/>
          <p:nvPr/>
        </p:nvPicPr>
        <p:blipFill>
          <a:blip r:embed="rId1"/>
          <a:stretch/>
        </p:blipFill>
        <p:spPr>
          <a:xfrm>
            <a:off x="7588080" y="157680"/>
            <a:ext cx="4494240" cy="1476360"/>
          </a:xfrm>
          <a:prstGeom prst="rect">
            <a:avLst/>
          </a:prstGeom>
          <a:ln>
            <a:noFill/>
          </a:ln>
        </p:spPr>
      </p:pic>
      <p:sp>
        <p:nvSpPr>
          <p:cNvPr id="180"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8e0000"/>
                </a:solidFill>
                <a:latin typeface="Calibri Light"/>
                <a:ea typeface="DejaVu Sans"/>
              </a:rPr>
              <a:t>Apache Spark</a:t>
            </a:r>
            <a:endParaRPr b="0" lang="en-US" sz="4400" spc="-1" strike="noStrike">
              <a:latin typeface="Arial"/>
            </a:endParaRPr>
          </a:p>
        </p:txBody>
      </p:sp>
      <p:sp>
        <p:nvSpPr>
          <p:cNvPr id="181" name="CustomShape 2"/>
          <p:cNvSpPr/>
          <p:nvPr/>
        </p:nvSpPr>
        <p:spPr>
          <a:xfrm>
            <a:off x="395640" y="1721160"/>
            <a:ext cx="11299320" cy="4999320"/>
          </a:xfrm>
          <a:prstGeom prst="rect">
            <a:avLst/>
          </a:prstGeom>
          <a:noFill/>
          <a:ln>
            <a:noFill/>
          </a:ln>
        </p:spPr>
        <p:style>
          <a:lnRef idx="0"/>
          <a:fillRef idx="0"/>
          <a:effectRef idx="0"/>
          <a:fontRef idx="minor"/>
        </p:style>
        <p:txBody>
          <a:bodyPr lIns="90000" rIns="90000" tIns="45000" bIns="45000">
            <a:normAutofit fontScale="71000"/>
          </a:bodyPr>
          <a:p>
            <a:pPr marL="228600" indent="-227520" algn="just">
              <a:lnSpc>
                <a:spcPct val="120000"/>
              </a:lnSpc>
              <a:spcBef>
                <a:spcPts val="1001"/>
              </a:spcBef>
              <a:buClr>
                <a:srgbClr val="000000"/>
              </a:buClr>
              <a:buFont typeface="Arial"/>
              <a:buChar char="•"/>
            </a:pPr>
            <a:r>
              <a:rPr b="0" lang="en-US" sz="2800" spc="-1" strike="noStrike">
                <a:solidFill>
                  <a:srgbClr val="000000"/>
                </a:solidFill>
                <a:latin typeface="Graphik Web"/>
                <a:ea typeface="DejaVu Sans"/>
              </a:rPr>
              <a:t>Spark offers four distinct components as libraries for diverse workloads: </a:t>
            </a:r>
            <a:r>
              <a:rPr b="1" lang="en-US" sz="2800" spc="-1" strike="noStrike">
                <a:solidFill>
                  <a:srgbClr val="000000"/>
                </a:solidFill>
                <a:latin typeface="Graphik Web"/>
                <a:ea typeface="DejaVu Sans"/>
              </a:rPr>
              <a:t>Spark SQL, Spark MLlib, Spark Streaming (Structured Streaming), and GraphX (GraphFrames).</a:t>
            </a:r>
            <a:endParaRPr b="0" lang="en-US" sz="2800" spc="-1" strike="noStrike">
              <a:latin typeface="Arial"/>
            </a:endParaRPr>
          </a:p>
          <a:p>
            <a:pPr marL="228600" indent="-227520" algn="just">
              <a:lnSpc>
                <a:spcPct val="120000"/>
              </a:lnSpc>
              <a:spcBef>
                <a:spcPts val="1001"/>
              </a:spcBef>
              <a:buClr>
                <a:srgbClr val="000000"/>
              </a:buClr>
              <a:buFont typeface="Arial"/>
              <a:buChar char="•"/>
            </a:pPr>
            <a:r>
              <a:rPr b="0" lang="en-US" sz="2800" spc="-1" strike="noStrike">
                <a:solidFill>
                  <a:srgbClr val="000000"/>
                </a:solidFill>
                <a:latin typeface="Graphik Web"/>
                <a:ea typeface="DejaVu Sans"/>
              </a:rPr>
              <a:t>Each of these components is separate from Spark’s core fault-tolerant engine, in that you use APIs to write your Spark application and Spark converts this into a DAG (Directed Acyclic Graph) that is executed by the core engine. So whether you write your Spark code using the provided Structured APIs in Java, R, Scala, SQL, or Python, the underlying code is decomposed into highly compact bytecode that is executed in the workers’ JVMs across the cluster.</a:t>
            </a:r>
            <a:endParaRPr b="0" lang="en-US" sz="2800" spc="-1" strike="noStrike">
              <a:latin typeface="Arial"/>
            </a:endParaRPr>
          </a:p>
        </p:txBody>
      </p:sp>
      <p:sp>
        <p:nvSpPr>
          <p:cNvPr id="182" name="CustomShape 3"/>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0EAACA25-18ED-4234-9F4C-EBAD335A0033}" type="slidenum">
              <a:rPr b="0" lang="en-US" sz="1200" spc="-1" strike="noStrike">
                <a:solidFill>
                  <a:srgbClr val="8b8b8b"/>
                </a:solidFill>
                <a:latin typeface="Calibri"/>
                <a:ea typeface="DejaVu Sans"/>
              </a:rPr>
              <a:t>17</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8e0000"/>
                </a:solidFill>
                <a:latin typeface="Calibri Light"/>
                <a:ea typeface="DejaVu Sans"/>
              </a:rPr>
              <a:t>Spark SQL</a:t>
            </a:r>
            <a:endParaRPr b="0" lang="en-US" sz="4400" spc="-1" strike="noStrike">
              <a:latin typeface="Arial"/>
            </a:endParaRPr>
          </a:p>
        </p:txBody>
      </p:sp>
      <p:sp>
        <p:nvSpPr>
          <p:cNvPr id="184" name="CustomShape 2"/>
          <p:cNvSpPr/>
          <p:nvPr/>
        </p:nvSpPr>
        <p:spPr>
          <a:xfrm>
            <a:off x="395640" y="1721160"/>
            <a:ext cx="11299320" cy="4999320"/>
          </a:xfrm>
          <a:prstGeom prst="rect">
            <a:avLst/>
          </a:prstGeom>
          <a:noFill/>
          <a:ln>
            <a:noFill/>
          </a:ln>
        </p:spPr>
        <p:style>
          <a:lnRef idx="0"/>
          <a:fillRef idx="0"/>
          <a:effectRef idx="0"/>
          <a:fontRef idx="minor"/>
        </p:style>
        <p:txBody>
          <a:bodyPr lIns="90000" rIns="90000" tIns="45000" bIns="45000">
            <a:normAutofit/>
          </a:bodyPr>
          <a:p>
            <a:pPr marL="228600" indent="-227520" algn="just">
              <a:lnSpc>
                <a:spcPct val="120000"/>
              </a:lnSpc>
              <a:spcBef>
                <a:spcPts val="1001"/>
              </a:spcBef>
              <a:buClr>
                <a:srgbClr val="000000"/>
              </a:buClr>
              <a:buFont typeface="Arial"/>
              <a:buChar char="•"/>
            </a:pPr>
            <a:r>
              <a:rPr b="0" lang="en-US" sz="2800" spc="-1" strike="noStrike">
                <a:solidFill>
                  <a:srgbClr val="000000"/>
                </a:solidFill>
                <a:latin typeface="Graphik Web"/>
                <a:ea typeface="DejaVu Sans"/>
              </a:rPr>
              <a:t>This module works well with structured data. You can read data stored in an RDBMS table or from file formats with structured data (CSV, text, JSON, Avro, ORC, Parquet, etc.) and then construct permanent or temporary tables in Spark.</a:t>
            </a:r>
            <a:endParaRPr b="0" lang="en-US" sz="2800" spc="-1" strike="noStrike">
              <a:latin typeface="Arial"/>
            </a:endParaRPr>
          </a:p>
          <a:p>
            <a:pPr marL="228600" indent="-227520" algn="just">
              <a:lnSpc>
                <a:spcPct val="120000"/>
              </a:lnSpc>
              <a:spcBef>
                <a:spcPts val="1001"/>
              </a:spcBef>
              <a:buClr>
                <a:srgbClr val="000000"/>
              </a:buClr>
              <a:buFont typeface="Arial"/>
              <a:buChar char="•"/>
            </a:pPr>
            <a:r>
              <a:rPr b="0" lang="en-US" sz="2800" spc="-1" strike="noStrike">
                <a:solidFill>
                  <a:srgbClr val="000000"/>
                </a:solidFill>
                <a:latin typeface="Graphik Web"/>
                <a:ea typeface="DejaVu Sans"/>
              </a:rPr>
              <a:t>When using Spark’s Structured APIs in Java, Python, Scala, or R, you can combine SQL queries to query the data just read into a Spark DataFrame.</a:t>
            </a:r>
            <a:endParaRPr b="0" lang="en-US" sz="2800" spc="-1" strike="noStrike">
              <a:latin typeface="Arial"/>
            </a:endParaRPr>
          </a:p>
          <a:p>
            <a:pPr marL="228600" indent="-227520" algn="just">
              <a:lnSpc>
                <a:spcPct val="120000"/>
              </a:lnSpc>
              <a:spcBef>
                <a:spcPts val="1001"/>
              </a:spcBef>
              <a:buClr>
                <a:srgbClr val="000000"/>
              </a:buClr>
              <a:buFont typeface="Arial"/>
              <a:buChar char="•"/>
            </a:pPr>
            <a:r>
              <a:rPr b="0" lang="en-US" sz="2800" spc="-1" strike="noStrike">
                <a:solidFill>
                  <a:srgbClr val="000000"/>
                </a:solidFill>
                <a:latin typeface="Graphik Web"/>
                <a:ea typeface="DejaVu Sans"/>
              </a:rPr>
              <a:t>Spark SQL is </a:t>
            </a:r>
            <a:r>
              <a:rPr b="0" lang="en-US" sz="2800" spc="-1" strike="noStrike">
                <a:solidFill>
                  <a:srgbClr val="002060"/>
                </a:solidFill>
                <a:latin typeface="Graphik Web"/>
                <a:ea typeface="DejaVu Sans"/>
              </a:rPr>
              <a:t>ANSI SQL:2003-compliant</a:t>
            </a:r>
            <a:r>
              <a:rPr b="0" lang="en-US" sz="2800" spc="-1" strike="noStrike">
                <a:solidFill>
                  <a:srgbClr val="000000"/>
                </a:solidFill>
                <a:latin typeface="Graphik Web"/>
                <a:ea typeface="DejaVu Sans"/>
              </a:rPr>
              <a:t> and it also functions as a pure SQL engine.</a:t>
            </a:r>
            <a:endParaRPr b="0" lang="en-US" sz="2800" spc="-1" strike="noStrike">
              <a:latin typeface="Arial"/>
            </a:endParaRPr>
          </a:p>
          <a:p>
            <a:pPr algn="just">
              <a:lnSpc>
                <a:spcPct val="120000"/>
              </a:lnSpc>
              <a:spcBef>
                <a:spcPts val="1001"/>
              </a:spcBef>
            </a:pPr>
            <a:endParaRPr b="0" lang="en-US" sz="2800" spc="-1" strike="noStrike">
              <a:latin typeface="Arial"/>
            </a:endParaRPr>
          </a:p>
        </p:txBody>
      </p:sp>
      <p:sp>
        <p:nvSpPr>
          <p:cNvPr id="185" name="CustomShape 3"/>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B90C07DF-DDA4-411E-835E-53A193B94301}" type="slidenum">
              <a:rPr b="0" lang="en-US" sz="1200" spc="-1" strike="noStrike">
                <a:solidFill>
                  <a:srgbClr val="8b8b8b"/>
                </a:solidFill>
                <a:latin typeface="Calibri"/>
                <a:ea typeface="DejaVu Sans"/>
              </a:rPr>
              <a:t>18</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8e0000"/>
                </a:solidFill>
                <a:latin typeface="Calibri Light"/>
                <a:ea typeface="DejaVu Sans"/>
              </a:rPr>
              <a:t>Spark MLlib</a:t>
            </a:r>
            <a:endParaRPr b="0" lang="en-US" sz="4400" spc="-1" strike="noStrike">
              <a:latin typeface="Arial"/>
            </a:endParaRPr>
          </a:p>
        </p:txBody>
      </p:sp>
      <p:sp>
        <p:nvSpPr>
          <p:cNvPr id="187" name="CustomShape 2"/>
          <p:cNvSpPr/>
          <p:nvPr/>
        </p:nvSpPr>
        <p:spPr>
          <a:xfrm>
            <a:off x="395640" y="1721160"/>
            <a:ext cx="11299320" cy="4999320"/>
          </a:xfrm>
          <a:prstGeom prst="rect">
            <a:avLst/>
          </a:prstGeom>
          <a:noFill/>
          <a:ln>
            <a:noFill/>
          </a:ln>
        </p:spPr>
        <p:style>
          <a:lnRef idx="0"/>
          <a:fillRef idx="0"/>
          <a:effectRef idx="0"/>
          <a:fontRef idx="minor"/>
        </p:style>
        <p:txBody>
          <a:bodyPr lIns="90000" rIns="90000" tIns="45000" bIns="45000">
            <a:normAutofit fontScale="73000"/>
          </a:bodyPr>
          <a:p>
            <a:pPr marL="228600" indent="-227520" algn="just">
              <a:lnSpc>
                <a:spcPct val="120000"/>
              </a:lnSpc>
              <a:spcBef>
                <a:spcPts val="1001"/>
              </a:spcBef>
              <a:buClr>
                <a:srgbClr val="000000"/>
              </a:buClr>
              <a:buFont typeface="Arial"/>
              <a:buChar char="•"/>
            </a:pPr>
            <a:r>
              <a:rPr b="0" lang="en-US" sz="2800" spc="-1" strike="noStrike">
                <a:solidFill>
                  <a:srgbClr val="000000"/>
                </a:solidFill>
                <a:latin typeface="Graphik Web"/>
                <a:ea typeface="DejaVu Sans"/>
              </a:rPr>
              <a:t>Spark comes with a library containing common machine learning (ML) algorithms called </a:t>
            </a:r>
            <a:r>
              <a:rPr b="1" lang="en-US" sz="2800" spc="-1" strike="noStrike">
                <a:solidFill>
                  <a:srgbClr val="000000"/>
                </a:solidFill>
                <a:latin typeface="Graphik Web"/>
                <a:ea typeface="DejaVu Sans"/>
              </a:rPr>
              <a:t>Mllib</a:t>
            </a:r>
            <a:r>
              <a:rPr b="0" lang="en-US" sz="2800" spc="-1" strike="noStrike">
                <a:solidFill>
                  <a:srgbClr val="000000"/>
                </a:solidFill>
                <a:latin typeface="Graphik Web"/>
                <a:ea typeface="DejaVu Sans"/>
              </a:rPr>
              <a:t>.</a:t>
            </a:r>
            <a:endParaRPr b="0" lang="en-US" sz="2800" spc="-1" strike="noStrike">
              <a:latin typeface="Arial"/>
            </a:endParaRPr>
          </a:p>
          <a:p>
            <a:pPr marL="228600" indent="-227520" algn="just">
              <a:lnSpc>
                <a:spcPct val="120000"/>
              </a:lnSpc>
              <a:spcBef>
                <a:spcPts val="1001"/>
              </a:spcBef>
              <a:buClr>
                <a:srgbClr val="000000"/>
              </a:buClr>
              <a:buFont typeface="Arial"/>
              <a:buChar char="•"/>
            </a:pPr>
            <a:r>
              <a:rPr b="0" lang="en-US" sz="2800" spc="-1" strike="noStrike">
                <a:solidFill>
                  <a:srgbClr val="000000"/>
                </a:solidFill>
                <a:latin typeface="Graphik Web"/>
                <a:ea typeface="DejaVu Sans"/>
              </a:rPr>
              <a:t>MLlib provides many popular machine learning algorithms built atop high-level DataFrame-based APIs to build models. (spark.ml is now the used ML library based on DataFrame).</a:t>
            </a:r>
            <a:endParaRPr b="0" lang="en-US" sz="2800" spc="-1" strike="noStrike">
              <a:latin typeface="Arial"/>
            </a:endParaRPr>
          </a:p>
          <a:p>
            <a:pPr marL="228600" indent="-227520" algn="just">
              <a:lnSpc>
                <a:spcPct val="120000"/>
              </a:lnSpc>
              <a:spcBef>
                <a:spcPts val="1001"/>
              </a:spcBef>
              <a:buClr>
                <a:srgbClr val="000000"/>
              </a:buClr>
              <a:buFont typeface="Arial"/>
              <a:buChar char="•"/>
            </a:pPr>
            <a:r>
              <a:rPr b="0" lang="en-US" sz="2800" spc="-1" strike="noStrike">
                <a:solidFill>
                  <a:srgbClr val="000000"/>
                </a:solidFill>
                <a:latin typeface="Graphik Web"/>
                <a:ea typeface="DejaVu Sans"/>
              </a:rPr>
              <a:t>These APIs allow you to extract or transform features, build pipelines (for training and evaluating), and persist models (for saving and reloading them) during deployment.</a:t>
            </a:r>
            <a:endParaRPr b="0" lang="en-US" sz="2800" spc="-1" strike="noStrike">
              <a:latin typeface="Arial"/>
            </a:endParaRPr>
          </a:p>
          <a:p>
            <a:pPr marL="228600" indent="-227520" algn="just">
              <a:lnSpc>
                <a:spcPct val="120000"/>
              </a:lnSpc>
              <a:spcBef>
                <a:spcPts val="1001"/>
              </a:spcBef>
              <a:buClr>
                <a:srgbClr val="000000"/>
              </a:buClr>
              <a:buFont typeface="Arial"/>
              <a:buChar char="•"/>
            </a:pPr>
            <a:r>
              <a:rPr b="0" lang="en-US" sz="2800" spc="-1" strike="noStrike">
                <a:solidFill>
                  <a:srgbClr val="000000"/>
                </a:solidFill>
                <a:latin typeface="Graphik Web"/>
                <a:ea typeface="DejaVu Sans"/>
              </a:rPr>
              <a:t>Additional utilities include the use of common linear algebra operations and</a:t>
            </a:r>
            <a:endParaRPr b="0" lang="en-US" sz="2800" spc="-1" strike="noStrike">
              <a:latin typeface="Arial"/>
            </a:endParaRPr>
          </a:p>
          <a:p>
            <a:pPr marL="228600" indent="-227520" algn="just">
              <a:lnSpc>
                <a:spcPct val="120000"/>
              </a:lnSpc>
              <a:spcBef>
                <a:spcPts val="1001"/>
              </a:spcBef>
              <a:buClr>
                <a:srgbClr val="000000"/>
              </a:buClr>
              <a:buFont typeface="Arial"/>
              <a:buChar char="•"/>
            </a:pPr>
            <a:r>
              <a:rPr b="0" lang="en-US" sz="2800" spc="-1" strike="noStrike">
                <a:solidFill>
                  <a:srgbClr val="000000"/>
                </a:solidFill>
                <a:latin typeface="Graphik Web"/>
                <a:ea typeface="DejaVu Sans"/>
              </a:rPr>
              <a:t>statistics.</a:t>
            </a:r>
            <a:endParaRPr b="0" lang="en-US" sz="2800" spc="-1" strike="noStrike">
              <a:latin typeface="Arial"/>
            </a:endParaRPr>
          </a:p>
          <a:p>
            <a:pPr algn="just">
              <a:lnSpc>
                <a:spcPct val="120000"/>
              </a:lnSpc>
              <a:spcBef>
                <a:spcPts val="1001"/>
              </a:spcBef>
            </a:pPr>
            <a:endParaRPr b="0" lang="en-US" sz="2800" spc="-1" strike="noStrike">
              <a:latin typeface="Arial"/>
            </a:endParaRPr>
          </a:p>
          <a:p>
            <a:pPr algn="just">
              <a:lnSpc>
                <a:spcPct val="120000"/>
              </a:lnSpc>
              <a:spcBef>
                <a:spcPts val="1001"/>
              </a:spcBef>
            </a:pPr>
            <a:endParaRPr b="0" lang="en-US" sz="2800" spc="-1" strike="noStrike">
              <a:latin typeface="Arial"/>
            </a:endParaRPr>
          </a:p>
        </p:txBody>
      </p:sp>
      <p:sp>
        <p:nvSpPr>
          <p:cNvPr id="188" name="CustomShape 3"/>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7B6DC53A-8BD8-44DA-AE0F-756ABE8D22B7}" type="slidenum">
              <a:rPr b="0" lang="en-US" sz="1200" spc="-1" strike="noStrike">
                <a:solidFill>
                  <a:srgbClr val="8b8b8b"/>
                </a:solidFill>
                <a:latin typeface="Calibri"/>
                <a:ea typeface="DejaVu Sans"/>
              </a:rPr>
              <a:t>19</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8e0000"/>
                </a:solidFill>
                <a:latin typeface="Calibri Light"/>
                <a:ea typeface="DejaVu Sans"/>
              </a:rPr>
              <a:t>Agenda</a:t>
            </a:r>
            <a:endParaRPr b="0" lang="en-US" sz="4400" spc="-1" strike="noStrike">
              <a:latin typeface="Arial"/>
            </a:endParaRPr>
          </a:p>
        </p:txBody>
      </p:sp>
      <p:sp>
        <p:nvSpPr>
          <p:cNvPr id="118" name="CustomShape 2"/>
          <p:cNvSpPr/>
          <p:nvPr/>
        </p:nvSpPr>
        <p:spPr>
          <a:xfrm>
            <a:off x="838080" y="1432440"/>
            <a:ext cx="10514160" cy="5287320"/>
          </a:xfrm>
          <a:prstGeom prst="rect">
            <a:avLst/>
          </a:prstGeom>
          <a:noFill/>
          <a:ln>
            <a:noFill/>
          </a:ln>
        </p:spPr>
        <p:style>
          <a:lnRef idx="0"/>
          <a:fillRef idx="0"/>
          <a:effectRef idx="0"/>
          <a:fontRef idx="minor"/>
        </p:style>
        <p:txBody>
          <a:bodyPr lIns="90000" rIns="90000" tIns="45000" bIns="45000">
            <a:normAutofit/>
          </a:bodyPr>
          <a:p>
            <a:pPr marL="457200" indent="-455760">
              <a:lnSpc>
                <a:spcPct val="150000"/>
              </a:lnSpc>
              <a:spcBef>
                <a:spcPts val="1001"/>
              </a:spcBef>
              <a:buClr>
                <a:srgbClr val="002060"/>
              </a:buClr>
              <a:buFont typeface="Wingdings" charset="2"/>
              <a:buChar char=""/>
            </a:pPr>
            <a:r>
              <a:rPr b="1" lang="en-US" sz="2800" spc="-1" strike="noStrike">
                <a:solidFill>
                  <a:srgbClr val="002060"/>
                </a:solidFill>
                <a:latin typeface="Times New Roman"/>
                <a:ea typeface="Calibri"/>
              </a:rPr>
              <a:t>Big Data.</a:t>
            </a:r>
            <a:endParaRPr b="0" lang="en-US" sz="2800" spc="-1" strike="noStrike">
              <a:latin typeface="Arial"/>
            </a:endParaRPr>
          </a:p>
          <a:p>
            <a:pPr marL="457200" indent="-455760">
              <a:lnSpc>
                <a:spcPct val="150000"/>
              </a:lnSpc>
              <a:spcBef>
                <a:spcPts val="1001"/>
              </a:spcBef>
              <a:buClr>
                <a:srgbClr val="002060"/>
              </a:buClr>
              <a:buFont typeface="Wingdings" charset="2"/>
              <a:buChar char=""/>
            </a:pPr>
            <a:r>
              <a:rPr b="1" lang="en-US" sz="2800" spc="-1" strike="noStrike">
                <a:solidFill>
                  <a:srgbClr val="002060"/>
                </a:solidFill>
                <a:latin typeface="Times New Roman"/>
                <a:ea typeface="Calibri"/>
              </a:rPr>
              <a:t>Hadoop.</a:t>
            </a:r>
            <a:endParaRPr b="0" lang="en-US" sz="2800" spc="-1" strike="noStrike">
              <a:latin typeface="Arial"/>
            </a:endParaRPr>
          </a:p>
          <a:p>
            <a:pPr marL="457200" indent="-455760">
              <a:lnSpc>
                <a:spcPct val="150000"/>
              </a:lnSpc>
              <a:spcBef>
                <a:spcPts val="1001"/>
              </a:spcBef>
              <a:buClr>
                <a:srgbClr val="002060"/>
              </a:buClr>
              <a:buFont typeface="Wingdings" charset="2"/>
              <a:buChar char=""/>
            </a:pPr>
            <a:r>
              <a:rPr b="1" lang="en-US" sz="2800" spc="-1" strike="noStrike">
                <a:solidFill>
                  <a:srgbClr val="002060"/>
                </a:solidFill>
                <a:latin typeface="Times New Roman"/>
                <a:ea typeface="Calibri"/>
              </a:rPr>
              <a:t>Apache Spark and Its Components.</a:t>
            </a:r>
            <a:endParaRPr b="0" lang="en-US" sz="2800" spc="-1" strike="noStrike">
              <a:latin typeface="Arial"/>
            </a:endParaRPr>
          </a:p>
          <a:p>
            <a:pPr marL="457200" indent="-455760">
              <a:lnSpc>
                <a:spcPct val="150000"/>
              </a:lnSpc>
              <a:spcBef>
                <a:spcPts val="1001"/>
              </a:spcBef>
              <a:buClr>
                <a:srgbClr val="002060"/>
              </a:buClr>
              <a:buFont typeface="Wingdings" charset="2"/>
              <a:buChar char=""/>
            </a:pPr>
            <a:r>
              <a:rPr b="1" lang="en-US" sz="2800" spc="-1" strike="noStrike">
                <a:solidFill>
                  <a:srgbClr val="002060"/>
                </a:solidFill>
                <a:latin typeface="Times New Roman"/>
                <a:ea typeface="Calibri"/>
              </a:rPr>
              <a:t>Apache Spark’s Distributed Execution.</a:t>
            </a:r>
            <a:endParaRPr b="0" lang="en-US" sz="2800" spc="-1" strike="noStrike">
              <a:latin typeface="Arial"/>
            </a:endParaRPr>
          </a:p>
          <a:p>
            <a:pPr marL="457200" indent="-455760">
              <a:lnSpc>
                <a:spcPct val="150000"/>
              </a:lnSpc>
              <a:spcBef>
                <a:spcPts val="1001"/>
              </a:spcBef>
              <a:buClr>
                <a:srgbClr val="002060"/>
              </a:buClr>
              <a:buFont typeface="Wingdings" charset="2"/>
              <a:buChar char=""/>
            </a:pPr>
            <a:r>
              <a:rPr b="1" lang="en-US" sz="2800" spc="-1" strike="noStrike">
                <a:solidFill>
                  <a:srgbClr val="002060"/>
                </a:solidFill>
                <a:latin typeface="Times New Roman"/>
                <a:ea typeface="Calibri"/>
              </a:rPr>
              <a:t>Resilient Distributed Datasets (RDDs)</a:t>
            </a:r>
            <a:endParaRPr b="0" lang="en-US" sz="2800" spc="-1" strike="noStrike">
              <a:latin typeface="Arial"/>
            </a:endParaRPr>
          </a:p>
          <a:p>
            <a:pPr marL="457200" indent="-455760">
              <a:lnSpc>
                <a:spcPct val="150000"/>
              </a:lnSpc>
              <a:spcBef>
                <a:spcPts val="1001"/>
              </a:spcBef>
              <a:buClr>
                <a:srgbClr val="002060"/>
              </a:buClr>
              <a:buFont typeface="Wingdings" charset="2"/>
              <a:buChar char=""/>
            </a:pPr>
            <a:r>
              <a:rPr b="1" lang="en-US" sz="2800" spc="-1" strike="noStrike">
                <a:solidFill>
                  <a:srgbClr val="002060"/>
                </a:solidFill>
                <a:latin typeface="Times New Roman"/>
                <a:ea typeface="Calibri"/>
              </a:rPr>
              <a:t>Spark SQL and DataFrames.</a:t>
            </a:r>
            <a:endParaRPr b="0" lang="en-US" sz="2800" spc="-1" strike="noStrike">
              <a:latin typeface="Arial"/>
            </a:endParaRPr>
          </a:p>
          <a:p>
            <a:pPr>
              <a:lnSpc>
                <a:spcPct val="150000"/>
              </a:lnSpc>
              <a:spcBef>
                <a:spcPts val="1001"/>
              </a:spcBef>
            </a:pPr>
            <a:endParaRPr b="0" lang="en-US" sz="2800" spc="-1" strike="noStrike">
              <a:latin typeface="Arial"/>
            </a:endParaRPr>
          </a:p>
          <a:p>
            <a:pPr>
              <a:lnSpc>
                <a:spcPct val="150000"/>
              </a:lnSpc>
              <a:spcBef>
                <a:spcPts val="1001"/>
              </a:spcBef>
            </a:pPr>
            <a:endParaRPr b="0" lang="en-US" sz="2800" spc="-1" strike="noStrike">
              <a:latin typeface="Arial"/>
            </a:endParaRPr>
          </a:p>
          <a:p>
            <a:pPr>
              <a:lnSpc>
                <a:spcPct val="150000"/>
              </a:lnSpc>
              <a:spcBef>
                <a:spcPts val="1001"/>
              </a:spcBef>
            </a:pPr>
            <a:endParaRPr b="0" lang="en-US" sz="2800" spc="-1" strike="noStrike">
              <a:latin typeface="Arial"/>
            </a:endParaRPr>
          </a:p>
          <a:p>
            <a:pPr>
              <a:lnSpc>
                <a:spcPct val="150000"/>
              </a:lnSpc>
              <a:spcBef>
                <a:spcPts val="1001"/>
              </a:spcBef>
            </a:pPr>
            <a:endParaRPr b="0" lang="en-US" sz="2800" spc="-1" strike="noStrike">
              <a:latin typeface="Arial"/>
            </a:endParaRPr>
          </a:p>
        </p:txBody>
      </p:sp>
      <p:sp>
        <p:nvSpPr>
          <p:cNvPr id="119" name="CustomShape 3"/>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4A6864D9-A0C3-42BB-A97A-A6F418F7EDB8}" type="slidenum">
              <a:rPr b="0" lang="en-US" sz="1200" spc="-1" strike="noStrike">
                <a:solidFill>
                  <a:srgbClr val="8b8b8b"/>
                </a:solidFill>
                <a:latin typeface="Calibri"/>
                <a:ea typeface="DejaVu Sans"/>
              </a:rPr>
              <a:t>2</a:t>
            </a:fld>
            <a:endParaRPr b="0" lang="en-US" sz="1200" spc="-1" strike="noStrike">
              <a:latin typeface="Arial"/>
            </a:endParaRPr>
          </a:p>
        </p:txBody>
      </p:sp>
      <p:sp>
        <p:nvSpPr>
          <p:cNvPr id="120" name="CustomShape 4"/>
          <p:cNvSpPr/>
          <p:nvPr/>
        </p:nvSpPr>
        <p:spPr>
          <a:xfrm>
            <a:off x="914400" y="1371600"/>
            <a:ext cx="91440" cy="60840"/>
          </a:xfrm>
          <a:prstGeom prst="smileyFace">
            <a:avLst>
              <a:gd name="adj" fmla="val 9282"/>
            </a:avLst>
          </a:prstGeom>
          <a:solidFill>
            <a:srgbClr val="729fcf"/>
          </a:solidFill>
          <a:ln>
            <a:solidFill>
              <a:srgbClr val="3465a4"/>
            </a:solidFill>
          </a:ln>
        </p:spPr>
        <p:style>
          <a:lnRef idx="0"/>
          <a:fillRef idx="0"/>
          <a:effectRef idx="0"/>
          <a:fontRef idx="minor"/>
        </p:style>
      </p:sp>
      <p:sp>
        <p:nvSpPr>
          <p:cNvPr id="121" name="CustomShape 5"/>
          <p:cNvSpPr/>
          <p:nvPr/>
        </p:nvSpPr>
        <p:spPr>
          <a:xfrm>
            <a:off x="1371600" y="1097280"/>
            <a:ext cx="91440" cy="91440"/>
          </a:xfrm>
          <a:prstGeom prst="smileyFace">
            <a:avLst>
              <a:gd name="adj" fmla="val 9282"/>
            </a:avLst>
          </a:prstGeom>
          <a:solidFill>
            <a:srgbClr val="729fcf"/>
          </a:solidFill>
          <a:ln>
            <a:solidFill>
              <a:srgbClr val="3465a4"/>
            </a:solidFill>
          </a:ln>
        </p:spPr>
        <p:style>
          <a:lnRef idx="0"/>
          <a:fillRef idx="0"/>
          <a:effectRef idx="0"/>
          <a:fontRef idx="minor"/>
        </p:style>
      </p:sp>
      <p:sp>
        <p:nvSpPr>
          <p:cNvPr id="122" name="CustomShape 6"/>
          <p:cNvSpPr/>
          <p:nvPr/>
        </p:nvSpPr>
        <p:spPr>
          <a:xfrm>
            <a:off x="3872880" y="940320"/>
            <a:ext cx="91440" cy="91440"/>
          </a:xfrm>
          <a:prstGeom prst="smileyFace">
            <a:avLst>
              <a:gd name="adj" fmla="val 9282"/>
            </a:avLst>
          </a:prstGeom>
          <a:solidFill>
            <a:srgbClr val="729fcf"/>
          </a:solid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8e0000"/>
                </a:solidFill>
                <a:latin typeface="Calibri Light"/>
                <a:ea typeface="DejaVu Sans"/>
              </a:rPr>
              <a:t>Spark Streaming</a:t>
            </a:r>
            <a:endParaRPr b="0" lang="en-US" sz="4400" spc="-1" strike="noStrike">
              <a:latin typeface="Arial"/>
            </a:endParaRPr>
          </a:p>
        </p:txBody>
      </p:sp>
      <p:sp>
        <p:nvSpPr>
          <p:cNvPr id="190" name="CustomShape 2"/>
          <p:cNvSpPr/>
          <p:nvPr/>
        </p:nvSpPr>
        <p:spPr>
          <a:xfrm>
            <a:off x="218520" y="1583280"/>
            <a:ext cx="6713640" cy="5058720"/>
          </a:xfrm>
          <a:prstGeom prst="rect">
            <a:avLst/>
          </a:prstGeom>
          <a:noFill/>
          <a:ln>
            <a:noFill/>
          </a:ln>
        </p:spPr>
        <p:style>
          <a:lnRef idx="0"/>
          <a:fillRef idx="0"/>
          <a:effectRef idx="0"/>
          <a:fontRef idx="minor"/>
        </p:style>
        <p:txBody>
          <a:bodyPr lIns="90000" rIns="90000" tIns="45000" bIns="45000">
            <a:normAutofit fontScale="12000"/>
          </a:bodyPr>
          <a:p>
            <a:pPr marL="228600" indent="-227520" algn="just">
              <a:lnSpc>
                <a:spcPct val="100000"/>
              </a:lnSpc>
              <a:spcBef>
                <a:spcPts val="1001"/>
              </a:spcBef>
              <a:buClr>
                <a:srgbClr val="000000"/>
              </a:buClr>
              <a:buFont typeface="Arial"/>
              <a:buChar char="•"/>
            </a:pPr>
            <a:r>
              <a:rPr b="0" lang="en-US" sz="2800" spc="-1" strike="noStrike">
                <a:solidFill>
                  <a:srgbClr val="000000"/>
                </a:solidFill>
                <a:latin typeface="Graphik Web"/>
                <a:ea typeface="DejaVu Sans"/>
              </a:rPr>
              <a:t>Spark Streaming is an extension of the core Spark API that enables scalable, high-throughput, fault-tolerant stream processing of live data streams. Data can be ingested from many sources like Kafka, Kinesis, or TCP sockets, and can be processed using complex algorithms expressed with high-level functions like map, reduce, join and window. Finally, processed data can be pushed out to filesystems, databases, and live dashboards. In fact, you can apply Spark’s machine learning and graph processing algorithms on data streams.</a:t>
            </a:r>
            <a:endParaRPr b="0" lang="en-US" sz="2800" spc="-1" strike="noStrike">
              <a:latin typeface="Arial"/>
            </a:endParaRPr>
          </a:p>
          <a:p>
            <a:pPr marL="228600" indent="-227520" algn="just">
              <a:lnSpc>
                <a:spcPct val="100000"/>
              </a:lnSpc>
              <a:spcBef>
                <a:spcPts val="1001"/>
              </a:spcBef>
              <a:buClr>
                <a:srgbClr val="000000"/>
              </a:buClr>
              <a:buFont typeface="Arial"/>
              <a:buChar char="•"/>
            </a:pPr>
            <a:r>
              <a:rPr b="0" lang="en-US" sz="2800" spc="-1" strike="noStrike">
                <a:solidFill>
                  <a:srgbClr val="000000"/>
                </a:solidFill>
                <a:latin typeface="Graphik Web"/>
                <a:ea typeface="DejaVu Sans"/>
              </a:rPr>
              <a:t>Apache Spark 2.0 introduced an experimental </a:t>
            </a:r>
            <a:r>
              <a:rPr b="0" lang="en-US" sz="2800" spc="-1" strike="noStrike">
                <a:solidFill>
                  <a:srgbClr val="9a0000"/>
                </a:solidFill>
                <a:latin typeface="Graphik Web"/>
                <a:ea typeface="DejaVu Sans"/>
              </a:rPr>
              <a:t>Continuous Streaming model </a:t>
            </a:r>
            <a:r>
              <a:rPr b="0" lang="en-US" sz="2800" spc="-1" strike="noStrike">
                <a:solidFill>
                  <a:srgbClr val="000000"/>
                </a:solidFill>
                <a:latin typeface="Graphik Web"/>
                <a:ea typeface="DejaVu Sans"/>
              </a:rPr>
              <a:t>and </a:t>
            </a:r>
            <a:r>
              <a:rPr b="0" lang="en-US" sz="2800" spc="-1" strike="noStrike">
                <a:solidFill>
                  <a:srgbClr val="9a0000"/>
                </a:solidFill>
                <a:latin typeface="Graphik Web"/>
                <a:ea typeface="DejaVu Sans"/>
              </a:rPr>
              <a:t>Structured Streaming APIs</a:t>
            </a:r>
            <a:r>
              <a:rPr b="0" lang="en-US" sz="2800" spc="-1" strike="noStrike">
                <a:solidFill>
                  <a:srgbClr val="000000"/>
                </a:solidFill>
                <a:latin typeface="Graphik Web"/>
                <a:ea typeface="DejaVu Sans"/>
              </a:rPr>
              <a:t>, built atop the Spark SQL engine and DataFrame-based APIs. By Spark 2.2, Structured Streaming was generally available, meaning that developers could use it in their production environments.</a:t>
            </a:r>
            <a:endParaRPr b="0" lang="en-US" sz="2800" spc="-1" strike="noStrike">
              <a:latin typeface="Arial"/>
            </a:endParaRPr>
          </a:p>
          <a:p>
            <a:pPr marL="228600" indent="-227520" algn="just">
              <a:lnSpc>
                <a:spcPct val="100000"/>
              </a:lnSpc>
              <a:spcBef>
                <a:spcPts val="1001"/>
              </a:spcBef>
              <a:buClr>
                <a:srgbClr val="000000"/>
              </a:buClr>
              <a:buFont typeface="Arial"/>
              <a:buChar char="•"/>
            </a:pPr>
            <a:r>
              <a:rPr b="0" lang="en-US" sz="2800" spc="-1" strike="noStrike">
                <a:solidFill>
                  <a:srgbClr val="000000"/>
                </a:solidFill>
                <a:latin typeface="Graphik Web"/>
                <a:ea typeface="DejaVu Sans"/>
              </a:rPr>
              <a:t>Necessary for big data developers to combine and react in real time to both static data and streaming data from engines like Apache Kafka and other streaming sources, the new model views a stream as a continually growing table, with new rows of data appended at the end. Developers can merely treat this as a structured table and issue queries against it as they would a static table.</a:t>
            </a:r>
            <a:endParaRPr b="0" lang="en-US" sz="2800" spc="-1" strike="noStrike">
              <a:latin typeface="Arial"/>
            </a:endParaRPr>
          </a:p>
          <a:p>
            <a:pPr marL="228600" indent="-227520" algn="just">
              <a:lnSpc>
                <a:spcPct val="100000"/>
              </a:lnSpc>
              <a:spcBef>
                <a:spcPts val="1001"/>
              </a:spcBef>
              <a:buClr>
                <a:srgbClr val="000000"/>
              </a:buClr>
              <a:buFont typeface="Arial"/>
              <a:buChar char="•"/>
            </a:pPr>
            <a:r>
              <a:rPr b="0" lang="en-US" sz="2800" spc="-1" strike="noStrike">
                <a:solidFill>
                  <a:srgbClr val="000000"/>
                </a:solidFill>
                <a:latin typeface="Graphik Web"/>
                <a:ea typeface="DejaVu Sans"/>
              </a:rPr>
              <a:t>Underneath the Structured Streaming model, the Spark SQL core engine handles all aspects of fault tolerance and late-data semantics, allowing developers to focus on writing streaming applications with relative ease.</a:t>
            </a:r>
            <a:endParaRPr b="0" lang="en-US" sz="2800" spc="-1" strike="noStrike">
              <a:latin typeface="Arial"/>
            </a:endParaRPr>
          </a:p>
        </p:txBody>
      </p:sp>
      <p:sp>
        <p:nvSpPr>
          <p:cNvPr id="191" name="CustomShape 3"/>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380ABFD2-5EB9-48AC-8B47-3D902398F62A}" type="slidenum">
              <a:rPr b="0" lang="en-US" sz="1200" spc="-1" strike="noStrike">
                <a:solidFill>
                  <a:srgbClr val="8b8b8b"/>
                </a:solidFill>
                <a:latin typeface="Calibri"/>
                <a:ea typeface="DejaVu Sans"/>
              </a:rPr>
              <a:t>20</a:t>
            </a:fld>
            <a:endParaRPr b="0" lang="en-US" sz="1200" spc="-1" strike="noStrike">
              <a:latin typeface="Arial"/>
            </a:endParaRPr>
          </a:p>
        </p:txBody>
      </p:sp>
      <p:pic>
        <p:nvPicPr>
          <p:cNvPr id="192" name="Picture 5" descr=""/>
          <p:cNvPicPr/>
          <p:nvPr/>
        </p:nvPicPr>
        <p:blipFill>
          <a:blip r:embed="rId1"/>
          <a:stretch/>
        </p:blipFill>
        <p:spPr>
          <a:xfrm>
            <a:off x="7166520" y="1945800"/>
            <a:ext cx="4973400" cy="1079280"/>
          </a:xfrm>
          <a:prstGeom prst="rect">
            <a:avLst/>
          </a:prstGeom>
          <a:ln>
            <a:noFill/>
          </a:ln>
        </p:spPr>
      </p:pic>
      <p:pic>
        <p:nvPicPr>
          <p:cNvPr id="193" name="Picture 7" descr=""/>
          <p:cNvPicPr/>
          <p:nvPr/>
        </p:nvPicPr>
        <p:blipFill>
          <a:blip r:embed="rId2"/>
          <a:stretch/>
        </p:blipFill>
        <p:spPr>
          <a:xfrm>
            <a:off x="7166520" y="3243240"/>
            <a:ext cx="4973400" cy="267696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8e0000"/>
                </a:solidFill>
                <a:latin typeface="Calibri Light"/>
                <a:ea typeface="DejaVu Sans"/>
              </a:rPr>
              <a:t>Spark GraphX</a:t>
            </a:r>
            <a:endParaRPr b="0" lang="en-US" sz="4400" spc="-1" strike="noStrike">
              <a:latin typeface="Arial"/>
            </a:endParaRPr>
          </a:p>
        </p:txBody>
      </p:sp>
      <p:sp>
        <p:nvSpPr>
          <p:cNvPr id="195" name="CustomShape 2"/>
          <p:cNvSpPr/>
          <p:nvPr/>
        </p:nvSpPr>
        <p:spPr>
          <a:xfrm>
            <a:off x="218520" y="1583280"/>
            <a:ext cx="5815800" cy="5058720"/>
          </a:xfrm>
          <a:prstGeom prst="rect">
            <a:avLst/>
          </a:prstGeom>
          <a:noFill/>
          <a:ln>
            <a:noFill/>
          </a:ln>
        </p:spPr>
        <p:style>
          <a:lnRef idx="0"/>
          <a:fillRef idx="0"/>
          <a:effectRef idx="0"/>
          <a:fontRef idx="minor"/>
        </p:style>
        <p:txBody>
          <a:bodyPr lIns="90000" rIns="90000" tIns="45000" bIns="45000">
            <a:normAutofit fontScale="55000"/>
          </a:bodyPr>
          <a:p>
            <a:pPr marL="228600" indent="-227520" algn="just">
              <a:lnSpc>
                <a:spcPct val="100000"/>
              </a:lnSpc>
              <a:spcBef>
                <a:spcPts val="1001"/>
              </a:spcBef>
              <a:buClr>
                <a:srgbClr val="c00000"/>
              </a:buClr>
              <a:buFont typeface="Arial"/>
              <a:buChar char="•"/>
            </a:pPr>
            <a:r>
              <a:rPr b="0" lang="en-US" sz="2800" spc="-1" strike="noStrike">
                <a:solidFill>
                  <a:srgbClr val="c00000"/>
                </a:solidFill>
                <a:latin typeface="Graphik Web"/>
                <a:ea typeface="DejaVu Sans"/>
              </a:rPr>
              <a:t>GraphX</a:t>
            </a:r>
            <a:r>
              <a:rPr b="0" lang="en-US" sz="2800" spc="-1" strike="noStrike">
                <a:solidFill>
                  <a:srgbClr val="000000"/>
                </a:solidFill>
                <a:latin typeface="Graphik Web"/>
                <a:ea typeface="DejaVu Sans"/>
              </a:rPr>
              <a:t> is a library for manipulating graphs (e.g., social network graphs, routes and connection points, or network topology graphs) and performing graph-parallel computations.</a:t>
            </a:r>
            <a:endParaRPr b="0" lang="en-US" sz="2800" spc="-1" strike="noStrike">
              <a:latin typeface="Arial"/>
            </a:endParaRPr>
          </a:p>
          <a:p>
            <a:pPr marL="228600" indent="-227520" algn="just">
              <a:lnSpc>
                <a:spcPct val="100000"/>
              </a:lnSpc>
              <a:spcBef>
                <a:spcPts val="1001"/>
              </a:spcBef>
              <a:buClr>
                <a:srgbClr val="c00000"/>
              </a:buClr>
              <a:buFont typeface="Arial"/>
              <a:buChar char="•"/>
            </a:pPr>
            <a:r>
              <a:rPr b="0" lang="en-US" sz="2800" spc="-1" strike="noStrike">
                <a:solidFill>
                  <a:srgbClr val="c00000"/>
                </a:solidFill>
                <a:latin typeface="Graphik Web"/>
                <a:ea typeface="DejaVu Sans"/>
              </a:rPr>
              <a:t>GraphFrames:</a:t>
            </a:r>
            <a:r>
              <a:rPr b="0" lang="en-US" sz="2800" spc="-1" strike="noStrike">
                <a:solidFill>
                  <a:srgbClr val="000000"/>
                </a:solidFill>
                <a:latin typeface="Graphik Web"/>
                <a:ea typeface="DejaVu Sans"/>
              </a:rPr>
              <a:t> GraphX is to RDDs as GraphFrames are to DataFrames.</a:t>
            </a:r>
            <a:endParaRPr b="0" lang="en-US" sz="2800" spc="-1" strike="noStrike">
              <a:latin typeface="Arial"/>
            </a:endParaRPr>
          </a:p>
          <a:p>
            <a:pPr marL="228600" indent="-227520" algn="just">
              <a:lnSpc>
                <a:spcPct val="100000"/>
              </a:lnSpc>
              <a:spcBef>
                <a:spcPts val="1001"/>
              </a:spcBef>
              <a:buClr>
                <a:srgbClr val="000000"/>
              </a:buClr>
              <a:buFont typeface="Arial"/>
              <a:buChar char="•"/>
            </a:pPr>
            <a:r>
              <a:rPr b="0" lang="en-US" sz="2800" spc="-1" strike="noStrike">
                <a:solidFill>
                  <a:srgbClr val="000000"/>
                </a:solidFill>
                <a:latin typeface="Graphik Web"/>
                <a:ea typeface="DejaVu Sans"/>
              </a:rPr>
              <a:t>The functionality of GraphFrames and GraphX is essentially the same, the only difference is that GraphFrames are based upon Spark DataFrames, rather than RDDs.</a:t>
            </a:r>
            <a:endParaRPr b="0" lang="en-US" sz="2800" spc="-1" strike="noStrike">
              <a:latin typeface="Arial"/>
            </a:endParaRPr>
          </a:p>
        </p:txBody>
      </p:sp>
      <p:sp>
        <p:nvSpPr>
          <p:cNvPr id="196" name="CustomShape 3"/>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9EB6F43-8252-4AD5-9A07-A0C2F9F1DD65}" type="slidenum">
              <a:rPr b="0" lang="en-US" sz="1200" spc="-1" strike="noStrike">
                <a:solidFill>
                  <a:srgbClr val="8b8b8b"/>
                </a:solidFill>
                <a:latin typeface="Calibri"/>
                <a:ea typeface="DejaVu Sans"/>
              </a:rPr>
              <a:t>21</a:t>
            </a:fld>
            <a:endParaRPr b="0" lang="en-US" sz="1200" spc="-1" strike="noStrike">
              <a:latin typeface="Arial"/>
            </a:endParaRPr>
          </a:p>
        </p:txBody>
      </p:sp>
      <p:pic>
        <p:nvPicPr>
          <p:cNvPr id="197" name="" descr=""/>
          <p:cNvPicPr/>
          <p:nvPr/>
        </p:nvPicPr>
        <p:blipFill>
          <a:blip r:embed="rId1"/>
          <a:stretch/>
        </p:blipFill>
        <p:spPr>
          <a:xfrm>
            <a:off x="6059160" y="2468880"/>
            <a:ext cx="5872680" cy="201132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8e0000"/>
                </a:solidFill>
                <a:latin typeface="Calibri Light"/>
                <a:ea typeface="DejaVu Sans"/>
              </a:rPr>
              <a:t>Apache Spark’s Distributed Execution</a:t>
            </a:r>
            <a:endParaRPr b="0" lang="en-US" sz="4400" spc="-1" strike="noStrike">
              <a:latin typeface="Arial"/>
            </a:endParaRPr>
          </a:p>
        </p:txBody>
      </p:sp>
      <p:sp>
        <p:nvSpPr>
          <p:cNvPr id="199" name="CustomShape 2"/>
          <p:cNvSpPr/>
          <p:nvPr/>
        </p:nvSpPr>
        <p:spPr>
          <a:xfrm>
            <a:off x="368640" y="1825560"/>
            <a:ext cx="3834000" cy="4894920"/>
          </a:xfrm>
          <a:prstGeom prst="rect">
            <a:avLst/>
          </a:prstGeom>
          <a:noFill/>
          <a:ln>
            <a:noFill/>
          </a:ln>
        </p:spPr>
        <p:style>
          <a:lnRef idx="0"/>
          <a:fillRef idx="0"/>
          <a:effectRef idx="0"/>
          <a:fontRef idx="minor"/>
        </p:style>
        <p:txBody>
          <a:bodyPr lIns="90000" rIns="90000" tIns="45000" bIns="45000">
            <a:normAutofit/>
          </a:bodyPr>
          <a:p>
            <a:pPr marL="228600" indent="-227520">
              <a:lnSpc>
                <a:spcPct val="120000"/>
              </a:lnSpc>
              <a:spcBef>
                <a:spcPts val="1001"/>
              </a:spcBef>
              <a:buClr>
                <a:srgbClr val="9a0000"/>
              </a:buClr>
              <a:buFont typeface="Arial"/>
              <a:buChar char="•"/>
            </a:pPr>
            <a:r>
              <a:rPr b="0" lang="en-US" sz="2800" spc="-1" strike="noStrike">
                <a:solidFill>
                  <a:srgbClr val="9a0000"/>
                </a:solidFill>
                <a:latin typeface="Graphik Web"/>
                <a:ea typeface="DejaVu Sans"/>
              </a:rPr>
              <a:t>Apache Spark </a:t>
            </a:r>
            <a:r>
              <a:rPr b="0" lang="en-US" sz="2800" spc="-1" strike="noStrike">
                <a:solidFill>
                  <a:srgbClr val="000000"/>
                </a:solidFill>
                <a:latin typeface="Graphik Web"/>
                <a:ea typeface="DejaVu Sans"/>
              </a:rPr>
              <a:t>is a distributed data processing engine with its components working collaboratively on a cluster of machines.</a:t>
            </a:r>
            <a:endParaRPr b="0" lang="en-US" sz="2800" spc="-1" strike="noStrike">
              <a:latin typeface="Arial"/>
            </a:endParaRPr>
          </a:p>
        </p:txBody>
      </p:sp>
      <p:sp>
        <p:nvSpPr>
          <p:cNvPr id="200" name="CustomShape 3"/>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6D9D8632-493E-4771-8522-236BF52EEED0}" type="slidenum">
              <a:rPr b="0" lang="en-US" sz="1200" spc="-1" strike="noStrike">
                <a:solidFill>
                  <a:srgbClr val="8b8b8b"/>
                </a:solidFill>
                <a:latin typeface="Calibri"/>
                <a:ea typeface="DejaVu Sans"/>
              </a:rPr>
              <a:t>22</a:t>
            </a:fld>
            <a:endParaRPr b="0" lang="en-US" sz="1200" spc="-1" strike="noStrike">
              <a:latin typeface="Arial"/>
            </a:endParaRPr>
          </a:p>
        </p:txBody>
      </p:sp>
      <p:pic>
        <p:nvPicPr>
          <p:cNvPr id="201" name="Picture 5" descr=""/>
          <p:cNvPicPr/>
          <p:nvPr/>
        </p:nvPicPr>
        <p:blipFill>
          <a:blip r:embed="rId1"/>
          <a:stretch/>
        </p:blipFill>
        <p:spPr>
          <a:xfrm>
            <a:off x="4362840" y="1998000"/>
            <a:ext cx="7250400" cy="405000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8e0000"/>
                </a:solidFill>
                <a:latin typeface="Calibri Light"/>
                <a:ea typeface="DejaVu Sans"/>
              </a:rPr>
              <a:t>Apache Spark’s Distributed Execution</a:t>
            </a:r>
            <a:endParaRPr b="0" lang="en-US" sz="4400" spc="-1" strike="noStrike">
              <a:latin typeface="Arial"/>
            </a:endParaRPr>
          </a:p>
        </p:txBody>
      </p:sp>
      <p:sp>
        <p:nvSpPr>
          <p:cNvPr id="203" name="CustomShape 2"/>
          <p:cNvSpPr/>
          <p:nvPr/>
        </p:nvSpPr>
        <p:spPr>
          <a:xfrm>
            <a:off x="368640" y="1825560"/>
            <a:ext cx="5062320" cy="4894920"/>
          </a:xfrm>
          <a:prstGeom prst="rect">
            <a:avLst/>
          </a:prstGeom>
          <a:noFill/>
          <a:ln>
            <a:noFill/>
          </a:ln>
        </p:spPr>
        <p:style>
          <a:lnRef idx="0"/>
          <a:fillRef idx="0"/>
          <a:effectRef idx="0"/>
          <a:fontRef idx="minor"/>
        </p:style>
        <p:txBody>
          <a:bodyPr lIns="90000" rIns="90000" tIns="45000" bIns="45000">
            <a:normAutofit fontScale="69000"/>
          </a:bodyPr>
          <a:p>
            <a:pPr marL="228600" indent="-227520">
              <a:lnSpc>
                <a:spcPct val="120000"/>
              </a:lnSpc>
              <a:spcBef>
                <a:spcPts val="1001"/>
              </a:spcBef>
              <a:buClr>
                <a:srgbClr val="9a0000"/>
              </a:buClr>
              <a:buFont typeface="Arial"/>
              <a:buChar char="•"/>
            </a:pPr>
            <a:r>
              <a:rPr b="0" lang="en-US" sz="2800" spc="-1" strike="noStrike">
                <a:solidFill>
                  <a:srgbClr val="9a0000"/>
                </a:solidFill>
                <a:latin typeface="Graphik Web"/>
                <a:ea typeface="DejaVu Sans"/>
              </a:rPr>
              <a:t>Spark application </a:t>
            </a:r>
            <a:r>
              <a:rPr b="0" lang="en-US" sz="2800" spc="-1" strike="noStrike">
                <a:solidFill>
                  <a:srgbClr val="000000"/>
                </a:solidFill>
                <a:latin typeface="Graphik Web"/>
                <a:ea typeface="DejaVu Sans"/>
              </a:rPr>
              <a:t>consists of a driver program that is responsible for orchestrating parallel operations on the Spark cluster.</a:t>
            </a:r>
            <a:endParaRPr b="0" lang="en-US" sz="2800" spc="-1" strike="noStrike">
              <a:latin typeface="Arial"/>
            </a:endParaRPr>
          </a:p>
          <a:p>
            <a:pPr marL="228600" indent="-227520">
              <a:lnSpc>
                <a:spcPct val="120000"/>
              </a:lnSpc>
              <a:spcBef>
                <a:spcPts val="1001"/>
              </a:spcBef>
              <a:buClr>
                <a:srgbClr val="000000"/>
              </a:buClr>
              <a:buFont typeface="Arial"/>
              <a:buChar char="•"/>
            </a:pPr>
            <a:r>
              <a:rPr b="0" lang="en-US" sz="2800" spc="-1" strike="noStrike">
                <a:solidFill>
                  <a:srgbClr val="000000"/>
                </a:solidFill>
                <a:latin typeface="Graphik Web"/>
                <a:ea typeface="DejaVu Sans"/>
              </a:rPr>
              <a:t>The driver accesses the distributed components in the cluster—the Spark executors and cluster manager—through a </a:t>
            </a:r>
            <a:r>
              <a:rPr b="0" lang="en-US" sz="2800" spc="-1" strike="noStrike">
                <a:solidFill>
                  <a:srgbClr val="c00000"/>
                </a:solidFill>
                <a:latin typeface="Graphik Web"/>
                <a:ea typeface="DejaVu Sans"/>
              </a:rPr>
              <a:t>SparkSession</a:t>
            </a:r>
            <a:r>
              <a:rPr b="0" lang="en-US" sz="2800" spc="-1" strike="noStrike">
                <a:solidFill>
                  <a:srgbClr val="000000"/>
                </a:solidFill>
                <a:latin typeface="Graphik Web"/>
                <a:ea typeface="DejaVu Sans"/>
              </a:rPr>
              <a:t>.</a:t>
            </a:r>
            <a:endParaRPr b="0" lang="en-US" sz="2800" spc="-1" strike="noStrike">
              <a:latin typeface="Arial"/>
            </a:endParaRPr>
          </a:p>
        </p:txBody>
      </p:sp>
      <p:sp>
        <p:nvSpPr>
          <p:cNvPr id="204" name="CustomShape 3"/>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655CA0CF-CA76-4757-AF13-F1342C2819BD}" type="slidenum">
              <a:rPr b="0" lang="en-US" sz="1200" spc="-1" strike="noStrike">
                <a:solidFill>
                  <a:srgbClr val="8b8b8b"/>
                </a:solidFill>
                <a:latin typeface="Calibri"/>
                <a:ea typeface="DejaVu Sans"/>
              </a:rPr>
              <a:t>23</a:t>
            </a:fld>
            <a:endParaRPr b="0" lang="en-US" sz="1200" spc="-1" strike="noStrike">
              <a:latin typeface="Arial"/>
            </a:endParaRPr>
          </a:p>
        </p:txBody>
      </p:sp>
      <p:pic>
        <p:nvPicPr>
          <p:cNvPr id="205" name="Picture 5" descr=""/>
          <p:cNvPicPr/>
          <p:nvPr/>
        </p:nvPicPr>
        <p:blipFill>
          <a:blip r:embed="rId1"/>
          <a:stretch/>
        </p:blipFill>
        <p:spPr>
          <a:xfrm>
            <a:off x="5944320" y="2080080"/>
            <a:ext cx="5852520" cy="326880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8e0000"/>
                </a:solidFill>
                <a:latin typeface="Calibri Light"/>
                <a:ea typeface="DejaVu Sans"/>
              </a:rPr>
              <a:t>Spark Driver</a:t>
            </a:r>
            <a:endParaRPr b="0" lang="en-US" sz="4400" spc="-1" strike="noStrike">
              <a:latin typeface="Arial"/>
            </a:endParaRPr>
          </a:p>
        </p:txBody>
      </p:sp>
      <p:sp>
        <p:nvSpPr>
          <p:cNvPr id="207" name="CustomShape 2"/>
          <p:cNvSpPr/>
          <p:nvPr/>
        </p:nvSpPr>
        <p:spPr>
          <a:xfrm>
            <a:off x="368640" y="1690560"/>
            <a:ext cx="5574600" cy="5029560"/>
          </a:xfrm>
          <a:prstGeom prst="rect">
            <a:avLst/>
          </a:prstGeom>
          <a:noFill/>
          <a:ln>
            <a:noFill/>
          </a:ln>
        </p:spPr>
        <p:style>
          <a:lnRef idx="0"/>
          <a:fillRef idx="0"/>
          <a:effectRef idx="0"/>
          <a:fontRef idx="minor"/>
        </p:style>
        <p:txBody>
          <a:bodyPr lIns="90000" rIns="90000" tIns="45000" bIns="45000">
            <a:normAutofit fontScale="34000"/>
          </a:bodyPr>
          <a:p>
            <a:pPr marL="228600" indent="-227520">
              <a:lnSpc>
                <a:spcPct val="120000"/>
              </a:lnSpc>
              <a:spcBef>
                <a:spcPts val="1001"/>
              </a:spcBef>
              <a:buClr>
                <a:srgbClr val="000000"/>
              </a:buClr>
              <a:buFont typeface="Arial"/>
              <a:buChar char="•"/>
            </a:pPr>
            <a:r>
              <a:rPr b="0" lang="en-US" sz="2800" spc="-1" strike="noStrike">
                <a:solidFill>
                  <a:srgbClr val="000000"/>
                </a:solidFill>
                <a:latin typeface="Graphik Web"/>
                <a:ea typeface="DejaVu Sans"/>
              </a:rPr>
              <a:t>As the part of the Spark application responsible for instantiating a SparkSession, the Spark driver has multiple roles: it communicates with the cluster manager; it requests resources (CPU, memory, etc.) from the cluster manager for Spark’s executors (JVMs); and it transforms all the Spark operations into DAG computations, schedules them, and distributes their execution as tasks across the Spark executors. Once the resources are allocated, it communicates directly with the executors. </a:t>
            </a:r>
            <a:endParaRPr b="0" lang="en-US" sz="2800" spc="-1" strike="noStrike">
              <a:latin typeface="Arial"/>
            </a:endParaRPr>
          </a:p>
        </p:txBody>
      </p:sp>
      <p:sp>
        <p:nvSpPr>
          <p:cNvPr id="208" name="CustomShape 3"/>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CDF6C40-666E-434F-8976-B20B20A214B5}" type="slidenum">
              <a:rPr b="0" lang="en-US" sz="1200" spc="-1" strike="noStrike">
                <a:solidFill>
                  <a:srgbClr val="8b8b8b"/>
                </a:solidFill>
                <a:latin typeface="Calibri"/>
                <a:ea typeface="DejaVu Sans"/>
              </a:rPr>
              <a:t>24</a:t>
            </a:fld>
            <a:endParaRPr b="0" lang="en-US" sz="1200" spc="-1" strike="noStrike">
              <a:latin typeface="Arial"/>
            </a:endParaRPr>
          </a:p>
        </p:txBody>
      </p:sp>
      <p:pic>
        <p:nvPicPr>
          <p:cNvPr id="209" name="Picture 6" descr=""/>
          <p:cNvPicPr/>
          <p:nvPr/>
        </p:nvPicPr>
        <p:blipFill>
          <a:blip r:embed="rId1"/>
          <a:stretch/>
        </p:blipFill>
        <p:spPr>
          <a:xfrm>
            <a:off x="5944320" y="2080080"/>
            <a:ext cx="5852520" cy="326880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8e0000"/>
                </a:solidFill>
                <a:latin typeface="Calibri Light"/>
                <a:ea typeface="DejaVu Sans"/>
              </a:rPr>
              <a:t>SparkSession</a:t>
            </a:r>
            <a:endParaRPr b="0" lang="en-US" sz="4400" spc="-1" strike="noStrike">
              <a:latin typeface="Arial"/>
            </a:endParaRPr>
          </a:p>
        </p:txBody>
      </p:sp>
      <p:sp>
        <p:nvSpPr>
          <p:cNvPr id="211" name="CustomShape 2"/>
          <p:cNvSpPr/>
          <p:nvPr/>
        </p:nvSpPr>
        <p:spPr>
          <a:xfrm>
            <a:off x="368640" y="1690560"/>
            <a:ext cx="5574600" cy="5029560"/>
          </a:xfrm>
          <a:prstGeom prst="rect">
            <a:avLst/>
          </a:prstGeom>
          <a:noFill/>
          <a:ln>
            <a:noFill/>
          </a:ln>
        </p:spPr>
        <p:style>
          <a:lnRef idx="0"/>
          <a:fillRef idx="0"/>
          <a:effectRef idx="0"/>
          <a:fontRef idx="minor"/>
        </p:style>
        <p:txBody>
          <a:bodyPr lIns="90000" rIns="90000" tIns="45000" bIns="45000">
            <a:normAutofit fontScale="94000"/>
          </a:bodyPr>
          <a:p>
            <a:pPr marL="228600" indent="-227520">
              <a:lnSpc>
                <a:spcPct val="120000"/>
              </a:lnSpc>
              <a:spcBef>
                <a:spcPts val="1001"/>
              </a:spcBef>
              <a:buClr>
                <a:srgbClr val="c00000"/>
              </a:buClr>
              <a:buFont typeface="Arial"/>
              <a:buChar char="•"/>
            </a:pPr>
            <a:r>
              <a:rPr b="0" lang="en-US" sz="2800" spc="-1" strike="noStrike">
                <a:solidFill>
                  <a:srgbClr val="c00000"/>
                </a:solidFill>
                <a:latin typeface="Graphik Web"/>
                <a:ea typeface="DejaVu Sans"/>
              </a:rPr>
              <a:t>SparkSession</a:t>
            </a:r>
            <a:r>
              <a:rPr b="0" lang="en-US" sz="2800" spc="-1" strike="noStrike">
                <a:solidFill>
                  <a:srgbClr val="000000"/>
                </a:solidFill>
                <a:latin typeface="Graphik Web"/>
                <a:ea typeface="DejaVu Sans"/>
              </a:rPr>
              <a:t> provides a single unified entry point to all of Spark’s functionality.</a:t>
            </a:r>
            <a:endParaRPr b="0" lang="en-US" sz="2800" spc="-1" strike="noStrike">
              <a:latin typeface="Arial"/>
            </a:endParaRPr>
          </a:p>
          <a:p>
            <a:pPr marL="228600" indent="-227520">
              <a:lnSpc>
                <a:spcPct val="120000"/>
              </a:lnSpc>
              <a:spcBef>
                <a:spcPts val="1001"/>
              </a:spcBef>
              <a:buClr>
                <a:srgbClr val="000000"/>
              </a:buClr>
              <a:buFont typeface="Arial"/>
              <a:buChar char="•"/>
            </a:pPr>
            <a:r>
              <a:rPr b="0" lang="en-US" sz="2800" spc="-1" strike="noStrike">
                <a:solidFill>
                  <a:srgbClr val="000000"/>
                </a:solidFill>
                <a:latin typeface="Graphik Web"/>
                <a:ea typeface="DejaVu Sans"/>
              </a:rPr>
              <a:t>Through this one conduit, you can create JVM runtime parameters, define Data‐Frames and Datasets, read from data sources, access catalog metadata, and issue Spark SQL queries.</a:t>
            </a:r>
            <a:endParaRPr b="0" lang="en-US" sz="2800" spc="-1" strike="noStrike">
              <a:latin typeface="Arial"/>
            </a:endParaRPr>
          </a:p>
        </p:txBody>
      </p:sp>
      <p:sp>
        <p:nvSpPr>
          <p:cNvPr id="212" name="CustomShape 3"/>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378B47F-834B-48A0-801C-E26254FB6B7D}" type="slidenum">
              <a:rPr b="0" lang="en-US" sz="1200" spc="-1" strike="noStrike">
                <a:solidFill>
                  <a:srgbClr val="8b8b8b"/>
                </a:solidFill>
                <a:latin typeface="Calibri"/>
                <a:ea typeface="DejaVu Sans"/>
              </a:rPr>
              <a:t>25</a:t>
            </a:fld>
            <a:endParaRPr b="0" lang="en-US" sz="1200" spc="-1" strike="noStrike">
              <a:latin typeface="Arial"/>
            </a:endParaRPr>
          </a:p>
        </p:txBody>
      </p:sp>
      <p:pic>
        <p:nvPicPr>
          <p:cNvPr id="213" name="Picture 7" descr=""/>
          <p:cNvPicPr/>
          <p:nvPr/>
        </p:nvPicPr>
        <p:blipFill>
          <a:blip r:embed="rId1"/>
          <a:stretch/>
        </p:blipFill>
        <p:spPr>
          <a:xfrm>
            <a:off x="5944320" y="2080080"/>
            <a:ext cx="5852520" cy="326880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8e0000"/>
                </a:solidFill>
                <a:latin typeface="Calibri Light"/>
                <a:ea typeface="DejaVu Sans"/>
              </a:rPr>
              <a:t>SparkSession vs. SparkContext</a:t>
            </a:r>
            <a:endParaRPr b="0" lang="en-US" sz="4400" spc="-1" strike="noStrike">
              <a:latin typeface="Arial"/>
            </a:endParaRPr>
          </a:p>
        </p:txBody>
      </p:sp>
      <p:sp>
        <p:nvSpPr>
          <p:cNvPr id="215" name="CustomShape 2"/>
          <p:cNvSpPr/>
          <p:nvPr/>
        </p:nvSpPr>
        <p:spPr>
          <a:xfrm>
            <a:off x="136440" y="1370880"/>
            <a:ext cx="6386040" cy="5512680"/>
          </a:xfrm>
          <a:prstGeom prst="rect">
            <a:avLst/>
          </a:prstGeom>
          <a:noFill/>
          <a:ln>
            <a:noFill/>
          </a:ln>
        </p:spPr>
        <p:style>
          <a:lnRef idx="0"/>
          <a:fillRef idx="0"/>
          <a:effectRef idx="0"/>
          <a:fontRef idx="minor"/>
        </p:style>
        <p:txBody>
          <a:bodyPr lIns="90000" rIns="90000" tIns="45000" bIns="45000">
            <a:normAutofit fontScale="16000"/>
          </a:bodyPr>
          <a:p>
            <a:pPr marL="228600" indent="-227520" algn="just">
              <a:lnSpc>
                <a:spcPct val="120000"/>
              </a:lnSpc>
              <a:spcBef>
                <a:spcPts val="1001"/>
              </a:spcBef>
              <a:buClr>
                <a:srgbClr val="c00000"/>
              </a:buClr>
              <a:buFont typeface="Arial"/>
              <a:buChar char="•"/>
            </a:pPr>
            <a:r>
              <a:rPr b="0" lang="en-US" sz="2800" spc="-1" strike="noStrike">
                <a:solidFill>
                  <a:srgbClr val="c00000"/>
                </a:solidFill>
                <a:latin typeface="Graphik Web"/>
                <a:ea typeface="DejaVu Sans"/>
              </a:rPr>
              <a:t>SparkContext </a:t>
            </a:r>
            <a:r>
              <a:rPr b="0" lang="en-US" sz="2800" spc="-1" strike="noStrike">
                <a:solidFill>
                  <a:srgbClr val="000000"/>
                </a:solidFill>
                <a:latin typeface="Graphik Web"/>
                <a:ea typeface="DejaVu Sans"/>
              </a:rPr>
              <a:t>is a conduit to access all Spark functionality; only a single SparkContext exists per JVM. The Spark driver program uses it to connect to the cluster manager to communicate, submit Spark jobs and knows what resource manager (YARN, Mesos or Standalone) to communicate to. It allows you to configure Spark configuration parameters. And through SparkContext, the driver can access other contexts such as SQLContext, HiveContext, and StreamingContext to program Spark.</a:t>
            </a:r>
            <a:endParaRPr b="0" lang="en-US" sz="2800" spc="-1" strike="noStrike">
              <a:latin typeface="Arial"/>
            </a:endParaRPr>
          </a:p>
          <a:p>
            <a:pPr marL="228600" indent="-227520" algn="just">
              <a:lnSpc>
                <a:spcPct val="120000"/>
              </a:lnSpc>
              <a:spcBef>
                <a:spcPts val="1001"/>
              </a:spcBef>
              <a:buClr>
                <a:srgbClr val="000000"/>
              </a:buClr>
              <a:buFont typeface="Arial"/>
              <a:buChar char="•"/>
            </a:pPr>
            <a:r>
              <a:rPr b="0" lang="en-US" sz="2800" spc="-1" strike="noStrike">
                <a:solidFill>
                  <a:srgbClr val="000000"/>
                </a:solidFill>
                <a:latin typeface="Graphik Web"/>
                <a:ea typeface="DejaVu Sans"/>
              </a:rPr>
              <a:t>However, with Spark 2.0, SparkSession can access all aforementioned Spark’s functionality through a single-unified point of entry. As well as making it simpler to access DataFrame and Dataset APIs, it also subsumes the underlying contexts to manipulate data.</a:t>
            </a:r>
            <a:endParaRPr b="0" lang="en-US" sz="2800" spc="-1" strike="noStrike">
              <a:latin typeface="Arial"/>
            </a:endParaRPr>
          </a:p>
          <a:p>
            <a:pPr marL="228600" indent="-227520" algn="just">
              <a:lnSpc>
                <a:spcPct val="120000"/>
              </a:lnSpc>
              <a:spcBef>
                <a:spcPts val="1001"/>
              </a:spcBef>
              <a:buClr>
                <a:srgbClr val="000000"/>
              </a:buClr>
              <a:buFont typeface="Arial"/>
              <a:buChar char="•"/>
            </a:pPr>
            <a:r>
              <a:rPr b="0" lang="en-US" sz="2800" spc="-1" strike="noStrike">
                <a:solidFill>
                  <a:srgbClr val="000000"/>
                </a:solidFill>
                <a:latin typeface="Graphik Web"/>
                <a:ea typeface="DejaVu Sans"/>
              </a:rPr>
              <a:t>Whereas in Spark 1.x you would have had to create individual contexts (for streaming, SQL, etc.), introducing extra boilerplate code, in a Spark 2.x application you can create a SparkSession per JVM and use it to perform a number of Spark operations.</a:t>
            </a:r>
            <a:endParaRPr b="0" lang="en-US" sz="2800" spc="-1" strike="noStrike">
              <a:latin typeface="Arial"/>
            </a:endParaRPr>
          </a:p>
        </p:txBody>
      </p:sp>
      <p:sp>
        <p:nvSpPr>
          <p:cNvPr id="216" name="CustomShape 3"/>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0BB4D672-378F-41A9-929E-E2A7931EAC9F}" type="slidenum">
              <a:rPr b="0" lang="en-US" sz="1200" spc="-1" strike="noStrike">
                <a:solidFill>
                  <a:srgbClr val="8b8b8b"/>
                </a:solidFill>
                <a:latin typeface="Calibri"/>
                <a:ea typeface="DejaVu Sans"/>
              </a:rPr>
              <a:t>26</a:t>
            </a:fld>
            <a:endParaRPr b="0" lang="en-US" sz="1200" spc="-1" strike="noStrike">
              <a:latin typeface="Arial"/>
            </a:endParaRPr>
          </a:p>
        </p:txBody>
      </p:sp>
      <p:pic>
        <p:nvPicPr>
          <p:cNvPr id="217" name="Picture 7" descr=""/>
          <p:cNvPicPr/>
          <p:nvPr/>
        </p:nvPicPr>
        <p:blipFill>
          <a:blip r:embed="rId1"/>
          <a:stretch/>
        </p:blipFill>
        <p:spPr>
          <a:xfrm>
            <a:off x="6735600" y="887040"/>
            <a:ext cx="5202720" cy="2905920"/>
          </a:xfrm>
          <a:prstGeom prst="rect">
            <a:avLst/>
          </a:prstGeom>
          <a:ln>
            <a:noFill/>
          </a:ln>
        </p:spPr>
      </p:pic>
      <p:pic>
        <p:nvPicPr>
          <p:cNvPr id="218" name="Picture 9" descr=""/>
          <p:cNvPicPr/>
          <p:nvPr/>
        </p:nvPicPr>
        <p:blipFill>
          <a:blip r:embed="rId2"/>
          <a:stretch/>
        </p:blipFill>
        <p:spPr>
          <a:xfrm>
            <a:off x="6418080" y="3508200"/>
            <a:ext cx="5837760" cy="313272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8e0000"/>
                </a:solidFill>
                <a:latin typeface="Calibri Light"/>
                <a:ea typeface="DejaVu Sans"/>
              </a:rPr>
              <a:t>SparkSession vs. SparkContext</a:t>
            </a:r>
            <a:endParaRPr b="0" lang="en-US" sz="4400" spc="-1" strike="noStrike">
              <a:latin typeface="Arial"/>
            </a:endParaRPr>
          </a:p>
        </p:txBody>
      </p:sp>
      <p:sp>
        <p:nvSpPr>
          <p:cNvPr id="220" name="CustomShape 2"/>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75CD71FA-9679-476C-BB2F-A494BBB81148}" type="slidenum">
              <a:rPr b="0" lang="en-US" sz="1200" spc="-1" strike="noStrike">
                <a:solidFill>
                  <a:srgbClr val="8b8b8b"/>
                </a:solidFill>
                <a:latin typeface="Calibri"/>
                <a:ea typeface="DejaVu Sans"/>
              </a:rPr>
              <a:t>&lt;number&gt;</a:t>
            </a:fld>
            <a:endParaRPr b="0" lang="en-US" sz="1200" spc="-1" strike="noStrike">
              <a:latin typeface="Arial"/>
            </a:endParaRPr>
          </a:p>
        </p:txBody>
      </p:sp>
      <p:pic>
        <p:nvPicPr>
          <p:cNvPr id="221" name="Picture 13" descr=""/>
          <p:cNvPicPr/>
          <p:nvPr/>
        </p:nvPicPr>
        <p:blipFill>
          <a:blip r:embed="rId1"/>
          <a:stretch/>
        </p:blipFill>
        <p:spPr>
          <a:xfrm>
            <a:off x="336600" y="1412640"/>
            <a:ext cx="5758200" cy="5444280"/>
          </a:xfrm>
          <a:prstGeom prst="rect">
            <a:avLst/>
          </a:prstGeom>
          <a:ln>
            <a:noFill/>
          </a:ln>
        </p:spPr>
      </p:pic>
      <p:pic>
        <p:nvPicPr>
          <p:cNvPr id="222" name="Picture 15" descr=""/>
          <p:cNvPicPr/>
          <p:nvPr/>
        </p:nvPicPr>
        <p:blipFill>
          <a:blip r:embed="rId2"/>
          <a:srcRect l="93" t="0" r="93" b="0"/>
          <a:stretch/>
        </p:blipFill>
        <p:spPr>
          <a:xfrm>
            <a:off x="6273360" y="1767600"/>
            <a:ext cx="5799240" cy="4645800"/>
          </a:xfrm>
          <a:prstGeom prst="rect">
            <a:avLst/>
          </a:prstGeom>
          <a:ln>
            <a:noFill/>
          </a:ln>
        </p:spPr>
      </p:pic>
      <p:sp>
        <p:nvSpPr>
          <p:cNvPr id="223" name="CustomShape 3"/>
          <p:cNvSpPr/>
          <p:nvPr/>
        </p:nvSpPr>
        <p:spPr>
          <a:xfrm>
            <a:off x="1009800" y="1412640"/>
            <a:ext cx="4952880" cy="276840"/>
          </a:xfrm>
          <a:prstGeom prst="rect">
            <a:avLst/>
          </a:prstGeom>
          <a:noFill/>
          <a:ln w="28440">
            <a:solidFill>
              <a:schemeClr val="accent2"/>
            </a:solidFill>
            <a:round/>
          </a:ln>
        </p:spPr>
        <p:style>
          <a:lnRef idx="0"/>
          <a:fillRef idx="0"/>
          <a:effectRef idx="0"/>
          <a:fontRef idx="minor"/>
        </p:style>
      </p:sp>
      <p:sp>
        <p:nvSpPr>
          <p:cNvPr id="224" name="CustomShape 4"/>
          <p:cNvSpPr/>
          <p:nvPr/>
        </p:nvSpPr>
        <p:spPr>
          <a:xfrm>
            <a:off x="1009800" y="2957040"/>
            <a:ext cx="4952880" cy="1341000"/>
          </a:xfrm>
          <a:prstGeom prst="rect">
            <a:avLst/>
          </a:prstGeom>
          <a:noFill/>
          <a:ln w="28440">
            <a:solidFill>
              <a:schemeClr val="accent2"/>
            </a:solidFill>
            <a:round/>
          </a:ln>
        </p:spPr>
        <p:style>
          <a:lnRef idx="0"/>
          <a:fillRef idx="0"/>
          <a:effectRef idx="0"/>
          <a:fontRef idx="minor"/>
        </p:style>
      </p:sp>
      <p:sp>
        <p:nvSpPr>
          <p:cNvPr id="225" name="CustomShape 5"/>
          <p:cNvSpPr/>
          <p:nvPr/>
        </p:nvSpPr>
        <p:spPr>
          <a:xfrm>
            <a:off x="7115040" y="2985120"/>
            <a:ext cx="4952880" cy="903600"/>
          </a:xfrm>
          <a:prstGeom prst="rect">
            <a:avLst/>
          </a:prstGeom>
          <a:noFill/>
          <a:ln w="28440">
            <a:solidFill>
              <a:schemeClr val="accent2"/>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8e0000"/>
                </a:solidFill>
                <a:latin typeface="Calibri Light"/>
                <a:ea typeface="DejaVu Sans"/>
              </a:rPr>
              <a:t>Cluster Manager</a:t>
            </a:r>
            <a:endParaRPr b="0" lang="en-US" sz="4400" spc="-1" strike="noStrike">
              <a:latin typeface="Arial"/>
            </a:endParaRPr>
          </a:p>
        </p:txBody>
      </p:sp>
      <p:sp>
        <p:nvSpPr>
          <p:cNvPr id="227" name="CustomShape 2"/>
          <p:cNvSpPr/>
          <p:nvPr/>
        </p:nvSpPr>
        <p:spPr>
          <a:xfrm>
            <a:off x="368640" y="1690560"/>
            <a:ext cx="5574600" cy="5029560"/>
          </a:xfrm>
          <a:prstGeom prst="rect">
            <a:avLst/>
          </a:prstGeom>
          <a:noFill/>
          <a:ln>
            <a:noFill/>
          </a:ln>
        </p:spPr>
        <p:style>
          <a:lnRef idx="0"/>
          <a:fillRef idx="0"/>
          <a:effectRef idx="0"/>
          <a:fontRef idx="minor"/>
        </p:style>
        <p:txBody>
          <a:bodyPr lIns="90000" rIns="90000" tIns="45000" bIns="45000">
            <a:normAutofit fontScale="73000"/>
          </a:bodyPr>
          <a:p>
            <a:pPr marL="228600" indent="-227520">
              <a:lnSpc>
                <a:spcPct val="120000"/>
              </a:lnSpc>
              <a:spcBef>
                <a:spcPts val="1001"/>
              </a:spcBef>
              <a:buClr>
                <a:srgbClr val="c00000"/>
              </a:buClr>
              <a:buFont typeface="Arial"/>
              <a:buChar char="•"/>
            </a:pPr>
            <a:r>
              <a:rPr b="0" lang="en-US" sz="2800" spc="-1" strike="noStrike">
                <a:solidFill>
                  <a:srgbClr val="c00000"/>
                </a:solidFill>
                <a:latin typeface="Graphik Web"/>
                <a:ea typeface="DejaVu Sans"/>
              </a:rPr>
              <a:t>Cluster manager</a:t>
            </a:r>
            <a:r>
              <a:rPr b="0" lang="en-US" sz="2800" spc="-1" strike="noStrike">
                <a:solidFill>
                  <a:srgbClr val="000000"/>
                </a:solidFill>
                <a:latin typeface="Graphik Web"/>
                <a:ea typeface="DejaVu Sans"/>
              </a:rPr>
              <a:t> is responsible for managing and allocating resources for the cluster of nodes on which your Spark application runs.</a:t>
            </a:r>
            <a:endParaRPr b="0" lang="en-US" sz="2800" spc="-1" strike="noStrike">
              <a:latin typeface="Arial"/>
            </a:endParaRPr>
          </a:p>
          <a:p>
            <a:pPr marL="228600" indent="-227520">
              <a:lnSpc>
                <a:spcPct val="120000"/>
              </a:lnSpc>
              <a:spcBef>
                <a:spcPts val="1001"/>
              </a:spcBef>
              <a:buClr>
                <a:srgbClr val="000000"/>
              </a:buClr>
              <a:buFont typeface="Arial"/>
              <a:buChar char="•"/>
            </a:pPr>
            <a:r>
              <a:rPr b="0" lang="en-US" sz="2800" spc="-1" strike="noStrike">
                <a:solidFill>
                  <a:srgbClr val="000000"/>
                </a:solidFill>
                <a:latin typeface="Graphik Web"/>
                <a:ea typeface="DejaVu Sans"/>
              </a:rPr>
              <a:t>Currently, Spark supports four cluster managers: the built-in standalone cluster manager, Apache Hadoop YARN, Apache Mesos, and Kubernetes.</a:t>
            </a:r>
            <a:endParaRPr b="0" lang="en-US" sz="2800" spc="-1" strike="noStrike">
              <a:latin typeface="Arial"/>
            </a:endParaRPr>
          </a:p>
        </p:txBody>
      </p:sp>
      <p:sp>
        <p:nvSpPr>
          <p:cNvPr id="228" name="CustomShape 3"/>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495F8435-15CB-4067-8C63-8A211D71F496}" type="slidenum">
              <a:rPr b="0" lang="en-US" sz="1200" spc="-1" strike="noStrike">
                <a:solidFill>
                  <a:srgbClr val="8b8b8b"/>
                </a:solidFill>
                <a:latin typeface="Calibri"/>
                <a:ea typeface="DejaVu Sans"/>
              </a:rPr>
              <a:t>28</a:t>
            </a:fld>
            <a:endParaRPr b="0" lang="en-US" sz="1200" spc="-1" strike="noStrike">
              <a:latin typeface="Arial"/>
            </a:endParaRPr>
          </a:p>
        </p:txBody>
      </p:sp>
      <p:pic>
        <p:nvPicPr>
          <p:cNvPr id="229" name="Picture 7" descr=""/>
          <p:cNvPicPr/>
          <p:nvPr/>
        </p:nvPicPr>
        <p:blipFill>
          <a:blip r:embed="rId1"/>
          <a:stretch/>
        </p:blipFill>
        <p:spPr>
          <a:xfrm>
            <a:off x="5944320" y="2080080"/>
            <a:ext cx="5852520" cy="326880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8e0000"/>
                </a:solidFill>
                <a:latin typeface="Calibri Light"/>
                <a:ea typeface="DejaVu Sans"/>
              </a:rPr>
              <a:t>Spark Executer</a:t>
            </a:r>
            <a:endParaRPr b="0" lang="en-US" sz="4400" spc="-1" strike="noStrike">
              <a:latin typeface="Arial"/>
            </a:endParaRPr>
          </a:p>
        </p:txBody>
      </p:sp>
      <p:sp>
        <p:nvSpPr>
          <p:cNvPr id="231" name="CustomShape 2"/>
          <p:cNvSpPr/>
          <p:nvPr/>
        </p:nvSpPr>
        <p:spPr>
          <a:xfrm>
            <a:off x="368640" y="1690560"/>
            <a:ext cx="5574600" cy="5029560"/>
          </a:xfrm>
          <a:prstGeom prst="rect">
            <a:avLst/>
          </a:prstGeom>
          <a:noFill/>
          <a:ln>
            <a:noFill/>
          </a:ln>
        </p:spPr>
        <p:style>
          <a:lnRef idx="0"/>
          <a:fillRef idx="0"/>
          <a:effectRef idx="0"/>
          <a:fontRef idx="minor"/>
        </p:style>
        <p:txBody>
          <a:bodyPr lIns="90000" rIns="90000" tIns="45000" bIns="45000">
            <a:normAutofit fontScale="91000"/>
          </a:bodyPr>
          <a:p>
            <a:pPr marL="228600" indent="-227520">
              <a:lnSpc>
                <a:spcPct val="120000"/>
              </a:lnSpc>
              <a:spcBef>
                <a:spcPts val="1001"/>
              </a:spcBef>
              <a:buClr>
                <a:srgbClr val="c00000"/>
              </a:buClr>
              <a:buFont typeface="Arial"/>
              <a:buChar char="•"/>
            </a:pPr>
            <a:r>
              <a:rPr b="0" lang="en-US" sz="2800" spc="-1" strike="noStrike">
                <a:solidFill>
                  <a:srgbClr val="c00000"/>
                </a:solidFill>
                <a:latin typeface="Graphik Web"/>
                <a:ea typeface="DejaVu Sans"/>
              </a:rPr>
              <a:t>Spark Executer </a:t>
            </a:r>
            <a:r>
              <a:rPr b="0" lang="en-US" sz="2800" spc="-1" strike="noStrike">
                <a:solidFill>
                  <a:srgbClr val="000000"/>
                </a:solidFill>
                <a:latin typeface="Graphik Web"/>
                <a:ea typeface="DejaVu Sans"/>
              </a:rPr>
              <a:t>runs on each worker node in the cluster. </a:t>
            </a:r>
            <a:endParaRPr b="0" lang="en-US" sz="2800" spc="-1" strike="noStrike">
              <a:latin typeface="Arial"/>
            </a:endParaRPr>
          </a:p>
          <a:p>
            <a:pPr marL="228600" indent="-227520">
              <a:lnSpc>
                <a:spcPct val="120000"/>
              </a:lnSpc>
              <a:spcBef>
                <a:spcPts val="1001"/>
              </a:spcBef>
              <a:buClr>
                <a:srgbClr val="000000"/>
              </a:buClr>
              <a:buFont typeface="Arial"/>
              <a:buChar char="•"/>
            </a:pPr>
            <a:r>
              <a:rPr b="0" lang="en-US" sz="2800" spc="-1" strike="noStrike">
                <a:solidFill>
                  <a:srgbClr val="000000"/>
                </a:solidFill>
                <a:latin typeface="Graphik Web"/>
                <a:ea typeface="DejaVu Sans"/>
              </a:rPr>
              <a:t>The executors communicate with the driver program and are responsible for executing tasks on the workers.</a:t>
            </a:r>
            <a:endParaRPr b="0" lang="en-US" sz="2800" spc="-1" strike="noStrike">
              <a:latin typeface="Arial"/>
            </a:endParaRPr>
          </a:p>
          <a:p>
            <a:pPr marL="228600" indent="-227520">
              <a:lnSpc>
                <a:spcPct val="120000"/>
              </a:lnSpc>
              <a:spcBef>
                <a:spcPts val="1001"/>
              </a:spcBef>
              <a:buClr>
                <a:srgbClr val="000000"/>
              </a:buClr>
              <a:buFont typeface="Arial"/>
              <a:buChar char="•"/>
            </a:pPr>
            <a:r>
              <a:rPr b="0" lang="en-US" sz="2800" spc="-1" strike="noStrike">
                <a:solidFill>
                  <a:srgbClr val="000000"/>
                </a:solidFill>
                <a:latin typeface="Graphik Web"/>
                <a:ea typeface="DejaVu Sans"/>
              </a:rPr>
              <a:t>In most deployments modes, only a single executor runs per node.</a:t>
            </a:r>
            <a:endParaRPr b="0" lang="en-US" sz="2800" spc="-1" strike="noStrike">
              <a:latin typeface="Arial"/>
            </a:endParaRPr>
          </a:p>
        </p:txBody>
      </p:sp>
      <p:sp>
        <p:nvSpPr>
          <p:cNvPr id="232" name="CustomShape 3"/>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4914BC1B-C130-4607-921F-76BE3EC6D32E}" type="slidenum">
              <a:rPr b="0" lang="en-US" sz="1200" spc="-1" strike="noStrike">
                <a:solidFill>
                  <a:srgbClr val="8b8b8b"/>
                </a:solidFill>
                <a:latin typeface="Calibri"/>
                <a:ea typeface="DejaVu Sans"/>
              </a:rPr>
              <a:t>29</a:t>
            </a:fld>
            <a:endParaRPr b="0" lang="en-US" sz="1200" spc="-1" strike="noStrike">
              <a:latin typeface="Arial"/>
            </a:endParaRPr>
          </a:p>
        </p:txBody>
      </p:sp>
      <p:pic>
        <p:nvPicPr>
          <p:cNvPr id="233" name="Picture 7" descr=""/>
          <p:cNvPicPr/>
          <p:nvPr/>
        </p:nvPicPr>
        <p:blipFill>
          <a:blip r:embed="rId1"/>
          <a:stretch/>
        </p:blipFill>
        <p:spPr>
          <a:xfrm>
            <a:off x="5944320" y="2080080"/>
            <a:ext cx="5852520" cy="326880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990000"/>
                </a:solidFill>
                <a:latin typeface="Calibri Light"/>
                <a:ea typeface="DejaVu Sans"/>
              </a:rPr>
              <a:t>Data</a:t>
            </a:r>
            <a:endParaRPr b="0" lang="en-US" sz="4400" spc="-1" strike="noStrike">
              <a:latin typeface="Arial"/>
            </a:endParaRPr>
          </a:p>
        </p:txBody>
      </p:sp>
      <p:sp>
        <p:nvSpPr>
          <p:cNvPr id="124" name="CustomShape 2"/>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6BFCBD8-BD25-4A87-8CB8-854715B65790}" type="slidenum">
              <a:rPr b="0" lang="en-US" sz="1200" spc="-1" strike="noStrike">
                <a:solidFill>
                  <a:srgbClr val="8b8b8b"/>
                </a:solidFill>
                <a:latin typeface="Calibri"/>
                <a:ea typeface="DejaVu Sans"/>
              </a:rPr>
              <a:t>2</a:t>
            </a:fld>
            <a:endParaRPr b="0" lang="en-US" sz="1200" spc="-1" strike="noStrike">
              <a:latin typeface="Arial"/>
            </a:endParaRPr>
          </a:p>
        </p:txBody>
      </p:sp>
      <p:pic>
        <p:nvPicPr>
          <p:cNvPr id="125" name="Content Placeholder 15" descr=""/>
          <p:cNvPicPr/>
          <p:nvPr/>
        </p:nvPicPr>
        <p:blipFill>
          <a:blip r:embed="rId1"/>
          <a:stretch/>
        </p:blipFill>
        <p:spPr>
          <a:xfrm>
            <a:off x="3985200" y="0"/>
            <a:ext cx="6841080" cy="6856920"/>
          </a:xfrm>
          <a:prstGeom prst="rect">
            <a:avLst/>
          </a:prstGeom>
          <a:ln>
            <a:noFill/>
          </a:ln>
        </p:spPr>
      </p:pic>
      <p:sp>
        <p:nvSpPr>
          <p:cNvPr id="126" name="CustomShape 3"/>
          <p:cNvSpPr/>
          <p:nvPr/>
        </p:nvSpPr>
        <p:spPr>
          <a:xfrm>
            <a:off x="0" y="2920320"/>
            <a:ext cx="3984120" cy="1065240"/>
          </a:xfrm>
          <a:prstGeom prst="rect">
            <a:avLst/>
          </a:prstGeom>
          <a:blipFill rotWithShape="0">
            <a:blip r:embed="rId2"/>
            <a:stretch>
              <a:fillRect/>
            </a:stretch>
          </a:blipFill>
          <a:ln>
            <a:noFill/>
          </a:ln>
        </p:spPr>
        <p:style>
          <a:lnRef idx="0"/>
          <a:fillRef idx="0"/>
          <a:effectRef idx="0"/>
          <a:fontRef idx="minor"/>
        </p:style>
        <p:txBody>
          <a:bodyPr lIns="90000" rIns="90000" tIns="45000" bIns="45000" anchor="ctr">
            <a:spAutoFit/>
          </a:bodyPr>
          <a:p>
            <a:pPr algn="ctr">
              <a:lnSpc>
                <a:spcPct val="100000"/>
              </a:lnSpc>
            </a:pPr>
            <a:r>
              <a:rPr b="1" lang="en-US" sz="3200" spc="-1" strike="noStrike">
                <a:solidFill>
                  <a:srgbClr val="ffffff"/>
                </a:solidFill>
                <a:latin typeface="Calibri"/>
                <a:ea typeface="DejaVu Sans"/>
              </a:rPr>
              <a:t>Data Is </a:t>
            </a:r>
            <a:endParaRPr b="0" lang="en-US" sz="3200" spc="-1" strike="noStrike">
              <a:latin typeface="Arial"/>
            </a:endParaRPr>
          </a:p>
          <a:p>
            <a:pPr algn="ctr">
              <a:lnSpc>
                <a:spcPct val="100000"/>
              </a:lnSpc>
            </a:pPr>
            <a:r>
              <a:rPr b="1" lang="en-US" sz="3200" spc="-1" strike="noStrike">
                <a:solidFill>
                  <a:srgbClr val="ffffff"/>
                </a:solidFill>
                <a:latin typeface="Calibri"/>
                <a:ea typeface="DejaVu Sans"/>
              </a:rPr>
              <a:t>The New Oil</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8e0000"/>
                </a:solidFill>
                <a:latin typeface="Calibri Light"/>
                <a:ea typeface="DejaVu Sans"/>
              </a:rPr>
              <a:t>Distributed Data and Partitions</a:t>
            </a:r>
            <a:endParaRPr b="0" lang="en-US" sz="4400" spc="-1" strike="noStrike">
              <a:latin typeface="Arial"/>
            </a:endParaRPr>
          </a:p>
        </p:txBody>
      </p:sp>
      <p:sp>
        <p:nvSpPr>
          <p:cNvPr id="235" name="CustomShape 2"/>
          <p:cNvSpPr/>
          <p:nvPr/>
        </p:nvSpPr>
        <p:spPr>
          <a:xfrm>
            <a:off x="368640" y="1690560"/>
            <a:ext cx="4598280" cy="5029560"/>
          </a:xfrm>
          <a:prstGeom prst="rect">
            <a:avLst/>
          </a:prstGeom>
          <a:noFill/>
          <a:ln>
            <a:noFill/>
          </a:ln>
        </p:spPr>
        <p:style>
          <a:lnRef idx="0"/>
          <a:fillRef idx="0"/>
          <a:effectRef idx="0"/>
          <a:fontRef idx="minor"/>
        </p:style>
        <p:txBody>
          <a:bodyPr lIns="90000" rIns="90000" tIns="45000" bIns="45000">
            <a:normAutofit fontScale="66000"/>
          </a:bodyPr>
          <a:p>
            <a:pPr marL="228600" indent="-227520">
              <a:lnSpc>
                <a:spcPct val="120000"/>
              </a:lnSpc>
              <a:spcBef>
                <a:spcPts val="1001"/>
              </a:spcBef>
              <a:buClr>
                <a:srgbClr val="000000"/>
              </a:buClr>
              <a:buFont typeface="Arial"/>
              <a:buChar char="•"/>
            </a:pPr>
            <a:r>
              <a:rPr b="0" lang="en-US" sz="2800" spc="-1" strike="noStrike">
                <a:solidFill>
                  <a:srgbClr val="000000"/>
                </a:solidFill>
                <a:latin typeface="Graphik Web"/>
                <a:ea typeface="DejaVu Sans"/>
              </a:rPr>
              <a:t>Partitioning allows for efficient parallelism. A distributed scheme of breaking up data into chunks or partitions allows Spark executors to process only data that is close to them, minimizing network bandwidth. That is, each executor’s core is assigned its own data partition to work on.</a:t>
            </a:r>
            <a:endParaRPr b="0" lang="en-US" sz="2800" spc="-1" strike="noStrike">
              <a:latin typeface="Arial"/>
            </a:endParaRPr>
          </a:p>
        </p:txBody>
      </p:sp>
      <p:sp>
        <p:nvSpPr>
          <p:cNvPr id="236" name="CustomShape 3"/>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6FD48B20-8F7A-4011-ADB6-B14E4072C85A}" type="slidenum">
              <a:rPr b="0" lang="en-US" sz="1200" spc="-1" strike="noStrike">
                <a:solidFill>
                  <a:srgbClr val="8b8b8b"/>
                </a:solidFill>
                <a:latin typeface="Calibri"/>
                <a:ea typeface="DejaVu Sans"/>
              </a:rPr>
              <a:t>30</a:t>
            </a:fld>
            <a:endParaRPr b="0" lang="en-US" sz="1200" spc="-1" strike="noStrike">
              <a:latin typeface="Arial"/>
            </a:endParaRPr>
          </a:p>
        </p:txBody>
      </p:sp>
      <p:pic>
        <p:nvPicPr>
          <p:cNvPr id="237" name="Picture 7" descr=""/>
          <p:cNvPicPr/>
          <p:nvPr/>
        </p:nvPicPr>
        <p:blipFill>
          <a:blip r:embed="rId1"/>
          <a:stretch/>
        </p:blipFill>
        <p:spPr>
          <a:xfrm>
            <a:off x="5254560" y="2080080"/>
            <a:ext cx="6102360" cy="401184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de-DE" sz="4400" spc="-1" strike="noStrike">
                <a:solidFill>
                  <a:srgbClr val="8e0000"/>
                </a:solidFill>
                <a:latin typeface="Calibri Light"/>
                <a:ea typeface="DejaVu Sans"/>
              </a:rPr>
              <a:t>Reselient Distributed Dataset (RDD)</a:t>
            </a:r>
            <a:endParaRPr b="0" lang="en-US" sz="4400" spc="-1" strike="noStrike">
              <a:latin typeface="Arial"/>
            </a:endParaRPr>
          </a:p>
        </p:txBody>
      </p:sp>
      <p:sp>
        <p:nvSpPr>
          <p:cNvPr id="239" name="CustomShape 2"/>
          <p:cNvSpPr/>
          <p:nvPr/>
        </p:nvSpPr>
        <p:spPr>
          <a:xfrm>
            <a:off x="436680" y="1501200"/>
            <a:ext cx="6768360" cy="4990680"/>
          </a:xfrm>
          <a:prstGeom prst="rect">
            <a:avLst/>
          </a:prstGeom>
          <a:noFill/>
          <a:ln>
            <a:noFill/>
          </a:ln>
        </p:spPr>
        <p:style>
          <a:lnRef idx="0"/>
          <a:fillRef idx="0"/>
          <a:effectRef idx="0"/>
          <a:fontRef idx="minor"/>
        </p:style>
        <p:txBody>
          <a:bodyPr lIns="90000" rIns="90000" tIns="45000" bIns="45000">
            <a:normAutofit fontScale="55000"/>
          </a:bodyPr>
          <a:p>
            <a:pPr marL="228600" indent="-227520" algn="just">
              <a:lnSpc>
                <a:spcPct val="120000"/>
              </a:lnSpc>
              <a:spcBef>
                <a:spcPts val="1001"/>
              </a:spcBef>
              <a:buClr>
                <a:srgbClr val="000000"/>
              </a:buClr>
              <a:buFont typeface="Arial"/>
              <a:buChar char="•"/>
            </a:pPr>
            <a:r>
              <a:rPr b="0" lang="en-US" sz="3200" spc="-1" strike="noStrike">
                <a:solidFill>
                  <a:srgbClr val="000000"/>
                </a:solidFill>
                <a:latin typeface="Graphik Web"/>
                <a:ea typeface="DejaVu Sans"/>
              </a:rPr>
              <a:t>Resilient Distributed Datasets (RDD) is a fundamental data structure of Spark. </a:t>
            </a:r>
            <a:endParaRPr b="0" lang="en-US" sz="3200" spc="-1" strike="noStrike">
              <a:latin typeface="Arial"/>
            </a:endParaRPr>
          </a:p>
          <a:p>
            <a:pPr marL="228600" indent="-227520" algn="just">
              <a:lnSpc>
                <a:spcPct val="120000"/>
              </a:lnSpc>
              <a:spcBef>
                <a:spcPts val="1001"/>
              </a:spcBef>
              <a:buClr>
                <a:srgbClr val="000000"/>
              </a:buClr>
              <a:buFont typeface="Arial"/>
              <a:buChar char="•"/>
            </a:pPr>
            <a:r>
              <a:rPr b="0" lang="en-US" sz="3200" spc="-1" strike="noStrike">
                <a:solidFill>
                  <a:srgbClr val="000000"/>
                </a:solidFill>
                <a:latin typeface="Graphik Web"/>
                <a:ea typeface="DejaVu Sans"/>
              </a:rPr>
              <a:t> </a:t>
            </a:r>
            <a:r>
              <a:rPr b="0" lang="en-US" sz="3200" spc="-1" strike="noStrike">
                <a:solidFill>
                  <a:srgbClr val="000000"/>
                </a:solidFill>
                <a:latin typeface="Graphik Web"/>
                <a:ea typeface="DejaVu Sans"/>
              </a:rPr>
              <a:t>It is an </a:t>
            </a:r>
            <a:r>
              <a:rPr b="0" lang="en-US" sz="3200" spc="-1" strike="noStrike">
                <a:solidFill>
                  <a:srgbClr val="c00000"/>
                </a:solidFill>
                <a:latin typeface="Graphik Web"/>
                <a:ea typeface="DejaVu Sans"/>
              </a:rPr>
              <a:t>immutable</a:t>
            </a:r>
            <a:r>
              <a:rPr b="0" lang="en-US" sz="3200" spc="-1" strike="noStrike">
                <a:solidFill>
                  <a:srgbClr val="000000"/>
                </a:solidFill>
                <a:latin typeface="Graphik Web"/>
                <a:ea typeface="DejaVu Sans"/>
              </a:rPr>
              <a:t> distributed collection of objects.</a:t>
            </a:r>
            <a:endParaRPr b="0" lang="en-US" sz="3200" spc="-1" strike="noStrike">
              <a:latin typeface="Arial"/>
            </a:endParaRPr>
          </a:p>
          <a:p>
            <a:pPr marL="228600" indent="-227520" algn="just">
              <a:lnSpc>
                <a:spcPct val="120000"/>
              </a:lnSpc>
              <a:spcBef>
                <a:spcPts val="1001"/>
              </a:spcBef>
              <a:buClr>
                <a:srgbClr val="000000"/>
              </a:buClr>
              <a:buFont typeface="Arial"/>
              <a:buChar char="•"/>
            </a:pPr>
            <a:r>
              <a:rPr b="0" lang="en-US" sz="3200" spc="-1" strike="noStrike">
                <a:solidFill>
                  <a:srgbClr val="000000"/>
                </a:solidFill>
                <a:latin typeface="Graphik Web"/>
                <a:ea typeface="DejaVu Sans"/>
              </a:rPr>
              <a:t>Each dataset in RDD is divided into logical partitions, which may be computed on different nodes of the cluster.</a:t>
            </a:r>
            <a:endParaRPr b="0" lang="en-US" sz="3200" spc="-1" strike="noStrike">
              <a:latin typeface="Arial"/>
            </a:endParaRPr>
          </a:p>
          <a:p>
            <a:pPr marL="228600" indent="-227520" algn="just">
              <a:lnSpc>
                <a:spcPct val="120000"/>
              </a:lnSpc>
              <a:spcBef>
                <a:spcPts val="1001"/>
              </a:spcBef>
              <a:buClr>
                <a:srgbClr val="000000"/>
              </a:buClr>
              <a:buFont typeface="Arial"/>
              <a:buChar char="•"/>
            </a:pPr>
            <a:r>
              <a:rPr b="0" lang="en-US" sz="3200" spc="-1" strike="noStrike">
                <a:solidFill>
                  <a:srgbClr val="000000"/>
                </a:solidFill>
                <a:latin typeface="Graphik Web"/>
                <a:ea typeface="DejaVu Sans"/>
              </a:rPr>
              <a:t>RDDs can contain any type of Python, Java, or Scala objects, including user-defined classes.</a:t>
            </a:r>
            <a:endParaRPr b="0" lang="en-US" sz="3200" spc="-1" strike="noStrike">
              <a:latin typeface="Arial"/>
            </a:endParaRPr>
          </a:p>
        </p:txBody>
      </p:sp>
      <p:sp>
        <p:nvSpPr>
          <p:cNvPr id="240" name="CustomShape 3"/>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883DBD24-B832-4A5E-9FEE-C442D46F9817}" type="slidenum">
              <a:rPr b="0" lang="en-US" sz="1200" spc="-1" strike="noStrike">
                <a:solidFill>
                  <a:srgbClr val="8b8b8b"/>
                </a:solidFill>
                <a:latin typeface="Calibri"/>
                <a:ea typeface="DejaVu Sans"/>
              </a:rPr>
              <a:t>31</a:t>
            </a:fld>
            <a:endParaRPr b="0" lang="en-US" sz="1200" spc="-1" strike="noStrike">
              <a:latin typeface="Arial"/>
            </a:endParaRPr>
          </a:p>
        </p:txBody>
      </p:sp>
      <p:pic>
        <p:nvPicPr>
          <p:cNvPr id="241" name="Picture 5" descr=""/>
          <p:cNvPicPr/>
          <p:nvPr/>
        </p:nvPicPr>
        <p:blipFill>
          <a:blip r:embed="rId1"/>
          <a:stretch/>
        </p:blipFill>
        <p:spPr>
          <a:xfrm>
            <a:off x="7675560" y="2159640"/>
            <a:ext cx="4381920" cy="3134520"/>
          </a:xfrm>
          <a:prstGeom prst="rect">
            <a:avLst/>
          </a:prstGeom>
          <a:ln>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de-DE" sz="4400" spc="-1" strike="noStrike">
                <a:solidFill>
                  <a:srgbClr val="8e0000"/>
                </a:solidFill>
                <a:latin typeface="Calibri Light"/>
                <a:ea typeface="DejaVu Sans"/>
              </a:rPr>
              <a:t>Reselient Distributed Dataset (RDD)</a:t>
            </a:r>
            <a:endParaRPr b="0" lang="en-US" sz="4400" spc="-1" strike="noStrike">
              <a:latin typeface="Arial"/>
            </a:endParaRPr>
          </a:p>
        </p:txBody>
      </p:sp>
      <p:sp>
        <p:nvSpPr>
          <p:cNvPr id="243" name="CustomShape 2"/>
          <p:cNvSpPr/>
          <p:nvPr/>
        </p:nvSpPr>
        <p:spPr>
          <a:xfrm>
            <a:off x="436680" y="1501200"/>
            <a:ext cx="6768360" cy="4990680"/>
          </a:xfrm>
          <a:prstGeom prst="rect">
            <a:avLst/>
          </a:prstGeom>
          <a:noFill/>
          <a:ln>
            <a:noFill/>
          </a:ln>
        </p:spPr>
        <p:style>
          <a:lnRef idx="0"/>
          <a:fillRef idx="0"/>
          <a:effectRef idx="0"/>
          <a:fontRef idx="minor"/>
        </p:style>
        <p:txBody>
          <a:bodyPr lIns="90000" rIns="90000" tIns="45000" bIns="45000">
            <a:normAutofit fontScale="88000"/>
          </a:bodyPr>
          <a:p>
            <a:pPr marL="228600" indent="-227520" algn="just">
              <a:lnSpc>
                <a:spcPct val="120000"/>
              </a:lnSpc>
              <a:spcBef>
                <a:spcPts val="1001"/>
              </a:spcBef>
              <a:buClr>
                <a:srgbClr val="000000"/>
              </a:buClr>
              <a:buFont typeface="Arial"/>
              <a:buChar char="•"/>
            </a:pPr>
            <a:r>
              <a:rPr b="0" lang="en-US" sz="3200" spc="-1" strike="noStrike">
                <a:solidFill>
                  <a:srgbClr val="000000"/>
                </a:solidFill>
                <a:latin typeface="Graphik Web"/>
                <a:ea typeface="DejaVu Sans"/>
              </a:rPr>
              <a:t>it supports in-memory processing computation. This means, it stores the state of memory as an object across the jobs and the object is sharable between those jobs. </a:t>
            </a:r>
            <a:endParaRPr b="0" lang="en-US" sz="3200" spc="-1" strike="noStrike">
              <a:latin typeface="Arial"/>
            </a:endParaRPr>
          </a:p>
          <a:p>
            <a:pPr marL="228600" indent="-227520" algn="just">
              <a:lnSpc>
                <a:spcPct val="120000"/>
              </a:lnSpc>
              <a:spcBef>
                <a:spcPts val="1001"/>
              </a:spcBef>
              <a:buClr>
                <a:srgbClr val="000000"/>
              </a:buClr>
              <a:buFont typeface="Arial"/>
              <a:buChar char="•"/>
            </a:pPr>
            <a:r>
              <a:rPr b="0" lang="en-US" sz="3200" spc="-1" strike="noStrike">
                <a:solidFill>
                  <a:srgbClr val="000000"/>
                </a:solidFill>
                <a:latin typeface="Graphik Web"/>
                <a:ea typeface="DejaVu Sans"/>
              </a:rPr>
              <a:t>Data sharing in memory is </a:t>
            </a:r>
            <a:r>
              <a:rPr b="1" lang="en-US" sz="3200" spc="-1" strike="noStrike">
                <a:solidFill>
                  <a:srgbClr val="c00000"/>
                </a:solidFill>
                <a:latin typeface="Graphik Web"/>
                <a:ea typeface="DejaVu Sans"/>
              </a:rPr>
              <a:t>10</a:t>
            </a:r>
            <a:r>
              <a:rPr b="0" lang="en-US" sz="3200" spc="-1" strike="noStrike">
                <a:solidFill>
                  <a:srgbClr val="000000"/>
                </a:solidFill>
                <a:latin typeface="Graphik Web"/>
                <a:ea typeface="DejaVu Sans"/>
              </a:rPr>
              <a:t> to </a:t>
            </a:r>
            <a:r>
              <a:rPr b="1" lang="en-US" sz="3200" spc="-1" strike="noStrike">
                <a:solidFill>
                  <a:srgbClr val="c00000"/>
                </a:solidFill>
                <a:latin typeface="Graphik Web"/>
                <a:ea typeface="DejaVu Sans"/>
              </a:rPr>
              <a:t>100</a:t>
            </a:r>
            <a:r>
              <a:rPr b="0" lang="en-US" sz="3200" spc="-1" strike="noStrike">
                <a:solidFill>
                  <a:srgbClr val="000000"/>
                </a:solidFill>
                <a:latin typeface="Graphik Web"/>
                <a:ea typeface="DejaVu Sans"/>
              </a:rPr>
              <a:t> times faster than network and Disk.</a:t>
            </a:r>
            <a:endParaRPr b="0" lang="en-US" sz="3200" spc="-1" strike="noStrike">
              <a:latin typeface="Arial"/>
            </a:endParaRPr>
          </a:p>
          <a:p>
            <a:pPr algn="just">
              <a:lnSpc>
                <a:spcPct val="120000"/>
              </a:lnSpc>
              <a:spcBef>
                <a:spcPts val="1001"/>
              </a:spcBef>
            </a:pPr>
            <a:endParaRPr b="0" lang="en-US" sz="3200" spc="-1" strike="noStrike">
              <a:latin typeface="Arial"/>
            </a:endParaRPr>
          </a:p>
        </p:txBody>
      </p:sp>
      <p:sp>
        <p:nvSpPr>
          <p:cNvPr id="244" name="CustomShape 3"/>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BDB5353A-E8BE-4A0C-B311-25064C36E788}" type="slidenum">
              <a:rPr b="0" lang="en-US" sz="1200" spc="-1" strike="noStrike">
                <a:solidFill>
                  <a:srgbClr val="8b8b8b"/>
                </a:solidFill>
                <a:latin typeface="Calibri"/>
                <a:ea typeface="DejaVu Sans"/>
              </a:rPr>
              <a:t>32</a:t>
            </a:fld>
            <a:endParaRPr b="0" lang="en-US" sz="1200" spc="-1" strike="noStrike">
              <a:latin typeface="Arial"/>
            </a:endParaRPr>
          </a:p>
        </p:txBody>
      </p:sp>
      <p:pic>
        <p:nvPicPr>
          <p:cNvPr id="245" name="Picture 5" descr=""/>
          <p:cNvPicPr/>
          <p:nvPr/>
        </p:nvPicPr>
        <p:blipFill>
          <a:blip r:embed="rId1"/>
          <a:stretch/>
        </p:blipFill>
        <p:spPr>
          <a:xfrm>
            <a:off x="7675560" y="2159640"/>
            <a:ext cx="4381920" cy="3134520"/>
          </a:xfrm>
          <a:prstGeom prst="rect">
            <a:avLst/>
          </a:prstGeom>
          <a:ln>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de-DE" sz="4400" spc="-1" strike="noStrike">
                <a:solidFill>
                  <a:srgbClr val="8e0000"/>
                </a:solidFill>
                <a:latin typeface="Calibri Light"/>
                <a:ea typeface="DejaVu Sans"/>
              </a:rPr>
              <a:t>Reselient Distributed Dataset (RDD)</a:t>
            </a:r>
            <a:endParaRPr b="0" lang="en-US" sz="4400" spc="-1" strike="noStrike">
              <a:latin typeface="Arial"/>
            </a:endParaRPr>
          </a:p>
        </p:txBody>
      </p:sp>
      <p:sp>
        <p:nvSpPr>
          <p:cNvPr id="247" name="CustomShape 2"/>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695AB348-086B-49C5-A33F-5489F6119C38}"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248" name="CustomShape 3"/>
          <p:cNvSpPr/>
          <p:nvPr/>
        </p:nvSpPr>
        <p:spPr>
          <a:xfrm>
            <a:off x="573120" y="1513800"/>
            <a:ext cx="11080800" cy="1882440"/>
          </a:xfrm>
          <a:prstGeom prst="rect">
            <a:avLst/>
          </a:prstGeom>
          <a:noFill/>
          <a:ln>
            <a:noFill/>
          </a:ln>
        </p:spPr>
        <p:style>
          <a:lnRef idx="0"/>
          <a:fillRef idx="0"/>
          <a:effectRef idx="0"/>
          <a:fontRef idx="minor"/>
        </p:style>
        <p:txBody>
          <a:bodyPr lIns="90000" rIns="90000" tIns="45000" bIns="45000">
            <a:normAutofit fontScale="42000"/>
          </a:bodyPr>
          <a:p>
            <a:pPr algn="just">
              <a:lnSpc>
                <a:spcPct val="100000"/>
              </a:lnSpc>
              <a:spcBef>
                <a:spcPts val="1001"/>
              </a:spcBef>
              <a:tabLst>
                <a:tab algn="l" pos="0"/>
              </a:tabLst>
            </a:pPr>
            <a:r>
              <a:rPr b="1" lang="en-US" sz="2800" spc="-1" strike="noStrike">
                <a:solidFill>
                  <a:srgbClr val="c00000"/>
                </a:solidFill>
                <a:latin typeface="Graphik Web"/>
                <a:ea typeface="DejaVu Sans"/>
              </a:rPr>
              <a:t>Iterative Operations on Spark RDD</a:t>
            </a:r>
            <a:endParaRPr b="0" lang="en-US" sz="2800" spc="-1" strike="noStrike">
              <a:latin typeface="Arial"/>
            </a:endParaRPr>
          </a:p>
          <a:p>
            <a:pPr marL="228600" indent="-227520" algn="just">
              <a:lnSpc>
                <a:spcPct val="100000"/>
              </a:lnSpc>
              <a:spcBef>
                <a:spcPts val="1001"/>
              </a:spcBef>
              <a:buClr>
                <a:srgbClr val="000000"/>
              </a:buClr>
              <a:buFont typeface="Arial"/>
              <a:buChar char="•"/>
              <a:tabLst>
                <a:tab algn="l" pos="0"/>
              </a:tabLst>
            </a:pPr>
            <a:r>
              <a:rPr b="0" lang="en-US" sz="2800" spc="-1" strike="noStrike">
                <a:solidFill>
                  <a:srgbClr val="000000"/>
                </a:solidFill>
                <a:latin typeface="Graphik Web"/>
                <a:ea typeface="DejaVu Sans"/>
              </a:rPr>
              <a:t> </a:t>
            </a:r>
            <a:r>
              <a:rPr b="0" lang="en-US" sz="2800" spc="-1" strike="noStrike">
                <a:solidFill>
                  <a:srgbClr val="000000"/>
                </a:solidFill>
                <a:latin typeface="Graphik Web"/>
                <a:ea typeface="DejaVu Sans"/>
              </a:rPr>
              <a:t>It will store intermediate results in a distributed memory instead of Stable storage (Disk) and make the system faster.</a:t>
            </a:r>
            <a:endParaRPr b="0" lang="en-US" sz="2800" spc="-1" strike="noStrike">
              <a:latin typeface="Arial"/>
            </a:endParaRPr>
          </a:p>
          <a:p>
            <a:pPr marL="228600" indent="-227520" algn="just">
              <a:lnSpc>
                <a:spcPct val="100000"/>
              </a:lnSpc>
              <a:spcBef>
                <a:spcPts val="1001"/>
              </a:spcBef>
              <a:buClr>
                <a:srgbClr val="000000"/>
              </a:buClr>
              <a:buFont typeface="Arial"/>
              <a:buChar char="•"/>
              <a:tabLst>
                <a:tab algn="l" pos="0"/>
              </a:tabLst>
            </a:pPr>
            <a:r>
              <a:rPr b="0" lang="en-US" sz="2800" spc="-1" strike="noStrike">
                <a:solidFill>
                  <a:srgbClr val="000000"/>
                </a:solidFill>
                <a:latin typeface="Graphik Web"/>
                <a:ea typeface="DejaVu Sans"/>
              </a:rPr>
              <a:t>If the Distributed memory (RAM) is not sufficient to store intermediate results (State of the JOB), then it will spill to the disk.</a:t>
            </a:r>
            <a:endParaRPr b="0" lang="en-US" sz="2800" spc="-1" strike="noStrike">
              <a:latin typeface="Arial"/>
            </a:endParaRPr>
          </a:p>
        </p:txBody>
      </p:sp>
      <p:pic>
        <p:nvPicPr>
          <p:cNvPr id="249" name="Picture 8" descr=""/>
          <p:cNvPicPr/>
          <p:nvPr/>
        </p:nvPicPr>
        <p:blipFill>
          <a:blip r:embed="rId1"/>
          <a:stretch/>
        </p:blipFill>
        <p:spPr>
          <a:xfrm>
            <a:off x="1237320" y="3288960"/>
            <a:ext cx="10115280" cy="3084480"/>
          </a:xfrm>
          <a:prstGeom prst="rect">
            <a:avLst/>
          </a:prstGeom>
          <a:ln>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de-DE" sz="4400" spc="-1" strike="noStrike">
                <a:solidFill>
                  <a:srgbClr val="8e0000"/>
                </a:solidFill>
                <a:latin typeface="Calibri Light"/>
                <a:ea typeface="DejaVu Sans"/>
              </a:rPr>
              <a:t>Reselient Distributed Dataset (RDD)</a:t>
            </a:r>
            <a:endParaRPr b="0" lang="en-US" sz="4400" spc="-1" strike="noStrike">
              <a:latin typeface="Arial"/>
            </a:endParaRPr>
          </a:p>
        </p:txBody>
      </p:sp>
      <p:sp>
        <p:nvSpPr>
          <p:cNvPr id="251" name="CustomShape 2"/>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602E2CB1-2278-4C1B-AB97-498A48A8B495}"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252" name="CustomShape 3"/>
          <p:cNvSpPr/>
          <p:nvPr/>
        </p:nvSpPr>
        <p:spPr>
          <a:xfrm>
            <a:off x="573120" y="1477800"/>
            <a:ext cx="11080800" cy="2022120"/>
          </a:xfrm>
          <a:prstGeom prst="rect">
            <a:avLst/>
          </a:prstGeom>
          <a:noFill/>
          <a:ln>
            <a:noFill/>
          </a:ln>
        </p:spPr>
        <p:style>
          <a:lnRef idx="0"/>
          <a:fillRef idx="0"/>
          <a:effectRef idx="0"/>
          <a:fontRef idx="minor"/>
        </p:style>
        <p:txBody>
          <a:bodyPr lIns="90000" rIns="90000" tIns="45000" bIns="45000">
            <a:normAutofit/>
          </a:bodyPr>
          <a:p>
            <a:pPr algn="just">
              <a:lnSpc>
                <a:spcPct val="100000"/>
              </a:lnSpc>
              <a:spcBef>
                <a:spcPts val="1001"/>
              </a:spcBef>
              <a:tabLst>
                <a:tab algn="l" pos="0"/>
              </a:tabLst>
            </a:pPr>
            <a:r>
              <a:rPr b="1" lang="en-US" sz="2800" spc="-1" strike="noStrike">
                <a:solidFill>
                  <a:srgbClr val="c00000"/>
                </a:solidFill>
                <a:latin typeface="Graphik Web"/>
                <a:ea typeface="DejaVu Sans"/>
              </a:rPr>
              <a:t>Interactive Operations on Spark RDD</a:t>
            </a:r>
            <a:endParaRPr b="0" lang="en-US" sz="2800" spc="-1" strike="noStrike">
              <a:latin typeface="Arial"/>
            </a:endParaRPr>
          </a:p>
          <a:p>
            <a:pPr marL="228600" indent="-227520" algn="just">
              <a:lnSpc>
                <a:spcPct val="100000"/>
              </a:lnSpc>
              <a:spcBef>
                <a:spcPts val="1001"/>
              </a:spcBef>
              <a:buClr>
                <a:srgbClr val="000000"/>
              </a:buClr>
              <a:buFont typeface="Arial"/>
              <a:buChar char="•"/>
              <a:tabLst>
                <a:tab algn="l" pos="0"/>
              </a:tabLst>
            </a:pPr>
            <a:r>
              <a:rPr b="0" lang="en-US" sz="2800" spc="-1" strike="noStrike">
                <a:solidFill>
                  <a:srgbClr val="000000"/>
                </a:solidFill>
                <a:latin typeface="Graphik Web"/>
                <a:ea typeface="DejaVu Sans"/>
              </a:rPr>
              <a:t>If different queries are run on the same set of data repeatedly, this particular data can be kept in memory for better execution times.</a:t>
            </a:r>
            <a:endParaRPr b="0" lang="en-US" sz="2800" spc="-1" strike="noStrike">
              <a:latin typeface="Arial"/>
            </a:endParaRPr>
          </a:p>
        </p:txBody>
      </p:sp>
      <p:pic>
        <p:nvPicPr>
          <p:cNvPr id="253" name="Content Placeholder 5" descr=""/>
          <p:cNvPicPr/>
          <p:nvPr/>
        </p:nvPicPr>
        <p:blipFill>
          <a:blip r:embed="rId1"/>
          <a:stretch/>
        </p:blipFill>
        <p:spPr>
          <a:xfrm>
            <a:off x="573120" y="3429000"/>
            <a:ext cx="11092680" cy="2883240"/>
          </a:xfrm>
          <a:prstGeom prst="rect">
            <a:avLst/>
          </a:prstGeom>
          <a:ln>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de-DE" sz="4400" spc="-1" strike="noStrike">
                <a:solidFill>
                  <a:srgbClr val="8e0000"/>
                </a:solidFill>
                <a:latin typeface="Calibri Light"/>
                <a:ea typeface="DejaVu Sans"/>
              </a:rPr>
              <a:t>Reselient Distributed Dataset (RDD)</a:t>
            </a:r>
            <a:endParaRPr b="0" lang="en-US" sz="4400" spc="-1" strike="noStrike">
              <a:latin typeface="Arial"/>
            </a:endParaRPr>
          </a:p>
        </p:txBody>
      </p:sp>
      <p:sp>
        <p:nvSpPr>
          <p:cNvPr id="255" name="CustomShape 2"/>
          <p:cNvSpPr/>
          <p:nvPr/>
        </p:nvSpPr>
        <p:spPr>
          <a:xfrm>
            <a:off x="436680" y="1501200"/>
            <a:ext cx="10915920" cy="5457960"/>
          </a:xfrm>
          <a:prstGeom prst="rect">
            <a:avLst/>
          </a:prstGeom>
          <a:noFill/>
          <a:ln>
            <a:noFill/>
          </a:ln>
        </p:spPr>
        <p:style>
          <a:lnRef idx="0"/>
          <a:fillRef idx="0"/>
          <a:effectRef idx="0"/>
          <a:fontRef idx="minor"/>
        </p:style>
        <p:txBody>
          <a:bodyPr lIns="90000" rIns="90000" tIns="45000" bIns="45000">
            <a:normAutofit fontScale="49000"/>
          </a:bodyPr>
          <a:p>
            <a:pPr marL="228600" indent="-227520" algn="just">
              <a:lnSpc>
                <a:spcPct val="120000"/>
              </a:lnSpc>
              <a:spcBef>
                <a:spcPts val="1001"/>
              </a:spcBef>
              <a:buClr>
                <a:srgbClr val="000000"/>
              </a:buClr>
              <a:buFont typeface="Arial"/>
              <a:buChar char="•"/>
            </a:pPr>
            <a:r>
              <a:rPr b="0" lang="en-US" sz="3200" spc="-1" strike="noStrike">
                <a:solidFill>
                  <a:srgbClr val="000000"/>
                </a:solidFill>
                <a:latin typeface="Graphik Web"/>
                <a:ea typeface="DejaVu Sans"/>
              </a:rPr>
              <a:t>Formally, an RDD is a read-only, partitioned collection of records.</a:t>
            </a:r>
            <a:endParaRPr b="0" lang="en-US" sz="3200" spc="-1" strike="noStrike">
              <a:latin typeface="Arial"/>
            </a:endParaRPr>
          </a:p>
          <a:p>
            <a:pPr marL="228600" indent="-227520" algn="just">
              <a:lnSpc>
                <a:spcPct val="120000"/>
              </a:lnSpc>
              <a:spcBef>
                <a:spcPts val="1001"/>
              </a:spcBef>
              <a:buClr>
                <a:srgbClr val="000000"/>
              </a:buClr>
              <a:buFont typeface="Arial"/>
              <a:buChar char="•"/>
            </a:pPr>
            <a:r>
              <a:rPr b="0" lang="en-US" sz="3200" spc="-1" strike="noStrike">
                <a:solidFill>
                  <a:srgbClr val="000000"/>
                </a:solidFill>
                <a:latin typeface="Graphik Web"/>
                <a:ea typeface="DejaVu Sans"/>
              </a:rPr>
              <a:t>RDDs can be created through deterministic operations on either data on stable storage or other RDDs.</a:t>
            </a:r>
            <a:endParaRPr b="0" lang="en-US" sz="3200" spc="-1" strike="noStrike">
              <a:latin typeface="Arial"/>
            </a:endParaRPr>
          </a:p>
          <a:p>
            <a:pPr marL="228600" indent="-227520" algn="just">
              <a:lnSpc>
                <a:spcPct val="120000"/>
              </a:lnSpc>
              <a:spcBef>
                <a:spcPts val="1001"/>
              </a:spcBef>
              <a:buClr>
                <a:srgbClr val="000000"/>
              </a:buClr>
              <a:buFont typeface="Arial"/>
              <a:buChar char="•"/>
            </a:pPr>
            <a:r>
              <a:rPr b="0" lang="en-US" sz="3200" spc="-1" strike="noStrike">
                <a:solidFill>
                  <a:srgbClr val="000000"/>
                </a:solidFill>
                <a:latin typeface="Graphik Web"/>
                <a:ea typeface="DejaVu Sans"/>
              </a:rPr>
              <a:t>RDD is a fault-tolerant collection of elements that can be operated on in parallel.</a:t>
            </a:r>
            <a:endParaRPr b="0" lang="en-US" sz="3200" spc="-1" strike="noStrike">
              <a:latin typeface="Arial"/>
            </a:endParaRPr>
          </a:p>
          <a:p>
            <a:pPr marL="228600" indent="-227520" algn="just">
              <a:lnSpc>
                <a:spcPct val="120000"/>
              </a:lnSpc>
              <a:spcBef>
                <a:spcPts val="1001"/>
              </a:spcBef>
              <a:buClr>
                <a:srgbClr val="000000"/>
              </a:buClr>
              <a:buFont typeface="Arial"/>
              <a:buChar char="•"/>
            </a:pPr>
            <a:r>
              <a:rPr b="0" lang="en-US" sz="3200" spc="-1" strike="noStrike">
                <a:solidFill>
                  <a:srgbClr val="000000"/>
                </a:solidFill>
                <a:latin typeface="Graphik Web"/>
                <a:ea typeface="DejaVu Sans"/>
              </a:rPr>
              <a:t>There are two ways to create RDDs − </a:t>
            </a:r>
            <a:r>
              <a:rPr b="1" lang="en-US" sz="3200" spc="-1" strike="noStrike">
                <a:solidFill>
                  <a:srgbClr val="000000"/>
                </a:solidFill>
                <a:latin typeface="Graphik Web"/>
                <a:ea typeface="DejaVu Sans"/>
              </a:rPr>
              <a:t>parallelizing</a:t>
            </a:r>
            <a:r>
              <a:rPr b="0" lang="en-US" sz="3200" spc="-1" strike="noStrike">
                <a:solidFill>
                  <a:srgbClr val="000000"/>
                </a:solidFill>
                <a:latin typeface="Graphik Web"/>
                <a:ea typeface="DejaVu Sans"/>
              </a:rPr>
              <a:t> an existing collection in your driver program, or </a:t>
            </a:r>
            <a:r>
              <a:rPr b="1" lang="en-US" sz="3200" spc="-1" strike="noStrike">
                <a:solidFill>
                  <a:srgbClr val="000000"/>
                </a:solidFill>
                <a:latin typeface="Graphik Web"/>
                <a:ea typeface="DejaVu Sans"/>
              </a:rPr>
              <a:t>referencing a dataset </a:t>
            </a:r>
            <a:r>
              <a:rPr b="0" lang="en-US" sz="3200" spc="-1" strike="noStrike">
                <a:solidFill>
                  <a:srgbClr val="000000"/>
                </a:solidFill>
                <a:latin typeface="Graphik Web"/>
                <a:ea typeface="DejaVu Sans"/>
              </a:rPr>
              <a:t>in an external storage system, such as a shared file system, HDFS, HBase, or any other data source.</a:t>
            </a:r>
            <a:endParaRPr b="0" lang="en-US" sz="3200" spc="-1" strike="noStrike">
              <a:latin typeface="Arial"/>
            </a:endParaRPr>
          </a:p>
          <a:p>
            <a:pPr marL="228600" indent="-227520" algn="just">
              <a:lnSpc>
                <a:spcPct val="120000"/>
              </a:lnSpc>
              <a:spcBef>
                <a:spcPts val="1001"/>
              </a:spcBef>
              <a:buClr>
                <a:srgbClr val="000000"/>
              </a:buClr>
              <a:buFont typeface="Arial"/>
              <a:buChar char="•"/>
            </a:pPr>
            <a:r>
              <a:rPr b="0" lang="en-US" sz="3200" spc="-1" strike="noStrike">
                <a:solidFill>
                  <a:srgbClr val="000000"/>
                </a:solidFill>
                <a:latin typeface="Graphik Web"/>
                <a:ea typeface="DejaVu Sans"/>
              </a:rPr>
              <a:t>Spark makes use of the concept of RDD to achieve faster and efficient MapReduce operations. </a:t>
            </a:r>
            <a:endParaRPr b="0" lang="en-US" sz="3200" spc="-1" strike="noStrike">
              <a:latin typeface="Arial"/>
            </a:endParaRPr>
          </a:p>
        </p:txBody>
      </p:sp>
      <p:sp>
        <p:nvSpPr>
          <p:cNvPr id="256" name="CustomShape 3"/>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3C31CF51-FB64-423A-960E-B1AA74D691D4}" type="slidenum">
              <a:rPr b="0" lang="en-US" sz="1200" spc="-1" strike="noStrike">
                <a:solidFill>
                  <a:srgbClr val="8b8b8b"/>
                </a:solidFill>
                <a:latin typeface="Calibri"/>
                <a:ea typeface="DejaVu Sans"/>
              </a:rPr>
              <a:t>35</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de-DE" sz="4400" spc="-1" strike="noStrike">
                <a:solidFill>
                  <a:srgbClr val="8e0000"/>
                </a:solidFill>
                <a:latin typeface="Calibri Light"/>
                <a:ea typeface="DejaVu Sans"/>
              </a:rPr>
              <a:t>Reselient Distributed Dataset (RDD)</a:t>
            </a:r>
            <a:endParaRPr b="0" lang="en-US" sz="4400" spc="-1" strike="noStrike">
              <a:latin typeface="Arial"/>
            </a:endParaRPr>
          </a:p>
        </p:txBody>
      </p:sp>
      <p:sp>
        <p:nvSpPr>
          <p:cNvPr id="258" name="CustomShape 2"/>
          <p:cNvSpPr/>
          <p:nvPr/>
        </p:nvSpPr>
        <p:spPr>
          <a:xfrm>
            <a:off x="436680" y="1501200"/>
            <a:ext cx="11449440" cy="4990680"/>
          </a:xfrm>
          <a:prstGeom prst="rect">
            <a:avLst/>
          </a:prstGeom>
          <a:noFill/>
          <a:ln>
            <a:noFill/>
          </a:ln>
        </p:spPr>
        <p:style>
          <a:lnRef idx="0"/>
          <a:fillRef idx="0"/>
          <a:effectRef idx="0"/>
          <a:fontRef idx="minor"/>
        </p:style>
        <p:txBody>
          <a:bodyPr lIns="90000" rIns="90000" tIns="45000" bIns="45000">
            <a:normAutofit fontScale="45000"/>
          </a:bodyPr>
          <a:p>
            <a:pPr marL="228600" indent="-227520" algn="just">
              <a:lnSpc>
                <a:spcPct val="120000"/>
              </a:lnSpc>
              <a:spcBef>
                <a:spcPts val="1001"/>
              </a:spcBef>
              <a:buClr>
                <a:srgbClr val="000000"/>
              </a:buClr>
              <a:buFont typeface="Arial"/>
              <a:buChar char="•"/>
            </a:pPr>
            <a:r>
              <a:rPr b="0" lang="en-US" sz="3200" spc="-1" strike="noStrike">
                <a:solidFill>
                  <a:srgbClr val="000000"/>
                </a:solidFill>
                <a:latin typeface="Graphik Web"/>
                <a:ea typeface="DejaVu Sans"/>
              </a:rPr>
              <a:t>RDD was the primary user-facing API in Spark since its inception. At the core, an RDD is an immutable distributed collection of elements of your data, partitioned across nodes in your cluster that can be operated in parallel with a low-level API that offers transformations and actions.</a:t>
            </a:r>
            <a:endParaRPr b="0" lang="en-US" sz="3200" spc="-1" strike="noStrike">
              <a:latin typeface="Arial"/>
            </a:endParaRPr>
          </a:p>
          <a:p>
            <a:pPr marL="228600" indent="-227520" algn="just">
              <a:lnSpc>
                <a:spcPct val="120000"/>
              </a:lnSpc>
              <a:spcBef>
                <a:spcPts val="1001"/>
              </a:spcBef>
              <a:buClr>
                <a:srgbClr val="000000"/>
              </a:buClr>
              <a:buFont typeface="Arial"/>
              <a:buChar char="•"/>
            </a:pPr>
            <a:r>
              <a:rPr b="0" lang="en-US" sz="3200" spc="-1" strike="noStrike">
                <a:solidFill>
                  <a:srgbClr val="000000"/>
                </a:solidFill>
                <a:latin typeface="Graphik Web"/>
                <a:ea typeface="DejaVu Sans"/>
              </a:rPr>
              <a:t>Since Spark 2.x, RDDs are now consigned to low-level APIs.</a:t>
            </a:r>
            <a:endParaRPr b="0" lang="en-US" sz="3200" spc="-1" strike="noStrike">
              <a:latin typeface="Arial"/>
            </a:endParaRPr>
          </a:p>
          <a:p>
            <a:pPr marL="228600" indent="-227520" algn="just">
              <a:lnSpc>
                <a:spcPct val="120000"/>
              </a:lnSpc>
              <a:spcBef>
                <a:spcPts val="1001"/>
              </a:spcBef>
              <a:buClr>
                <a:srgbClr val="000000"/>
              </a:buClr>
              <a:buFont typeface="Arial"/>
              <a:buChar char="•"/>
            </a:pPr>
            <a:r>
              <a:rPr b="0" lang="en-US" sz="3200" spc="-1" strike="noStrike">
                <a:solidFill>
                  <a:srgbClr val="000000"/>
                </a:solidFill>
                <a:latin typeface="Graphik Web"/>
                <a:ea typeface="DejaVu Sans"/>
              </a:rPr>
              <a:t>Every computation expressed in high-level Structured APIs is decomposed into low-level optimized and generated RDD operations and then converted into Scala bytecode for the executors’ JVMs. This generated RDD operation code is not accessible to users, nor is it the same as the user-facing RDD APIs.</a:t>
            </a:r>
            <a:endParaRPr b="0" lang="en-US" sz="3200" spc="-1" strike="noStrike">
              <a:latin typeface="Arial"/>
            </a:endParaRPr>
          </a:p>
        </p:txBody>
      </p:sp>
      <p:sp>
        <p:nvSpPr>
          <p:cNvPr id="259" name="CustomShape 3"/>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8DCED9B1-0296-4E0B-8D64-0C4186BA2920}" type="slidenum">
              <a:rPr b="0" lang="en-US" sz="1200" spc="-1" strike="noStrike">
                <a:solidFill>
                  <a:srgbClr val="8b8b8b"/>
                </a:solidFill>
                <a:latin typeface="Calibri"/>
                <a:ea typeface="DejaVu Sans"/>
              </a:rPr>
              <a:t>36</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de-DE" sz="4400" spc="-1" strike="noStrike">
                <a:solidFill>
                  <a:srgbClr val="8e0000"/>
                </a:solidFill>
                <a:latin typeface="Calibri Light"/>
                <a:ea typeface="DejaVu Sans"/>
              </a:rPr>
              <a:t>Reselient Distributed Dataset (RDD)</a:t>
            </a:r>
            <a:endParaRPr b="0" lang="en-US" sz="4400" spc="-1" strike="noStrike">
              <a:latin typeface="Arial"/>
            </a:endParaRPr>
          </a:p>
        </p:txBody>
      </p:sp>
      <p:sp>
        <p:nvSpPr>
          <p:cNvPr id="261" name="CustomShape 2"/>
          <p:cNvSpPr/>
          <p:nvPr/>
        </p:nvSpPr>
        <p:spPr>
          <a:xfrm>
            <a:off x="436680" y="1501200"/>
            <a:ext cx="11449440" cy="4990680"/>
          </a:xfrm>
          <a:prstGeom prst="rect">
            <a:avLst/>
          </a:prstGeom>
          <a:noFill/>
          <a:ln>
            <a:noFill/>
          </a:ln>
        </p:spPr>
        <p:style>
          <a:lnRef idx="0"/>
          <a:fillRef idx="0"/>
          <a:effectRef idx="0"/>
          <a:fontRef idx="minor"/>
        </p:style>
        <p:txBody>
          <a:bodyPr lIns="90000" rIns="90000" tIns="45000" bIns="45000">
            <a:normAutofit fontScale="42000"/>
          </a:bodyPr>
          <a:p>
            <a:pPr algn="just">
              <a:lnSpc>
                <a:spcPct val="120000"/>
              </a:lnSpc>
              <a:spcBef>
                <a:spcPts val="1001"/>
              </a:spcBef>
              <a:tabLst>
                <a:tab algn="l" pos="0"/>
              </a:tabLst>
            </a:pPr>
            <a:r>
              <a:rPr b="1" lang="en-US" sz="3200" spc="-1" strike="noStrike">
                <a:solidFill>
                  <a:srgbClr val="c00000"/>
                </a:solidFill>
                <a:latin typeface="Graphik Web"/>
                <a:ea typeface="DejaVu Sans"/>
              </a:rPr>
              <a:t>5 Reasons on When to use RDDs</a:t>
            </a:r>
            <a:endParaRPr b="0" lang="en-US" sz="3200" spc="-1" strike="noStrike">
              <a:latin typeface="Arial"/>
            </a:endParaRPr>
          </a:p>
          <a:p>
            <a:pPr marL="514440" indent="-513360" algn="just">
              <a:lnSpc>
                <a:spcPct val="120000"/>
              </a:lnSpc>
              <a:spcBef>
                <a:spcPts val="1001"/>
              </a:spcBef>
              <a:buClr>
                <a:srgbClr val="000000"/>
              </a:buClr>
              <a:buFont typeface="Calibri Light"/>
              <a:buAutoNum type="arabicPeriod"/>
              <a:tabLst>
                <a:tab algn="l" pos="0"/>
              </a:tabLst>
            </a:pPr>
            <a:r>
              <a:rPr b="0" lang="en-US" sz="3200" spc="-1" strike="noStrike">
                <a:solidFill>
                  <a:srgbClr val="000000"/>
                </a:solidFill>
                <a:latin typeface="Graphik Web"/>
                <a:ea typeface="DejaVu Sans"/>
              </a:rPr>
              <a:t>You want low-level transformation and actions and control on your dataset;</a:t>
            </a:r>
            <a:endParaRPr b="0" lang="en-US" sz="3200" spc="-1" strike="noStrike">
              <a:latin typeface="Arial"/>
            </a:endParaRPr>
          </a:p>
          <a:p>
            <a:pPr marL="514440" indent="-513360" algn="just">
              <a:lnSpc>
                <a:spcPct val="120000"/>
              </a:lnSpc>
              <a:spcBef>
                <a:spcPts val="1001"/>
              </a:spcBef>
              <a:buClr>
                <a:srgbClr val="000000"/>
              </a:buClr>
              <a:buFont typeface="Calibri Light"/>
              <a:buAutoNum type="arabicPeriod"/>
              <a:tabLst>
                <a:tab algn="l" pos="0"/>
              </a:tabLst>
            </a:pPr>
            <a:r>
              <a:rPr b="0" lang="en-US" sz="3200" spc="-1" strike="noStrike">
                <a:solidFill>
                  <a:srgbClr val="000000"/>
                </a:solidFill>
                <a:latin typeface="Graphik Web"/>
                <a:ea typeface="DejaVu Sans"/>
              </a:rPr>
              <a:t>Your data is unstructured, such as media streams or streams of text;</a:t>
            </a:r>
            <a:endParaRPr b="0" lang="en-US" sz="3200" spc="-1" strike="noStrike">
              <a:latin typeface="Arial"/>
            </a:endParaRPr>
          </a:p>
          <a:p>
            <a:pPr marL="514440" indent="-513360" algn="just">
              <a:lnSpc>
                <a:spcPct val="120000"/>
              </a:lnSpc>
              <a:spcBef>
                <a:spcPts val="1001"/>
              </a:spcBef>
              <a:buClr>
                <a:srgbClr val="000000"/>
              </a:buClr>
              <a:buFont typeface="Calibri Light"/>
              <a:buAutoNum type="arabicPeriod"/>
              <a:tabLst>
                <a:tab algn="l" pos="0"/>
              </a:tabLst>
            </a:pPr>
            <a:r>
              <a:rPr b="0" lang="en-US" sz="3200" spc="-1" strike="noStrike">
                <a:solidFill>
                  <a:srgbClr val="000000"/>
                </a:solidFill>
                <a:latin typeface="Graphik Web"/>
                <a:ea typeface="DejaVu Sans"/>
              </a:rPr>
              <a:t>You want to manipulate your data with functional programming constructs than domain specific expressions;</a:t>
            </a:r>
            <a:endParaRPr b="0" lang="en-US" sz="3200" spc="-1" strike="noStrike">
              <a:latin typeface="Arial"/>
            </a:endParaRPr>
          </a:p>
          <a:p>
            <a:pPr marL="514440" indent="-513360" algn="just">
              <a:lnSpc>
                <a:spcPct val="120000"/>
              </a:lnSpc>
              <a:spcBef>
                <a:spcPts val="1001"/>
              </a:spcBef>
              <a:buClr>
                <a:srgbClr val="000000"/>
              </a:buClr>
              <a:buFont typeface="Calibri Light"/>
              <a:buAutoNum type="arabicPeriod"/>
              <a:tabLst>
                <a:tab algn="l" pos="0"/>
              </a:tabLst>
            </a:pPr>
            <a:r>
              <a:rPr b="0" lang="en-US" sz="3200" spc="-1" strike="noStrike">
                <a:solidFill>
                  <a:srgbClr val="000000"/>
                </a:solidFill>
                <a:latin typeface="Graphik Web"/>
                <a:ea typeface="DejaVu Sans"/>
              </a:rPr>
              <a:t>You don’t care about imposing a schema, such as columnar format while processing or accessing data attributes by name or column; and</a:t>
            </a:r>
            <a:endParaRPr b="0" lang="en-US" sz="3200" spc="-1" strike="noStrike">
              <a:latin typeface="Arial"/>
            </a:endParaRPr>
          </a:p>
          <a:p>
            <a:pPr marL="514440" indent="-513360" algn="just">
              <a:lnSpc>
                <a:spcPct val="120000"/>
              </a:lnSpc>
              <a:spcBef>
                <a:spcPts val="1001"/>
              </a:spcBef>
              <a:buClr>
                <a:srgbClr val="000000"/>
              </a:buClr>
              <a:buFont typeface="Calibri Light"/>
              <a:buAutoNum type="arabicPeriod"/>
              <a:tabLst>
                <a:tab algn="l" pos="0"/>
              </a:tabLst>
            </a:pPr>
            <a:r>
              <a:rPr b="0" lang="en-US" sz="3200" spc="-1" strike="noStrike">
                <a:solidFill>
                  <a:srgbClr val="000000"/>
                </a:solidFill>
                <a:latin typeface="Graphik Web"/>
                <a:ea typeface="DejaVu Sans"/>
              </a:rPr>
              <a:t>You can forgo some optimization and performance benefits available with DataFrames and Datasets for structured and semi-structured data.</a:t>
            </a:r>
            <a:endParaRPr b="0" lang="en-US" sz="3200" spc="-1" strike="noStrike">
              <a:latin typeface="Arial"/>
            </a:endParaRPr>
          </a:p>
        </p:txBody>
      </p:sp>
      <p:sp>
        <p:nvSpPr>
          <p:cNvPr id="262" name="CustomShape 3"/>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AC6A8A66-29DB-4D51-B1D3-1C9E99087EB0}" type="slidenum">
              <a:rPr b="0" lang="en-US" sz="1200" spc="-1" strike="noStrike">
                <a:solidFill>
                  <a:srgbClr val="8b8b8b"/>
                </a:solidFill>
                <a:latin typeface="Calibri"/>
                <a:ea typeface="DejaVu Sans"/>
              </a:rPr>
              <a:t>37</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de-DE" sz="4400" spc="-1" strike="noStrike">
                <a:solidFill>
                  <a:srgbClr val="8e0000"/>
                </a:solidFill>
                <a:latin typeface="Calibri Light"/>
                <a:ea typeface="DejaVu Sans"/>
              </a:rPr>
              <a:t>Transformations/Actions</a:t>
            </a:r>
            <a:endParaRPr b="0" lang="en-US" sz="4400" spc="-1" strike="noStrike">
              <a:latin typeface="Arial"/>
            </a:endParaRPr>
          </a:p>
        </p:txBody>
      </p:sp>
      <p:sp>
        <p:nvSpPr>
          <p:cNvPr id="264" name="CustomShape 2"/>
          <p:cNvSpPr/>
          <p:nvPr/>
        </p:nvSpPr>
        <p:spPr>
          <a:xfrm>
            <a:off x="231840" y="1378440"/>
            <a:ext cx="11708640" cy="5355720"/>
          </a:xfrm>
          <a:prstGeom prst="rect">
            <a:avLst/>
          </a:prstGeom>
          <a:noFill/>
          <a:ln>
            <a:noFill/>
          </a:ln>
        </p:spPr>
        <p:style>
          <a:lnRef idx="0"/>
          <a:fillRef idx="0"/>
          <a:effectRef idx="0"/>
          <a:fontRef idx="minor"/>
        </p:style>
        <p:txBody>
          <a:bodyPr lIns="90000" rIns="90000" tIns="45000" bIns="45000">
            <a:normAutofit fontScale="24000"/>
          </a:bodyPr>
          <a:p>
            <a:pPr marL="228600" indent="-227520" algn="just">
              <a:lnSpc>
                <a:spcPct val="120000"/>
              </a:lnSpc>
              <a:spcBef>
                <a:spcPts val="1001"/>
              </a:spcBef>
              <a:buClr>
                <a:srgbClr val="000000"/>
              </a:buClr>
              <a:buFont typeface="Arial"/>
              <a:buChar char="•"/>
            </a:pPr>
            <a:r>
              <a:rPr b="0" lang="en-US" sz="3200" spc="-1" strike="noStrike">
                <a:solidFill>
                  <a:srgbClr val="000000"/>
                </a:solidFill>
                <a:latin typeface="Graphik Web"/>
                <a:ea typeface="DejaVu Sans"/>
              </a:rPr>
              <a:t>Spark operations on distributed data can be classified into two types: transformations and actions.</a:t>
            </a:r>
            <a:endParaRPr b="0" lang="en-US" sz="3200" spc="-1" strike="noStrike">
              <a:latin typeface="Arial"/>
            </a:endParaRPr>
          </a:p>
          <a:p>
            <a:pPr marL="228600" indent="-227520" algn="just">
              <a:lnSpc>
                <a:spcPct val="120000"/>
              </a:lnSpc>
              <a:spcBef>
                <a:spcPts val="1001"/>
              </a:spcBef>
              <a:buClr>
                <a:srgbClr val="000000"/>
              </a:buClr>
              <a:buFont typeface="Arial"/>
              <a:buChar char="•"/>
            </a:pPr>
            <a:r>
              <a:rPr b="0" lang="en-US" sz="3200" spc="-1" strike="noStrike">
                <a:solidFill>
                  <a:srgbClr val="000000"/>
                </a:solidFill>
                <a:latin typeface="Graphik Web"/>
                <a:ea typeface="DejaVu Sans"/>
              </a:rPr>
              <a:t>Transformations, as the name suggests, transform a Spark DataFrame into a new DataFrame without altering the original data, giving it the property of </a:t>
            </a:r>
            <a:r>
              <a:rPr b="0" lang="en-US" sz="3200" spc="-1" strike="noStrike">
                <a:solidFill>
                  <a:srgbClr val="c00000"/>
                </a:solidFill>
                <a:latin typeface="Graphik Web"/>
                <a:ea typeface="DejaVu Sans"/>
              </a:rPr>
              <a:t>immutability</a:t>
            </a:r>
            <a:r>
              <a:rPr b="0" lang="en-US" sz="3200" spc="-1" strike="noStrike">
                <a:solidFill>
                  <a:srgbClr val="000000"/>
                </a:solidFill>
                <a:latin typeface="Graphik Web"/>
                <a:ea typeface="DejaVu Sans"/>
              </a:rPr>
              <a:t>.</a:t>
            </a:r>
            <a:endParaRPr b="0" lang="en-US" sz="3200" spc="-1" strike="noStrike">
              <a:latin typeface="Arial"/>
            </a:endParaRPr>
          </a:p>
          <a:p>
            <a:pPr marL="228600" indent="-227520" algn="just">
              <a:lnSpc>
                <a:spcPct val="120000"/>
              </a:lnSpc>
              <a:spcBef>
                <a:spcPts val="1001"/>
              </a:spcBef>
              <a:buClr>
                <a:srgbClr val="000000"/>
              </a:buClr>
              <a:buFont typeface="Arial"/>
              <a:buChar char="•"/>
            </a:pPr>
            <a:r>
              <a:rPr b="0" lang="en-US" sz="3200" spc="-1" strike="noStrike">
                <a:solidFill>
                  <a:srgbClr val="000000"/>
                </a:solidFill>
                <a:latin typeface="Graphik Web"/>
                <a:ea typeface="DejaVu Sans"/>
              </a:rPr>
              <a:t>Put another way, an operation such as select() or filter() will not change the original DataFrame; instead, it will return the transformed results of the operation as a new DataFrame.</a:t>
            </a:r>
            <a:endParaRPr b="0" lang="en-US" sz="3200" spc="-1" strike="noStrike">
              <a:latin typeface="Arial"/>
            </a:endParaRPr>
          </a:p>
          <a:p>
            <a:pPr marL="228600" indent="-227520" algn="just">
              <a:lnSpc>
                <a:spcPct val="120000"/>
              </a:lnSpc>
              <a:spcBef>
                <a:spcPts val="1001"/>
              </a:spcBef>
              <a:buClr>
                <a:srgbClr val="000000"/>
              </a:buClr>
              <a:buFont typeface="Arial"/>
              <a:buChar char="•"/>
            </a:pPr>
            <a:r>
              <a:rPr b="0" lang="en-US" sz="3200" spc="-1" strike="noStrike">
                <a:solidFill>
                  <a:srgbClr val="000000"/>
                </a:solidFill>
                <a:latin typeface="Graphik Web"/>
                <a:ea typeface="DejaVu Sans"/>
              </a:rPr>
              <a:t>All transformations are evaluated lazily. That is, their results are not computed immediately, but they are recorded or remembered as a </a:t>
            </a:r>
            <a:r>
              <a:rPr b="0" lang="en-US" sz="3200" spc="-1" strike="noStrike">
                <a:solidFill>
                  <a:srgbClr val="c00000"/>
                </a:solidFill>
                <a:latin typeface="Graphik Web"/>
                <a:ea typeface="DejaVu Sans"/>
              </a:rPr>
              <a:t>lineage</a:t>
            </a:r>
            <a:r>
              <a:rPr b="0" lang="en-US" sz="3200" spc="-1" strike="noStrike">
                <a:solidFill>
                  <a:srgbClr val="000000"/>
                </a:solidFill>
                <a:latin typeface="Graphik Web"/>
                <a:ea typeface="DejaVu Sans"/>
              </a:rPr>
              <a:t>.</a:t>
            </a:r>
            <a:endParaRPr b="0" lang="en-US" sz="3200" spc="-1" strike="noStrike">
              <a:latin typeface="Arial"/>
            </a:endParaRPr>
          </a:p>
          <a:p>
            <a:pPr marL="228600" indent="-227520" algn="just">
              <a:lnSpc>
                <a:spcPct val="120000"/>
              </a:lnSpc>
              <a:spcBef>
                <a:spcPts val="1001"/>
              </a:spcBef>
              <a:buClr>
                <a:srgbClr val="000000"/>
              </a:buClr>
              <a:buFont typeface="Arial"/>
              <a:buChar char="•"/>
            </a:pPr>
            <a:r>
              <a:rPr b="0" lang="en-US" sz="3200" spc="-1" strike="noStrike">
                <a:solidFill>
                  <a:srgbClr val="000000"/>
                </a:solidFill>
                <a:latin typeface="Graphik Web"/>
                <a:ea typeface="DejaVu Sans"/>
              </a:rPr>
              <a:t>A recorded lineage allows Spark, at a later time in its execution plan, to rearrange certain transformations, coalesce them, or optimize transformations into stages for more efficient execution.</a:t>
            </a:r>
            <a:endParaRPr b="0" lang="en-US" sz="3200" spc="-1" strike="noStrike">
              <a:latin typeface="Arial"/>
            </a:endParaRPr>
          </a:p>
          <a:p>
            <a:pPr marL="228600" indent="-227520" algn="just">
              <a:lnSpc>
                <a:spcPct val="120000"/>
              </a:lnSpc>
              <a:spcBef>
                <a:spcPts val="1001"/>
              </a:spcBef>
              <a:buClr>
                <a:srgbClr val="000000"/>
              </a:buClr>
              <a:buFont typeface="Arial"/>
              <a:buChar char="•"/>
            </a:pPr>
            <a:r>
              <a:rPr b="0" lang="en-US" sz="3200" spc="-1" strike="noStrike">
                <a:solidFill>
                  <a:srgbClr val="000000"/>
                </a:solidFill>
                <a:latin typeface="Graphik Web"/>
                <a:ea typeface="DejaVu Sans"/>
              </a:rPr>
              <a:t>Lazy evaluation is Spark’s strategy for delaying execution until an action is invoked or data is “touched” (read from or written to disk).</a:t>
            </a:r>
            <a:endParaRPr b="0" lang="en-US" sz="3200" spc="-1" strike="noStrike">
              <a:latin typeface="Arial"/>
            </a:endParaRPr>
          </a:p>
          <a:p>
            <a:pPr marL="228600" indent="-227520" algn="just">
              <a:lnSpc>
                <a:spcPct val="120000"/>
              </a:lnSpc>
              <a:spcBef>
                <a:spcPts val="1001"/>
              </a:spcBef>
              <a:buClr>
                <a:srgbClr val="000000"/>
              </a:buClr>
              <a:buFont typeface="Arial"/>
              <a:buChar char="•"/>
            </a:pPr>
            <a:r>
              <a:rPr b="0" lang="en-US" sz="3200" spc="-1" strike="noStrike">
                <a:solidFill>
                  <a:srgbClr val="000000"/>
                </a:solidFill>
                <a:latin typeface="Graphik Web"/>
                <a:ea typeface="DejaVu Sans"/>
              </a:rPr>
              <a:t>An action triggers the lazy evaluation of all the recorded transformations.</a:t>
            </a:r>
            <a:endParaRPr b="0" lang="en-US" sz="3200" spc="-1" strike="noStrike">
              <a:latin typeface="Arial"/>
            </a:endParaRPr>
          </a:p>
        </p:txBody>
      </p:sp>
      <p:sp>
        <p:nvSpPr>
          <p:cNvPr id="265" name="CustomShape 3"/>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48113EC9-993D-4A49-B83D-C5AD3EA5E726}" type="slidenum">
              <a:rPr b="0" lang="en-US" sz="1200" spc="-1" strike="noStrike">
                <a:solidFill>
                  <a:srgbClr val="8b8b8b"/>
                </a:solidFill>
                <a:latin typeface="Calibri"/>
                <a:ea typeface="DejaVu Sans"/>
              </a:rPr>
              <a:t>38</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de-DE" sz="4400" spc="-1" strike="noStrike">
                <a:solidFill>
                  <a:srgbClr val="8e0000"/>
                </a:solidFill>
                <a:latin typeface="Calibri Light"/>
                <a:ea typeface="DejaVu Sans"/>
              </a:rPr>
              <a:t>Transformations/Actions</a:t>
            </a:r>
            <a:endParaRPr b="0" lang="en-US" sz="4400" spc="-1" strike="noStrike">
              <a:latin typeface="Arial"/>
            </a:endParaRPr>
          </a:p>
        </p:txBody>
      </p:sp>
      <p:sp>
        <p:nvSpPr>
          <p:cNvPr id="267" name="CustomShape 2"/>
          <p:cNvSpPr/>
          <p:nvPr/>
        </p:nvSpPr>
        <p:spPr>
          <a:xfrm>
            <a:off x="436680" y="1501200"/>
            <a:ext cx="11449440" cy="1241640"/>
          </a:xfrm>
          <a:prstGeom prst="rect">
            <a:avLst/>
          </a:prstGeom>
          <a:noFill/>
          <a:ln>
            <a:noFill/>
          </a:ln>
        </p:spPr>
        <p:style>
          <a:lnRef idx="0"/>
          <a:fillRef idx="0"/>
          <a:effectRef idx="0"/>
          <a:fontRef idx="minor"/>
        </p:style>
        <p:txBody>
          <a:bodyPr lIns="90000" rIns="90000" tIns="45000" bIns="45000">
            <a:normAutofit fontScale="55000"/>
          </a:bodyPr>
          <a:p>
            <a:pPr marL="228600" indent="-227520" algn="just">
              <a:lnSpc>
                <a:spcPct val="120000"/>
              </a:lnSpc>
              <a:spcBef>
                <a:spcPts val="1001"/>
              </a:spcBef>
              <a:buClr>
                <a:srgbClr val="000000"/>
              </a:buClr>
              <a:buFont typeface="Arial"/>
              <a:buChar char="•"/>
            </a:pPr>
            <a:r>
              <a:rPr b="0" lang="en-US" sz="3200" spc="-1" strike="noStrike">
                <a:solidFill>
                  <a:srgbClr val="000000"/>
                </a:solidFill>
                <a:latin typeface="Graphik Web"/>
                <a:ea typeface="DejaVu Sans"/>
              </a:rPr>
              <a:t>all transformations T are recorded until the action A is invoked. Each transformation T produces a new DataFrame.</a:t>
            </a:r>
            <a:endParaRPr b="0" lang="en-US" sz="3200" spc="-1" strike="noStrike">
              <a:latin typeface="Arial"/>
            </a:endParaRPr>
          </a:p>
        </p:txBody>
      </p:sp>
      <p:sp>
        <p:nvSpPr>
          <p:cNvPr id="268" name="CustomShape 3"/>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AC64C5BB-5EAC-4EC1-9771-E6A3EEA5486A}" type="slidenum">
              <a:rPr b="0" lang="en-US" sz="1200" spc="-1" strike="noStrike">
                <a:solidFill>
                  <a:srgbClr val="8b8b8b"/>
                </a:solidFill>
                <a:latin typeface="Calibri"/>
                <a:ea typeface="DejaVu Sans"/>
              </a:rPr>
              <a:t>39</a:t>
            </a:fld>
            <a:endParaRPr b="0" lang="en-US" sz="1200" spc="-1" strike="noStrike">
              <a:latin typeface="Arial"/>
            </a:endParaRPr>
          </a:p>
        </p:txBody>
      </p:sp>
      <p:pic>
        <p:nvPicPr>
          <p:cNvPr id="269" name="Picture 5" descr=""/>
          <p:cNvPicPr/>
          <p:nvPr/>
        </p:nvPicPr>
        <p:blipFill>
          <a:blip r:embed="rId1"/>
          <a:stretch/>
        </p:blipFill>
        <p:spPr>
          <a:xfrm>
            <a:off x="1405440" y="2671920"/>
            <a:ext cx="9512280" cy="381996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8e0000"/>
                </a:solidFill>
                <a:latin typeface="Calibri Light"/>
                <a:ea typeface="DejaVu Sans"/>
              </a:rPr>
              <a:t>Big Data</a:t>
            </a:r>
            <a:endParaRPr b="0" lang="en-US" sz="4400" spc="-1" strike="noStrike">
              <a:latin typeface="Arial"/>
            </a:endParaRPr>
          </a:p>
        </p:txBody>
      </p:sp>
      <p:sp>
        <p:nvSpPr>
          <p:cNvPr id="128" name="CustomShape 2"/>
          <p:cNvSpPr/>
          <p:nvPr/>
        </p:nvSpPr>
        <p:spPr>
          <a:xfrm>
            <a:off x="838080" y="1432440"/>
            <a:ext cx="4900680" cy="5287680"/>
          </a:xfrm>
          <a:prstGeom prst="rect">
            <a:avLst/>
          </a:prstGeom>
          <a:noFill/>
          <a:ln>
            <a:noFill/>
          </a:ln>
        </p:spPr>
        <p:style>
          <a:lnRef idx="0"/>
          <a:fillRef idx="0"/>
          <a:effectRef idx="0"/>
          <a:fontRef idx="minor"/>
        </p:style>
        <p:txBody>
          <a:bodyPr lIns="90000" rIns="90000" tIns="45000" bIns="45000">
            <a:normAutofit fontScale="66000"/>
          </a:bodyPr>
          <a:p>
            <a:pPr marL="228600" indent="-227520" algn="just">
              <a:lnSpc>
                <a:spcPct val="150000"/>
              </a:lnSpc>
              <a:spcBef>
                <a:spcPts val="1001"/>
              </a:spcBef>
              <a:buClr>
                <a:srgbClr val="002060"/>
              </a:buClr>
              <a:buFont typeface="Arial"/>
              <a:buChar char="•"/>
            </a:pPr>
            <a:r>
              <a:rPr b="1" lang="en-US" sz="2800" spc="-1" strike="noStrike">
                <a:solidFill>
                  <a:srgbClr val="002060"/>
                </a:solidFill>
                <a:latin typeface="Graphik Web"/>
                <a:ea typeface="DejaVu Sans"/>
              </a:rPr>
              <a:t>Big data</a:t>
            </a:r>
            <a:r>
              <a:rPr b="0" lang="en-US" sz="2800" spc="-1" strike="noStrike">
                <a:solidFill>
                  <a:srgbClr val="002060"/>
                </a:solidFill>
                <a:latin typeface="Graphik Web"/>
                <a:ea typeface="DejaVu Sans"/>
              </a:rPr>
              <a:t> </a:t>
            </a:r>
            <a:r>
              <a:rPr b="0" lang="en-US" sz="2800" spc="-1" strike="noStrike">
                <a:solidFill>
                  <a:srgbClr val="000000"/>
                </a:solidFill>
                <a:latin typeface="Graphik Web"/>
                <a:ea typeface="DejaVu Sans"/>
              </a:rPr>
              <a:t>is </a:t>
            </a:r>
            <a:r>
              <a:rPr b="1" i="1" lang="en-US" sz="2800" spc="-1" strike="noStrike">
                <a:solidFill>
                  <a:srgbClr val="000000"/>
                </a:solidFill>
                <a:latin typeface="Graphik Web"/>
                <a:ea typeface="DejaVu Sans"/>
              </a:rPr>
              <a:t>high-volume</a:t>
            </a:r>
            <a:r>
              <a:rPr b="0" lang="en-US" sz="2800" spc="-1" strike="noStrike">
                <a:solidFill>
                  <a:srgbClr val="000000"/>
                </a:solidFill>
                <a:latin typeface="Graphik Web"/>
                <a:ea typeface="DejaVu Sans"/>
              </a:rPr>
              <a:t>, </a:t>
            </a:r>
            <a:r>
              <a:rPr b="1" i="1" lang="en-US" sz="2800" spc="-1" strike="noStrike">
                <a:solidFill>
                  <a:srgbClr val="000000"/>
                </a:solidFill>
                <a:latin typeface="Graphik Web"/>
                <a:ea typeface="DejaVu Sans"/>
              </a:rPr>
              <a:t>high-velocity</a:t>
            </a:r>
            <a:r>
              <a:rPr b="0" lang="en-US" sz="2800" spc="-1" strike="noStrike">
                <a:solidFill>
                  <a:srgbClr val="000000"/>
                </a:solidFill>
                <a:latin typeface="Graphik Web"/>
                <a:ea typeface="DejaVu Sans"/>
              </a:rPr>
              <a:t> and/or </a:t>
            </a:r>
            <a:r>
              <a:rPr b="1" i="1" lang="en-US" sz="2800" spc="-1" strike="noStrike">
                <a:solidFill>
                  <a:srgbClr val="000000"/>
                </a:solidFill>
                <a:latin typeface="Graphik Web"/>
                <a:ea typeface="DejaVu Sans"/>
              </a:rPr>
              <a:t>high-variety</a:t>
            </a:r>
            <a:r>
              <a:rPr b="0" lang="en-US" sz="2800" spc="-1" strike="noStrike">
                <a:solidFill>
                  <a:srgbClr val="000000"/>
                </a:solidFill>
                <a:latin typeface="Graphik Web"/>
                <a:ea typeface="DejaVu Sans"/>
              </a:rPr>
              <a:t> information assets that demand cost-effective, innovative forms of information processing that enable enhanced insight, decision making, and process automation. </a:t>
            </a:r>
            <a:r>
              <a:rPr b="1" lang="en-US" sz="2800" spc="-1" strike="noStrike">
                <a:solidFill>
                  <a:srgbClr val="000000"/>
                </a:solidFill>
                <a:latin typeface="Graphik Web"/>
                <a:ea typeface="DejaVu Sans"/>
              </a:rPr>
              <a:t>[Gartner]</a:t>
            </a:r>
            <a:endParaRPr b="0" lang="en-US" sz="2800" spc="-1" strike="noStrike">
              <a:latin typeface="Arial"/>
            </a:endParaRPr>
          </a:p>
        </p:txBody>
      </p:sp>
      <p:sp>
        <p:nvSpPr>
          <p:cNvPr id="129" name="CustomShape 3"/>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94312C06-F92A-450A-A016-40BC4B83CA9C}" type="slidenum">
              <a:rPr b="0" lang="en-US" sz="1200" spc="-1" strike="noStrike">
                <a:solidFill>
                  <a:srgbClr val="8b8b8b"/>
                </a:solidFill>
                <a:latin typeface="Calibri"/>
                <a:ea typeface="DejaVu Sans"/>
              </a:rPr>
              <a:t>4</a:t>
            </a:fld>
            <a:endParaRPr b="0" lang="en-US" sz="1200" spc="-1" strike="noStrike">
              <a:latin typeface="Arial"/>
            </a:endParaRPr>
          </a:p>
        </p:txBody>
      </p:sp>
      <p:pic>
        <p:nvPicPr>
          <p:cNvPr id="130" name="Picture 5" descr=""/>
          <p:cNvPicPr/>
          <p:nvPr/>
        </p:nvPicPr>
        <p:blipFill>
          <a:blip r:embed="rId1"/>
          <a:srcRect l="0" t="122" r="0" b="122"/>
          <a:stretch/>
        </p:blipFill>
        <p:spPr>
          <a:xfrm>
            <a:off x="6302520" y="1432440"/>
            <a:ext cx="5520600" cy="4189320"/>
          </a:xfrm>
          <a:prstGeom prst="rect">
            <a:avLst/>
          </a:prstGeom>
          <a:ln>
            <a:noFill/>
          </a:ln>
        </p:spPr>
      </p:pic>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de-DE" sz="4400" spc="-1" strike="noStrike">
                <a:solidFill>
                  <a:srgbClr val="8e0000"/>
                </a:solidFill>
                <a:latin typeface="Calibri Light"/>
                <a:ea typeface="DejaVu Sans"/>
              </a:rPr>
              <a:t>Why Spark?</a:t>
            </a:r>
            <a:endParaRPr b="0" lang="en-US" sz="4400" spc="-1" strike="noStrike">
              <a:latin typeface="Arial"/>
            </a:endParaRPr>
          </a:p>
        </p:txBody>
      </p:sp>
      <p:sp>
        <p:nvSpPr>
          <p:cNvPr id="271" name="CustomShape 2"/>
          <p:cNvSpPr/>
          <p:nvPr/>
        </p:nvSpPr>
        <p:spPr>
          <a:xfrm>
            <a:off x="436680" y="1501200"/>
            <a:ext cx="11449440" cy="4990680"/>
          </a:xfrm>
          <a:prstGeom prst="rect">
            <a:avLst/>
          </a:prstGeom>
          <a:noFill/>
          <a:ln>
            <a:noFill/>
          </a:ln>
        </p:spPr>
        <p:style>
          <a:lnRef idx="0"/>
          <a:fillRef idx="0"/>
          <a:effectRef idx="0"/>
          <a:fontRef idx="minor"/>
        </p:style>
        <p:txBody>
          <a:bodyPr lIns="90000" rIns="90000" tIns="45000" bIns="45000">
            <a:normAutofit fontScale="56000"/>
          </a:bodyPr>
          <a:p>
            <a:pPr marL="228600" indent="-227520" algn="just">
              <a:lnSpc>
                <a:spcPct val="120000"/>
              </a:lnSpc>
              <a:spcBef>
                <a:spcPts val="1001"/>
              </a:spcBef>
              <a:buClr>
                <a:srgbClr val="000000"/>
              </a:buClr>
              <a:buFont typeface="Arial"/>
              <a:buChar char="•"/>
            </a:pPr>
            <a:r>
              <a:rPr b="1" lang="en-US" sz="3200" spc="-1" strike="noStrike">
                <a:solidFill>
                  <a:srgbClr val="000000"/>
                </a:solidFill>
                <a:latin typeface="Graphik Web"/>
                <a:ea typeface="DejaVu Sans"/>
              </a:rPr>
              <a:t>Whether you are a data engineer, data scientist, or machine learning engineer, you’ll find Spark useful for the following use cases:</a:t>
            </a:r>
            <a:endParaRPr b="0" lang="en-US" sz="3200" spc="-1" strike="noStrike">
              <a:latin typeface="Arial"/>
            </a:endParaRPr>
          </a:p>
          <a:p>
            <a:pPr lvl="1" marL="685800" indent="-227520" algn="just">
              <a:lnSpc>
                <a:spcPct val="120000"/>
              </a:lnSpc>
              <a:spcBef>
                <a:spcPts val="499"/>
              </a:spcBef>
              <a:buClr>
                <a:srgbClr val="c00000"/>
              </a:buClr>
              <a:buFont typeface="Arial"/>
              <a:buChar char="•"/>
            </a:pPr>
            <a:r>
              <a:rPr b="0" lang="en-US" sz="2800" spc="-1" strike="noStrike">
                <a:solidFill>
                  <a:srgbClr val="c00000"/>
                </a:solidFill>
                <a:latin typeface="Graphik Web"/>
                <a:ea typeface="DejaVu Sans"/>
              </a:rPr>
              <a:t>Processing in parallel large data sets distributed across a cluster.</a:t>
            </a:r>
            <a:endParaRPr b="0" lang="en-US" sz="2800" spc="-1" strike="noStrike">
              <a:latin typeface="Arial"/>
            </a:endParaRPr>
          </a:p>
          <a:p>
            <a:pPr lvl="1" marL="685800" indent="-227520" algn="just">
              <a:lnSpc>
                <a:spcPct val="120000"/>
              </a:lnSpc>
              <a:spcBef>
                <a:spcPts val="499"/>
              </a:spcBef>
              <a:buClr>
                <a:srgbClr val="002060"/>
              </a:buClr>
              <a:buFont typeface="Arial"/>
              <a:buChar char="•"/>
            </a:pPr>
            <a:r>
              <a:rPr b="0" lang="en-US" sz="2800" spc="-1" strike="noStrike">
                <a:solidFill>
                  <a:srgbClr val="002060"/>
                </a:solidFill>
                <a:latin typeface="Graphik Web"/>
                <a:ea typeface="DejaVu Sans"/>
              </a:rPr>
              <a:t>Performing ad hoc or interactive queries to explore and visualize data sets.</a:t>
            </a:r>
            <a:endParaRPr b="0" lang="en-US" sz="2800" spc="-1" strike="noStrike">
              <a:latin typeface="Arial"/>
            </a:endParaRPr>
          </a:p>
          <a:p>
            <a:pPr lvl="1" marL="685800" indent="-227520" algn="just">
              <a:lnSpc>
                <a:spcPct val="120000"/>
              </a:lnSpc>
              <a:spcBef>
                <a:spcPts val="499"/>
              </a:spcBef>
              <a:buClr>
                <a:srgbClr val="c00000"/>
              </a:buClr>
              <a:buFont typeface="Arial"/>
              <a:buChar char="•"/>
            </a:pPr>
            <a:r>
              <a:rPr b="0" lang="en-US" sz="2800" spc="-1" strike="noStrike">
                <a:solidFill>
                  <a:srgbClr val="c00000"/>
                </a:solidFill>
                <a:latin typeface="Graphik Web"/>
                <a:ea typeface="DejaVu Sans"/>
              </a:rPr>
              <a:t>Building, training, and evaluating machine learning models using Mllib.</a:t>
            </a:r>
            <a:endParaRPr b="0" lang="en-US" sz="2800" spc="-1" strike="noStrike">
              <a:latin typeface="Arial"/>
            </a:endParaRPr>
          </a:p>
          <a:p>
            <a:pPr lvl="1" marL="685800" indent="-227520" algn="just">
              <a:lnSpc>
                <a:spcPct val="120000"/>
              </a:lnSpc>
              <a:spcBef>
                <a:spcPts val="499"/>
              </a:spcBef>
              <a:buClr>
                <a:srgbClr val="002060"/>
              </a:buClr>
              <a:buFont typeface="Arial"/>
              <a:buChar char="•"/>
            </a:pPr>
            <a:r>
              <a:rPr b="0" lang="en-US" sz="2800" spc="-1" strike="noStrike">
                <a:solidFill>
                  <a:srgbClr val="002060"/>
                </a:solidFill>
                <a:latin typeface="Graphik Web"/>
                <a:ea typeface="DejaVu Sans"/>
              </a:rPr>
              <a:t>Implementing end-to-end data pipelines from myriad streams of data.</a:t>
            </a:r>
            <a:endParaRPr b="0" lang="en-US" sz="2800" spc="-1" strike="noStrike">
              <a:latin typeface="Arial"/>
            </a:endParaRPr>
          </a:p>
          <a:p>
            <a:pPr lvl="1" marL="685800" indent="-227520" algn="just">
              <a:lnSpc>
                <a:spcPct val="120000"/>
              </a:lnSpc>
              <a:spcBef>
                <a:spcPts val="499"/>
              </a:spcBef>
              <a:buClr>
                <a:srgbClr val="c00000"/>
              </a:buClr>
              <a:buFont typeface="Arial"/>
              <a:buChar char="•"/>
            </a:pPr>
            <a:r>
              <a:rPr b="0" lang="en-US" sz="2800" spc="-1" strike="noStrike">
                <a:solidFill>
                  <a:srgbClr val="c00000"/>
                </a:solidFill>
                <a:latin typeface="Graphik Web"/>
                <a:ea typeface="DejaVu Sans"/>
              </a:rPr>
              <a:t>Analyzing graph data sets and social networks Community Adoption.</a:t>
            </a:r>
            <a:endParaRPr b="0" lang="en-US" sz="2800" spc="-1" strike="noStrike">
              <a:latin typeface="Arial"/>
            </a:endParaRPr>
          </a:p>
        </p:txBody>
      </p:sp>
      <p:sp>
        <p:nvSpPr>
          <p:cNvPr id="272" name="CustomShape 3"/>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08BFA121-CB07-4DF0-8BB3-E5A4E6BC290D}" type="slidenum">
              <a:rPr b="0" lang="en-US" sz="1200" spc="-1" strike="noStrike">
                <a:solidFill>
                  <a:srgbClr val="8b8b8b"/>
                </a:solidFill>
                <a:latin typeface="Calibri"/>
                <a:ea typeface="DejaVu Sans"/>
              </a:rPr>
              <a:t>40</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8e0000"/>
                </a:solidFill>
                <a:latin typeface="Calibri Light"/>
                <a:ea typeface="DejaVu Sans"/>
              </a:rPr>
              <a:t>References</a:t>
            </a:r>
            <a:endParaRPr b="0" lang="en-US" sz="4400" spc="-1" strike="noStrike">
              <a:latin typeface="Arial"/>
            </a:endParaRPr>
          </a:p>
        </p:txBody>
      </p:sp>
      <p:sp>
        <p:nvSpPr>
          <p:cNvPr id="274" name="CustomShape 2"/>
          <p:cNvSpPr/>
          <p:nvPr/>
        </p:nvSpPr>
        <p:spPr>
          <a:xfrm>
            <a:off x="838080" y="1432440"/>
            <a:ext cx="10514520" cy="5287680"/>
          </a:xfrm>
          <a:prstGeom prst="rect">
            <a:avLst/>
          </a:prstGeom>
          <a:noFill/>
          <a:ln>
            <a:noFill/>
          </a:ln>
        </p:spPr>
        <p:style>
          <a:lnRef idx="0"/>
          <a:fillRef idx="0"/>
          <a:effectRef idx="0"/>
          <a:fontRef idx="minor"/>
        </p:style>
        <p:txBody>
          <a:bodyPr lIns="90000" rIns="90000" tIns="45000" bIns="45000">
            <a:normAutofit fontScale="21000"/>
          </a:bodyPr>
          <a:p>
            <a:pPr marL="228600" indent="-227520">
              <a:lnSpc>
                <a:spcPct val="120000"/>
              </a:lnSpc>
              <a:spcBef>
                <a:spcPts val="1001"/>
              </a:spcBef>
              <a:buClr>
                <a:srgbClr val="002060"/>
              </a:buClr>
              <a:buFont typeface="Arial"/>
              <a:buChar char="•"/>
            </a:pPr>
            <a:r>
              <a:rPr b="1" lang="en-US" sz="2800" spc="-1" strike="noStrike" u="sng">
                <a:solidFill>
                  <a:srgbClr val="0563c1"/>
                </a:solidFill>
                <a:uFillTx/>
                <a:latin typeface="Times New Roman"/>
                <a:ea typeface="Calibri"/>
                <a:hlinkClick r:id="rId1"/>
              </a:rPr>
              <a:t>https://courses.cognitiveclass.ai/courses/course-v1:BigDataUniversity+BD0101EN+2016_T2/course/</a:t>
            </a:r>
            <a:endParaRPr b="0" lang="en-US" sz="2800" spc="-1" strike="noStrike">
              <a:latin typeface="Arial"/>
            </a:endParaRPr>
          </a:p>
          <a:p>
            <a:pPr marL="228600" indent="-227520">
              <a:lnSpc>
                <a:spcPct val="120000"/>
              </a:lnSpc>
              <a:spcBef>
                <a:spcPts val="1001"/>
              </a:spcBef>
              <a:buClr>
                <a:srgbClr val="002060"/>
              </a:buClr>
              <a:buFont typeface="Arial"/>
              <a:buChar char="•"/>
            </a:pPr>
            <a:r>
              <a:rPr b="1" lang="en-US" sz="2800" spc="-1" strike="noStrike" u="sng">
                <a:solidFill>
                  <a:srgbClr val="0563c1"/>
                </a:solidFill>
                <a:uFillTx/>
                <a:latin typeface="Times New Roman"/>
                <a:ea typeface="Calibri"/>
                <a:hlinkClick r:id="rId2"/>
              </a:rPr>
              <a:t>https://www.gartner.com/en/information-technology/glossary/big-data</a:t>
            </a:r>
            <a:endParaRPr b="0" lang="en-US" sz="2800" spc="-1" strike="noStrike">
              <a:latin typeface="Arial"/>
            </a:endParaRPr>
          </a:p>
          <a:p>
            <a:pPr marL="228600" indent="-227520">
              <a:lnSpc>
                <a:spcPct val="120000"/>
              </a:lnSpc>
              <a:spcBef>
                <a:spcPts val="1001"/>
              </a:spcBef>
              <a:buClr>
                <a:srgbClr val="002060"/>
              </a:buClr>
              <a:buFont typeface="Arial"/>
              <a:buChar char="•"/>
            </a:pPr>
            <a:r>
              <a:rPr b="1" lang="en-US" sz="2800" spc="-1" strike="noStrike" u="sng">
                <a:solidFill>
                  <a:srgbClr val="0563c1"/>
                </a:solidFill>
                <a:uFillTx/>
                <a:latin typeface="Times New Roman"/>
                <a:ea typeface="Calibri"/>
                <a:hlinkClick r:id="rId3"/>
              </a:rPr>
              <a:t>https://www.domo.com/learn/infographic/data-never-sleeps-8</a:t>
            </a:r>
            <a:endParaRPr b="0" lang="en-US" sz="2800" spc="-1" strike="noStrike">
              <a:latin typeface="Arial"/>
            </a:endParaRPr>
          </a:p>
          <a:p>
            <a:pPr marL="228600" indent="-227520">
              <a:lnSpc>
                <a:spcPct val="120000"/>
              </a:lnSpc>
              <a:spcBef>
                <a:spcPts val="1001"/>
              </a:spcBef>
              <a:buClr>
                <a:srgbClr val="002060"/>
              </a:buClr>
              <a:buFont typeface="Arial"/>
              <a:buChar char="•"/>
            </a:pPr>
            <a:r>
              <a:rPr b="1" lang="en-US" sz="2800" spc="-1" strike="noStrike" u="sng">
                <a:solidFill>
                  <a:srgbClr val="0563c1"/>
                </a:solidFill>
                <a:uFillTx/>
                <a:latin typeface="Times New Roman"/>
                <a:ea typeface="Calibri"/>
                <a:hlinkClick r:id="rId4"/>
              </a:rPr>
              <a:t>https://spark.apache.org/</a:t>
            </a:r>
            <a:endParaRPr b="0" lang="en-US" sz="2800" spc="-1" strike="noStrike">
              <a:latin typeface="Arial"/>
            </a:endParaRPr>
          </a:p>
          <a:p>
            <a:pPr marL="228600" indent="-227520">
              <a:lnSpc>
                <a:spcPct val="120000"/>
              </a:lnSpc>
              <a:spcBef>
                <a:spcPts val="1001"/>
              </a:spcBef>
              <a:buClr>
                <a:srgbClr val="002060"/>
              </a:buClr>
              <a:buFont typeface="Arial"/>
              <a:buChar char="•"/>
            </a:pPr>
            <a:r>
              <a:rPr b="1" lang="en-US" sz="2800" spc="-1" strike="noStrike">
                <a:solidFill>
                  <a:srgbClr val="002060"/>
                </a:solidFill>
                <a:latin typeface="Times New Roman"/>
                <a:ea typeface="Calibri"/>
              </a:rPr>
              <a:t>Learning Spark: Lightning-Fast Data Analytics 2nd Edition by Jules S. Damji</a:t>
            </a:r>
            <a:endParaRPr b="0" lang="en-US" sz="2800" spc="-1" strike="noStrike">
              <a:latin typeface="Arial"/>
            </a:endParaRPr>
          </a:p>
          <a:p>
            <a:pPr marL="228600" indent="-227520">
              <a:lnSpc>
                <a:spcPct val="120000"/>
              </a:lnSpc>
              <a:spcBef>
                <a:spcPts val="1001"/>
              </a:spcBef>
              <a:buClr>
                <a:srgbClr val="002060"/>
              </a:buClr>
              <a:buFont typeface="Arial"/>
              <a:buChar char="•"/>
            </a:pPr>
            <a:r>
              <a:rPr b="1" lang="en-US" sz="2800" spc="-1" strike="noStrike" u="sng">
                <a:solidFill>
                  <a:srgbClr val="0563c1"/>
                </a:solidFill>
                <a:uFillTx/>
                <a:latin typeface="Times New Roman"/>
                <a:ea typeface="Calibri"/>
                <a:hlinkClick r:id="rId5"/>
              </a:rPr>
              <a:t>https://towardsdatascience.com/graphframes-in-jupyter-a-practical-guide-9b3b346cebc5</a:t>
            </a:r>
            <a:r>
              <a:rPr b="1" lang="en-US" sz="2800" spc="-1" strike="noStrike">
                <a:solidFill>
                  <a:srgbClr val="002060"/>
                </a:solidFill>
                <a:latin typeface="Times New Roman"/>
                <a:ea typeface="Calibri"/>
              </a:rPr>
              <a:t>  </a:t>
            </a:r>
            <a:endParaRPr b="0" lang="en-US" sz="2800" spc="-1" strike="noStrike">
              <a:latin typeface="Arial"/>
            </a:endParaRPr>
          </a:p>
          <a:p>
            <a:pPr marL="228600" indent="-227520">
              <a:lnSpc>
                <a:spcPct val="120000"/>
              </a:lnSpc>
              <a:spcBef>
                <a:spcPts val="1001"/>
              </a:spcBef>
              <a:buClr>
                <a:srgbClr val="002060"/>
              </a:buClr>
              <a:buFont typeface="Arial"/>
              <a:buChar char="•"/>
            </a:pPr>
            <a:r>
              <a:rPr b="1" lang="en-US" sz="2800" spc="-1" strike="noStrike" u="sng">
                <a:solidFill>
                  <a:srgbClr val="0563c1"/>
                </a:solidFill>
                <a:uFillTx/>
                <a:latin typeface="Times New Roman"/>
                <a:ea typeface="Calibri"/>
                <a:hlinkClick r:id="rId6"/>
              </a:rPr>
              <a:t>https://databricks.com/blog/2016/08/15/how-to-use-sparksession-in-apache-spark-2-0.html</a:t>
            </a:r>
            <a:r>
              <a:rPr b="1" lang="en-US" sz="2800" spc="-1" strike="noStrike">
                <a:solidFill>
                  <a:srgbClr val="002060"/>
                </a:solidFill>
                <a:latin typeface="Times New Roman"/>
                <a:ea typeface="Calibri"/>
              </a:rPr>
              <a:t> </a:t>
            </a:r>
            <a:endParaRPr b="0" lang="en-US" sz="2800" spc="-1" strike="noStrike">
              <a:latin typeface="Arial"/>
            </a:endParaRPr>
          </a:p>
          <a:p>
            <a:pPr marL="228600" indent="-227520">
              <a:lnSpc>
                <a:spcPct val="120000"/>
              </a:lnSpc>
              <a:spcBef>
                <a:spcPts val="1001"/>
              </a:spcBef>
              <a:buClr>
                <a:srgbClr val="002060"/>
              </a:buClr>
              <a:buFont typeface="Arial"/>
              <a:buChar char="•"/>
            </a:pPr>
            <a:r>
              <a:rPr b="1" lang="en-US" sz="2800" spc="-1" strike="noStrike" u="sng">
                <a:solidFill>
                  <a:srgbClr val="0563c1"/>
                </a:solidFill>
                <a:uFillTx/>
                <a:latin typeface="Times New Roman"/>
                <a:ea typeface="Calibri"/>
                <a:hlinkClick r:id="rId7"/>
              </a:rPr>
              <a:t>https://www.tutorialspoint.com/apache_spark/apache_spark_rdd.htm</a:t>
            </a:r>
            <a:r>
              <a:rPr b="1" lang="en-US" sz="2800" spc="-1" strike="noStrike">
                <a:solidFill>
                  <a:srgbClr val="002060"/>
                </a:solidFill>
                <a:latin typeface="Times New Roman"/>
                <a:ea typeface="Calibri"/>
              </a:rPr>
              <a:t> </a:t>
            </a:r>
            <a:endParaRPr b="0" lang="en-US" sz="2800" spc="-1" strike="noStrike">
              <a:latin typeface="Arial"/>
            </a:endParaRPr>
          </a:p>
          <a:p>
            <a:pPr marL="228600" indent="-227520">
              <a:lnSpc>
                <a:spcPct val="120000"/>
              </a:lnSpc>
              <a:spcBef>
                <a:spcPts val="1001"/>
              </a:spcBef>
              <a:buClr>
                <a:srgbClr val="002060"/>
              </a:buClr>
              <a:buFont typeface="Arial"/>
              <a:buChar char="•"/>
            </a:pPr>
            <a:r>
              <a:rPr b="1" lang="en-US" sz="2800" spc="-1" strike="noStrike">
                <a:solidFill>
                  <a:srgbClr val="002060"/>
                </a:solidFill>
                <a:latin typeface="Times New Roman"/>
                <a:ea typeface="Calibri"/>
              </a:rPr>
              <a:t>Python for data science and machine learning bootcamp, course, Udemy.com</a:t>
            </a:r>
            <a:endParaRPr b="0" lang="en-US" sz="2800" spc="-1" strike="noStrike">
              <a:latin typeface="Arial"/>
            </a:endParaRPr>
          </a:p>
          <a:p>
            <a:pPr marL="228600" indent="-227520">
              <a:lnSpc>
                <a:spcPct val="120000"/>
              </a:lnSpc>
              <a:spcBef>
                <a:spcPts val="1001"/>
              </a:spcBef>
              <a:buClr>
                <a:srgbClr val="002060"/>
              </a:buClr>
              <a:buFont typeface="Arial"/>
              <a:buChar char="•"/>
            </a:pPr>
            <a:r>
              <a:rPr b="1" lang="en-US" sz="2800" spc="-1" strike="noStrike" u="sng">
                <a:solidFill>
                  <a:srgbClr val="0563c1"/>
                </a:solidFill>
                <a:uFillTx/>
                <a:latin typeface="Times New Roman"/>
                <a:ea typeface="Calibri"/>
                <a:hlinkClick r:id="rId8"/>
              </a:rPr>
              <a:t>https://spark.apache.org/docs/latest/rdd-programming-guide.html#resilient-distributed-datasets-rdds</a:t>
            </a:r>
            <a:r>
              <a:rPr b="1" lang="en-US" sz="2800" spc="-1" strike="noStrike">
                <a:solidFill>
                  <a:srgbClr val="002060"/>
                </a:solidFill>
                <a:latin typeface="Times New Roman"/>
                <a:ea typeface="Calibri"/>
              </a:rPr>
              <a:t> </a:t>
            </a:r>
            <a:endParaRPr b="0" lang="en-US" sz="2800" spc="-1" strike="noStrike">
              <a:latin typeface="Arial"/>
            </a:endParaRPr>
          </a:p>
          <a:p>
            <a:pPr marL="228600" indent="-227520">
              <a:lnSpc>
                <a:spcPct val="120000"/>
              </a:lnSpc>
              <a:spcBef>
                <a:spcPts val="1001"/>
              </a:spcBef>
              <a:buClr>
                <a:srgbClr val="002060"/>
              </a:buClr>
              <a:buFont typeface="Arial"/>
              <a:buChar char="•"/>
            </a:pPr>
            <a:r>
              <a:rPr b="1" lang="en-US" sz="2800" spc="-1" strike="noStrike" u="sng">
                <a:solidFill>
                  <a:srgbClr val="0563c1"/>
                </a:solidFill>
                <a:uFillTx/>
                <a:latin typeface="Times New Roman"/>
                <a:ea typeface="Calibri"/>
                <a:hlinkClick r:id="rId9"/>
              </a:rPr>
              <a:t>https://www.slideshare.net/SparkSummit/transformations-and-actions-a-visual-guide-training</a:t>
            </a:r>
            <a:r>
              <a:rPr b="1" lang="en-US" sz="2800" spc="-1" strike="noStrike">
                <a:solidFill>
                  <a:srgbClr val="002060"/>
                </a:solidFill>
                <a:latin typeface="Times New Roman"/>
                <a:ea typeface="Calibri"/>
              </a:rPr>
              <a:t> </a:t>
            </a:r>
            <a:endParaRPr b="0" lang="en-US" sz="2800" spc="-1" strike="noStrike">
              <a:latin typeface="Arial"/>
            </a:endParaRPr>
          </a:p>
          <a:p>
            <a:pPr marL="228600" indent="-227520">
              <a:lnSpc>
                <a:spcPct val="120000"/>
              </a:lnSpc>
              <a:spcBef>
                <a:spcPts val="1001"/>
              </a:spcBef>
              <a:buClr>
                <a:srgbClr val="002060"/>
              </a:buClr>
              <a:buFont typeface="Arial"/>
              <a:buChar char="•"/>
            </a:pPr>
            <a:r>
              <a:rPr b="1" lang="en-US" sz="2800" spc="-1" strike="noStrike" u="sng">
                <a:solidFill>
                  <a:srgbClr val="0563c1"/>
                </a:solidFill>
                <a:uFillTx/>
                <a:latin typeface="Times New Roman"/>
                <a:ea typeface="Calibri"/>
                <a:hlinkClick r:id="rId10"/>
              </a:rPr>
              <a:t>https://spark.apache.org/docs/latest/sql-getting-started.html#untyped-dataset-operations-aka-dataframe-operations</a:t>
            </a:r>
            <a:r>
              <a:rPr b="1" lang="en-US" sz="2800" spc="-1" strike="noStrike">
                <a:solidFill>
                  <a:srgbClr val="002060"/>
                </a:solidFill>
                <a:latin typeface="Times New Roman"/>
                <a:ea typeface="Calibri"/>
              </a:rPr>
              <a:t> </a:t>
            </a:r>
            <a:endParaRPr b="0" lang="en-US" sz="2800" spc="-1" strike="noStrike">
              <a:latin typeface="Arial"/>
            </a:endParaRPr>
          </a:p>
          <a:p>
            <a:pPr marL="228600" indent="-227520">
              <a:lnSpc>
                <a:spcPct val="120000"/>
              </a:lnSpc>
              <a:spcBef>
                <a:spcPts val="1001"/>
              </a:spcBef>
              <a:buClr>
                <a:srgbClr val="002060"/>
              </a:buClr>
              <a:buFont typeface="Arial"/>
              <a:buChar char="•"/>
            </a:pPr>
            <a:r>
              <a:rPr b="1" lang="en-US" sz="2800" spc="-1" strike="noStrike" u="sng">
                <a:solidFill>
                  <a:srgbClr val="0563c1"/>
                </a:solidFill>
                <a:uFillTx/>
                <a:latin typeface="Times New Roman"/>
                <a:ea typeface="Calibri"/>
                <a:hlinkClick r:id="rId11"/>
              </a:rPr>
              <a:t>https://www.kaggle.com/anthonypino/melbourne-housing-market?select=MELBOURNE_HOUSE_PRICES_LESS.csv</a:t>
            </a:r>
            <a:endParaRPr b="0" lang="en-US" sz="2800" spc="-1" strike="noStrike">
              <a:latin typeface="Arial"/>
            </a:endParaRPr>
          </a:p>
          <a:p>
            <a:pPr marL="228600" indent="-227520">
              <a:lnSpc>
                <a:spcPct val="120000"/>
              </a:lnSpc>
              <a:spcBef>
                <a:spcPts val="1001"/>
              </a:spcBef>
              <a:buClr>
                <a:srgbClr val="002060"/>
              </a:buClr>
              <a:buFont typeface="Arial"/>
              <a:buChar char="•"/>
            </a:pPr>
            <a:r>
              <a:rPr b="1" lang="en-US" sz="2800" spc="-1" strike="noStrike" u="sng">
                <a:solidFill>
                  <a:srgbClr val="0563c1"/>
                </a:solidFill>
                <a:uFillTx/>
                <a:latin typeface="Times New Roman"/>
                <a:ea typeface="Calibri"/>
                <a:hlinkClick r:id="rId12"/>
              </a:rPr>
              <a:t>https://courses.cognitiveclass.ai/</a:t>
            </a:r>
            <a:r>
              <a:rPr b="1" lang="en-US" sz="2800" spc="-1" strike="noStrike">
                <a:solidFill>
                  <a:srgbClr val="002060"/>
                </a:solidFill>
                <a:latin typeface="Times New Roman"/>
                <a:ea typeface="Calibri"/>
              </a:rPr>
              <a:t> (Hadoop 101, Big Data 101, Spark fundamentals 1) </a:t>
            </a:r>
            <a:endParaRPr b="0" lang="en-US" sz="2800" spc="-1" strike="noStrike">
              <a:latin typeface="Arial"/>
            </a:endParaRPr>
          </a:p>
          <a:p>
            <a:pPr marL="228600" indent="-227520">
              <a:lnSpc>
                <a:spcPct val="120000"/>
              </a:lnSpc>
              <a:spcBef>
                <a:spcPts val="1001"/>
              </a:spcBef>
              <a:buClr>
                <a:srgbClr val="002060"/>
              </a:buClr>
              <a:buFont typeface="Arial"/>
              <a:buChar char="•"/>
            </a:pPr>
            <a:r>
              <a:rPr b="1" lang="en-US" sz="2800" spc="-1" strike="noStrike" u="sng">
                <a:solidFill>
                  <a:srgbClr val="0563c1"/>
                </a:solidFill>
                <a:uFillTx/>
                <a:latin typeface="Times New Roman"/>
                <a:ea typeface="Calibri"/>
                <a:hlinkClick r:id="rId13"/>
              </a:rPr>
              <a:t>https://databricks.com/glossary/hadoop-cluster</a:t>
            </a:r>
            <a:r>
              <a:rPr b="1" lang="en-US" sz="2800" spc="-1" strike="noStrike">
                <a:solidFill>
                  <a:srgbClr val="002060"/>
                </a:solidFill>
                <a:latin typeface="Times New Roman"/>
                <a:ea typeface="Calibri"/>
              </a:rPr>
              <a:t> </a:t>
            </a:r>
            <a:endParaRPr b="0" lang="en-US" sz="2800" spc="-1" strike="noStrike">
              <a:latin typeface="Arial"/>
            </a:endParaRPr>
          </a:p>
          <a:p>
            <a:pPr marL="228600" indent="-227520">
              <a:lnSpc>
                <a:spcPct val="120000"/>
              </a:lnSpc>
              <a:spcBef>
                <a:spcPts val="1001"/>
              </a:spcBef>
              <a:buClr>
                <a:srgbClr val="002060"/>
              </a:buClr>
              <a:buFont typeface="Arial"/>
              <a:buChar char="•"/>
            </a:pPr>
            <a:r>
              <a:rPr b="1" lang="en-US" sz="2800" spc="-1" strike="noStrike" u="sng">
                <a:solidFill>
                  <a:srgbClr val="0563c1"/>
                </a:solidFill>
                <a:uFillTx/>
                <a:latin typeface="Times New Roman"/>
                <a:ea typeface="Calibri"/>
                <a:hlinkClick r:id="rId14"/>
              </a:rPr>
              <a:t>https://blogs.sap.com/2019/06/24/introduction-to-hadoop-in-simple-words/</a:t>
            </a:r>
            <a:r>
              <a:rPr b="1" lang="en-US" sz="2800" spc="-1" strike="noStrike">
                <a:solidFill>
                  <a:srgbClr val="002060"/>
                </a:solidFill>
                <a:latin typeface="Times New Roman"/>
                <a:ea typeface="Calibri"/>
              </a:rPr>
              <a:t> </a:t>
            </a:r>
            <a:endParaRPr b="0" lang="en-US" sz="2800" spc="-1" strike="noStrike">
              <a:latin typeface="Arial"/>
            </a:endParaRPr>
          </a:p>
        </p:txBody>
      </p:sp>
      <p:sp>
        <p:nvSpPr>
          <p:cNvPr id="275" name="CustomShape 3"/>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E5F586C-E4FB-47C3-BD7A-79A9E602A8F2}" type="slidenum">
              <a:rPr b="0" lang="en-US" sz="1200" spc="-1" strike="noStrike">
                <a:solidFill>
                  <a:srgbClr val="8b8b8b"/>
                </a:solidFill>
                <a:latin typeface="Calibri"/>
                <a:ea typeface="DejaVu Sans"/>
              </a:rPr>
              <a:t>41</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8e0000"/>
                </a:solidFill>
                <a:latin typeface="Calibri Light"/>
                <a:ea typeface="DejaVu Sans"/>
              </a:rPr>
              <a:t>Big Data</a:t>
            </a:r>
            <a:endParaRPr b="0" lang="en-US" sz="4400" spc="-1" strike="noStrike">
              <a:latin typeface="Arial"/>
            </a:endParaRPr>
          </a:p>
        </p:txBody>
      </p:sp>
      <p:sp>
        <p:nvSpPr>
          <p:cNvPr id="132" name="CustomShape 2"/>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ED337CBE-CAB6-4A8F-9E52-A141B4A6B6AD}" type="slidenum">
              <a:rPr b="0" lang="en-US" sz="1200" spc="-1" strike="noStrike">
                <a:solidFill>
                  <a:srgbClr val="8b8b8b"/>
                </a:solidFill>
                <a:latin typeface="Calibri"/>
                <a:ea typeface="DejaVu Sans"/>
              </a:rPr>
              <a:t>4</a:t>
            </a:fld>
            <a:endParaRPr b="0" lang="en-US" sz="1200" spc="-1" strike="noStrike">
              <a:latin typeface="Arial"/>
            </a:endParaRPr>
          </a:p>
        </p:txBody>
      </p:sp>
      <p:pic>
        <p:nvPicPr>
          <p:cNvPr id="133" name="Picture 10" descr=""/>
          <p:cNvPicPr/>
          <p:nvPr/>
        </p:nvPicPr>
        <p:blipFill>
          <a:blip r:embed="rId1"/>
          <a:stretch/>
        </p:blipFill>
        <p:spPr>
          <a:xfrm>
            <a:off x="951120" y="1439640"/>
            <a:ext cx="10835640" cy="522288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8e0000"/>
                </a:solidFill>
                <a:latin typeface="Calibri Light"/>
                <a:ea typeface="DejaVu Sans"/>
              </a:rPr>
              <a:t>Hadoop</a:t>
            </a:r>
            <a:endParaRPr b="0" lang="en-US" sz="4400" spc="-1" strike="noStrike">
              <a:latin typeface="Arial"/>
            </a:endParaRPr>
          </a:p>
        </p:txBody>
      </p:sp>
      <p:sp>
        <p:nvSpPr>
          <p:cNvPr id="135" name="CustomShape 2"/>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33B323CD-0D52-429D-9853-5670676679D5}" type="slidenum">
              <a:rPr b="0" lang="en-US" sz="1200" spc="-1" strike="noStrike">
                <a:solidFill>
                  <a:srgbClr val="8b8b8b"/>
                </a:solidFill>
                <a:latin typeface="Calibri"/>
                <a:ea typeface="DejaVu Sans"/>
              </a:rPr>
              <a:t>4</a:t>
            </a:fld>
            <a:endParaRPr b="0" lang="en-US" sz="1200" spc="-1" strike="noStrike">
              <a:latin typeface="Arial"/>
            </a:endParaRPr>
          </a:p>
        </p:txBody>
      </p:sp>
      <p:sp>
        <p:nvSpPr>
          <p:cNvPr id="136" name="CustomShape 3"/>
          <p:cNvSpPr/>
          <p:nvPr/>
        </p:nvSpPr>
        <p:spPr>
          <a:xfrm>
            <a:off x="308520" y="1487160"/>
            <a:ext cx="5937120" cy="5232960"/>
          </a:xfrm>
          <a:prstGeom prst="rect">
            <a:avLst/>
          </a:prstGeom>
          <a:noFill/>
          <a:ln>
            <a:noFill/>
          </a:ln>
        </p:spPr>
        <p:style>
          <a:lnRef idx="0"/>
          <a:fillRef idx="0"/>
          <a:effectRef idx="0"/>
          <a:fontRef idx="minor"/>
        </p:style>
        <p:txBody>
          <a:bodyPr lIns="90000" rIns="90000" tIns="45000" bIns="45000">
            <a:normAutofit fontScale="28000"/>
          </a:bodyPr>
          <a:p>
            <a:pPr marL="228600" indent="-227520" algn="just">
              <a:lnSpc>
                <a:spcPct val="110000"/>
              </a:lnSpc>
              <a:spcBef>
                <a:spcPts val="1001"/>
              </a:spcBef>
              <a:buClr>
                <a:srgbClr val="000000"/>
              </a:buClr>
              <a:buFont typeface="Arial"/>
              <a:buChar char="•"/>
            </a:pPr>
            <a:r>
              <a:rPr b="0" lang="en-US" sz="2800" spc="-1" strike="noStrike">
                <a:solidFill>
                  <a:srgbClr val="000000"/>
                </a:solidFill>
                <a:latin typeface="Graphik Web"/>
                <a:ea typeface="DejaVu Sans"/>
              </a:rPr>
              <a:t>Apache Hadoop is an open source, Java-based, software framework and parallel data processing engine.</a:t>
            </a:r>
            <a:endParaRPr b="0" lang="en-US" sz="2800" spc="-1" strike="noStrike">
              <a:latin typeface="Arial"/>
            </a:endParaRPr>
          </a:p>
          <a:p>
            <a:pPr marL="228600" indent="-227520" algn="just">
              <a:lnSpc>
                <a:spcPct val="110000"/>
              </a:lnSpc>
              <a:spcBef>
                <a:spcPts val="1001"/>
              </a:spcBef>
              <a:buClr>
                <a:srgbClr val="000000"/>
              </a:buClr>
              <a:buFont typeface="Arial"/>
              <a:buChar char="•"/>
            </a:pPr>
            <a:r>
              <a:rPr b="0" lang="en-US" sz="2800" spc="-1" strike="noStrike">
                <a:solidFill>
                  <a:srgbClr val="000000"/>
                </a:solidFill>
                <a:latin typeface="Graphik Web"/>
                <a:ea typeface="DejaVu Sans"/>
              </a:rPr>
              <a:t> </a:t>
            </a:r>
            <a:r>
              <a:rPr b="0" lang="en-US" sz="2800" spc="-1" strike="noStrike">
                <a:solidFill>
                  <a:srgbClr val="000000"/>
                </a:solidFill>
                <a:latin typeface="Graphik Web"/>
                <a:ea typeface="DejaVu Sans"/>
              </a:rPr>
              <a:t>It enables big data analytics processing tasks to be broken down into smaller tasks that can be performed in parallel by using an algorithm (like the MapReduce algorithm), and distributing them across a Hadoop cluster.</a:t>
            </a:r>
            <a:endParaRPr b="0" lang="en-US" sz="2800" spc="-1" strike="noStrike">
              <a:latin typeface="Arial"/>
            </a:endParaRPr>
          </a:p>
          <a:p>
            <a:pPr marL="228600" indent="-227520" algn="just">
              <a:lnSpc>
                <a:spcPct val="110000"/>
              </a:lnSpc>
              <a:spcBef>
                <a:spcPts val="1001"/>
              </a:spcBef>
              <a:buClr>
                <a:srgbClr val="000000"/>
              </a:buClr>
              <a:buFont typeface="Arial"/>
              <a:buChar char="•"/>
            </a:pPr>
            <a:r>
              <a:rPr b="0" lang="en-US" sz="2800" spc="-1" strike="noStrike">
                <a:solidFill>
                  <a:srgbClr val="000000"/>
                </a:solidFill>
                <a:latin typeface="Graphik Web"/>
                <a:ea typeface="DejaVu Sans"/>
              </a:rPr>
              <a:t>A Hadoop cluster is a collection of computers, known as nodes, that are networked together to perform these kinds of parallel computations on big data sets. </a:t>
            </a:r>
            <a:endParaRPr b="0" lang="en-US" sz="2800" spc="-1" strike="noStrike">
              <a:latin typeface="Arial"/>
            </a:endParaRPr>
          </a:p>
          <a:p>
            <a:pPr marL="228600" indent="-227520" algn="just">
              <a:lnSpc>
                <a:spcPct val="110000"/>
              </a:lnSpc>
              <a:spcBef>
                <a:spcPts val="1001"/>
              </a:spcBef>
              <a:buClr>
                <a:srgbClr val="000000"/>
              </a:buClr>
              <a:buFont typeface="Arial"/>
              <a:buChar char="•"/>
            </a:pPr>
            <a:r>
              <a:rPr b="0" lang="en-US" sz="2800" spc="-1" strike="noStrike">
                <a:solidFill>
                  <a:srgbClr val="000000"/>
                </a:solidFill>
                <a:latin typeface="Graphik Web"/>
                <a:ea typeface="DejaVu Sans"/>
              </a:rPr>
              <a:t> </a:t>
            </a:r>
            <a:r>
              <a:rPr b="0" lang="en-US" sz="2800" spc="-1" strike="noStrike">
                <a:solidFill>
                  <a:srgbClr val="000000"/>
                </a:solidFill>
                <a:latin typeface="Graphik Web"/>
                <a:ea typeface="DejaVu Sans"/>
              </a:rPr>
              <a:t>Unlike other computer clusters, Hadoop clusters are designed specifically to store and analyze mass amounts of structured and unstructured data in a distributed computing environment. </a:t>
            </a:r>
            <a:endParaRPr b="0" lang="en-US" sz="2800" spc="-1" strike="noStrike">
              <a:latin typeface="Arial"/>
            </a:endParaRPr>
          </a:p>
        </p:txBody>
      </p:sp>
      <p:pic>
        <p:nvPicPr>
          <p:cNvPr id="137" name="Picture 11" descr=""/>
          <p:cNvPicPr/>
          <p:nvPr/>
        </p:nvPicPr>
        <p:blipFill>
          <a:blip r:embed="rId1"/>
          <a:stretch/>
        </p:blipFill>
        <p:spPr>
          <a:xfrm>
            <a:off x="6522840" y="1888920"/>
            <a:ext cx="5560200" cy="340920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8e0000"/>
                </a:solidFill>
                <a:latin typeface="Calibri Light"/>
                <a:ea typeface="DejaVu Sans"/>
              </a:rPr>
              <a:t>Hadoop</a:t>
            </a:r>
            <a:endParaRPr b="0" lang="en-US" sz="4400" spc="-1" strike="noStrike">
              <a:latin typeface="Arial"/>
            </a:endParaRPr>
          </a:p>
        </p:txBody>
      </p:sp>
      <p:sp>
        <p:nvSpPr>
          <p:cNvPr id="139" name="CustomShape 2"/>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2290D53B-FA97-497B-BFC0-DA821ABE3CB2}" type="slidenum">
              <a:rPr b="0" lang="en-US" sz="1200" spc="-1" strike="noStrike">
                <a:solidFill>
                  <a:srgbClr val="8b8b8b"/>
                </a:solidFill>
                <a:latin typeface="Calibri"/>
                <a:ea typeface="DejaVu Sans"/>
              </a:rPr>
              <a:t>6</a:t>
            </a:fld>
            <a:endParaRPr b="0" lang="en-US" sz="1200" spc="-1" strike="noStrike">
              <a:latin typeface="Arial"/>
            </a:endParaRPr>
          </a:p>
        </p:txBody>
      </p:sp>
      <p:pic>
        <p:nvPicPr>
          <p:cNvPr id="140" name="Content Placeholder 6" descr=""/>
          <p:cNvPicPr/>
          <p:nvPr/>
        </p:nvPicPr>
        <p:blipFill>
          <a:blip r:embed="rId1"/>
          <a:stretch/>
        </p:blipFill>
        <p:spPr>
          <a:xfrm>
            <a:off x="2779560" y="1188360"/>
            <a:ext cx="6631560" cy="53035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8e0000"/>
                </a:solidFill>
                <a:latin typeface="Calibri Light"/>
                <a:ea typeface="DejaVu Sans"/>
              </a:rPr>
              <a:t>Hadoop</a:t>
            </a:r>
            <a:endParaRPr b="0" lang="en-US" sz="4400" spc="-1" strike="noStrike">
              <a:latin typeface="Arial"/>
            </a:endParaRPr>
          </a:p>
        </p:txBody>
      </p:sp>
      <p:sp>
        <p:nvSpPr>
          <p:cNvPr id="142" name="CustomShape 2"/>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7C684969-1236-48C6-8FDC-71D2BEC3C8A9}"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143" name="CustomShape 3"/>
          <p:cNvSpPr/>
          <p:nvPr/>
        </p:nvSpPr>
        <p:spPr>
          <a:xfrm>
            <a:off x="451800" y="1825560"/>
            <a:ext cx="3645360" cy="4350240"/>
          </a:xfrm>
          <a:prstGeom prst="rect">
            <a:avLst/>
          </a:prstGeom>
          <a:noFill/>
          <a:ln>
            <a:noFill/>
          </a:ln>
        </p:spPr>
        <p:style>
          <a:lnRef idx="0"/>
          <a:fillRef idx="0"/>
          <a:effectRef idx="0"/>
          <a:fontRef idx="minor"/>
        </p:style>
        <p:txBody>
          <a:bodyPr lIns="90000" rIns="90000" tIns="45000" bIns="45000">
            <a:normAutofit fontScale="70000"/>
          </a:bodyPr>
          <a:p>
            <a:pPr marL="228600" indent="-227520">
              <a:lnSpc>
                <a:spcPct val="100000"/>
              </a:lnSpc>
              <a:spcBef>
                <a:spcPts val="1001"/>
              </a:spcBef>
              <a:buClr>
                <a:srgbClr val="000000"/>
              </a:buClr>
              <a:buFont typeface="Arial"/>
              <a:buChar char="•"/>
            </a:pPr>
            <a:r>
              <a:rPr b="1" lang="en-US" sz="2800" spc="-1" strike="noStrike">
                <a:solidFill>
                  <a:srgbClr val="000000"/>
                </a:solidFill>
                <a:latin typeface="Graphik Web"/>
                <a:ea typeface="DejaVu Sans"/>
              </a:rPr>
              <a:t>HDFS</a:t>
            </a:r>
            <a:r>
              <a:rPr b="0" lang="en-US" sz="2800" spc="-1" strike="noStrike">
                <a:solidFill>
                  <a:srgbClr val="000000"/>
                </a:solidFill>
                <a:latin typeface="Graphik Web"/>
                <a:ea typeface="DejaVu Sans"/>
              </a:rPr>
              <a:t> is a Hadoop distributed file system for storing large files on cluster of machines. HDFS does data chunking and distribute data across different machines.</a:t>
            </a:r>
            <a:br/>
            <a:r>
              <a:rPr b="0" lang="en-US" sz="2800" spc="-1" strike="noStrike">
                <a:solidFill>
                  <a:srgbClr val="000000"/>
                </a:solidFill>
                <a:latin typeface="Calibri"/>
                <a:ea typeface="DejaVu Sans"/>
              </a:rPr>
              <a:t> </a:t>
            </a:r>
            <a:endParaRPr b="0" lang="en-US" sz="2800" spc="-1" strike="noStrike">
              <a:latin typeface="Arial"/>
            </a:endParaRPr>
          </a:p>
        </p:txBody>
      </p:sp>
      <p:pic>
        <p:nvPicPr>
          <p:cNvPr id="144" name="Picture 7" descr=""/>
          <p:cNvPicPr/>
          <p:nvPr/>
        </p:nvPicPr>
        <p:blipFill>
          <a:blip r:embed="rId1"/>
          <a:stretch/>
        </p:blipFill>
        <p:spPr>
          <a:xfrm>
            <a:off x="4633200" y="1325520"/>
            <a:ext cx="7196760" cy="516636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8e0000"/>
                </a:solidFill>
                <a:latin typeface="Calibri Light"/>
                <a:ea typeface="DejaVu Sans"/>
              </a:rPr>
              <a:t>Hadoop</a:t>
            </a:r>
            <a:endParaRPr b="0" lang="en-US" sz="4400" spc="-1" strike="noStrike">
              <a:latin typeface="Arial"/>
            </a:endParaRPr>
          </a:p>
        </p:txBody>
      </p:sp>
      <p:sp>
        <p:nvSpPr>
          <p:cNvPr id="146" name="CustomShape 2"/>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E7281BAC-CF55-41C7-B5B6-50E1EE54CB7A}"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147" name="CustomShape 3"/>
          <p:cNvSpPr/>
          <p:nvPr/>
        </p:nvSpPr>
        <p:spPr>
          <a:xfrm>
            <a:off x="555120" y="1542240"/>
            <a:ext cx="11080800" cy="2905560"/>
          </a:xfrm>
          <a:prstGeom prst="rect">
            <a:avLst/>
          </a:prstGeom>
          <a:noFill/>
          <a:ln>
            <a:noFill/>
          </a:ln>
        </p:spPr>
        <p:style>
          <a:lnRef idx="0"/>
          <a:fillRef idx="0"/>
          <a:effectRef idx="0"/>
          <a:fontRef idx="minor"/>
        </p:style>
        <p:txBody>
          <a:bodyPr lIns="90000" rIns="90000" tIns="45000" bIns="45000">
            <a:normAutofit fontScale="20000"/>
          </a:bodyPr>
          <a:p>
            <a:pPr marL="228600" indent="-227520" algn="just">
              <a:lnSpc>
                <a:spcPct val="100000"/>
              </a:lnSpc>
              <a:spcBef>
                <a:spcPts val="1001"/>
              </a:spcBef>
              <a:buClr>
                <a:srgbClr val="c00000"/>
              </a:buClr>
              <a:buFont typeface="Arial"/>
              <a:buChar char="•"/>
            </a:pPr>
            <a:r>
              <a:rPr b="1" lang="en-US" sz="2800" spc="-1" strike="noStrike">
                <a:solidFill>
                  <a:srgbClr val="c00000"/>
                </a:solidFill>
                <a:latin typeface="Graphik Web"/>
                <a:ea typeface="DejaVu Sans"/>
              </a:rPr>
              <a:t>MapReduce</a:t>
            </a:r>
            <a:r>
              <a:rPr b="0" lang="en-US" sz="2800" spc="-1" strike="noStrike">
                <a:solidFill>
                  <a:srgbClr val="000000"/>
                </a:solidFill>
                <a:latin typeface="Graphik Web"/>
                <a:ea typeface="DejaVu Sans"/>
              </a:rPr>
              <a:t> is widely adopted for processing and generating large datasets with a parallel, distributed algorithm on a cluster. It allows users to write parallel computations, using a set of high-level operators, without having to worry about work distribution and fault tolerance. </a:t>
            </a:r>
            <a:endParaRPr b="0" lang="en-US" sz="2800" spc="-1" strike="noStrike">
              <a:latin typeface="Arial"/>
            </a:endParaRPr>
          </a:p>
          <a:p>
            <a:pPr marL="228600" indent="-227520" algn="just">
              <a:lnSpc>
                <a:spcPct val="100000"/>
              </a:lnSpc>
              <a:spcBef>
                <a:spcPts val="1001"/>
              </a:spcBef>
              <a:buClr>
                <a:srgbClr val="000000"/>
              </a:buClr>
              <a:buFont typeface="Arial"/>
              <a:buChar char="•"/>
            </a:pPr>
            <a:r>
              <a:rPr b="0" lang="en-US" sz="2800" spc="-1" strike="noStrike">
                <a:solidFill>
                  <a:srgbClr val="000000"/>
                </a:solidFill>
                <a:latin typeface="Graphik Web"/>
                <a:ea typeface="DejaVu Sans"/>
              </a:rPr>
              <a:t>Unfortunately, in most current frameworks, the only way to reuse data between computations (Ex − between two MapReduce jobs) is to write it to an external stable storage system (Ex − HDFS). </a:t>
            </a:r>
            <a:endParaRPr b="0" lang="en-US" sz="2800" spc="-1" strike="noStrike">
              <a:latin typeface="Arial"/>
            </a:endParaRPr>
          </a:p>
          <a:p>
            <a:pPr marL="228600" indent="-227520" algn="just">
              <a:lnSpc>
                <a:spcPct val="120000"/>
              </a:lnSpc>
              <a:spcBef>
                <a:spcPts val="1001"/>
              </a:spcBef>
              <a:buClr>
                <a:srgbClr val="000000"/>
              </a:buClr>
              <a:buFont typeface="Arial"/>
              <a:buChar char="•"/>
            </a:pPr>
            <a:r>
              <a:rPr b="0" lang="en-US" sz="2800" spc="-1" strike="noStrike">
                <a:solidFill>
                  <a:srgbClr val="000000"/>
                </a:solidFill>
                <a:latin typeface="Graphik Web"/>
                <a:ea typeface="DejaVu Sans"/>
              </a:rPr>
              <a:t>Both </a:t>
            </a:r>
            <a:r>
              <a:rPr b="1" lang="en-US" sz="2800" spc="-1" strike="noStrike">
                <a:solidFill>
                  <a:srgbClr val="000000"/>
                </a:solidFill>
                <a:latin typeface="Graphik Web"/>
                <a:ea typeface="DejaVu Sans"/>
              </a:rPr>
              <a:t>Iterative</a:t>
            </a:r>
            <a:r>
              <a:rPr b="0" lang="en-US" sz="2800" spc="-1" strike="noStrike">
                <a:solidFill>
                  <a:srgbClr val="000000"/>
                </a:solidFill>
                <a:latin typeface="Graphik Web"/>
                <a:ea typeface="DejaVu Sans"/>
              </a:rPr>
              <a:t> and </a:t>
            </a:r>
            <a:r>
              <a:rPr b="1" lang="en-US" sz="2800" spc="-1" strike="noStrike">
                <a:solidFill>
                  <a:srgbClr val="000000"/>
                </a:solidFill>
                <a:latin typeface="Graphik Web"/>
                <a:ea typeface="DejaVu Sans"/>
              </a:rPr>
              <a:t>Interactive</a:t>
            </a:r>
            <a:r>
              <a:rPr b="0" lang="en-US" sz="2800" spc="-1" strike="noStrike">
                <a:solidFill>
                  <a:srgbClr val="000000"/>
                </a:solidFill>
                <a:latin typeface="Graphik Web"/>
                <a:ea typeface="DejaVu Sans"/>
              </a:rPr>
              <a:t> applications require faster data sharing across parallel jobs. Data sharing is slow in MapReduce due to </a:t>
            </a:r>
            <a:r>
              <a:rPr b="1" lang="en-US" sz="2800" spc="-1" strike="noStrike">
                <a:solidFill>
                  <a:srgbClr val="000000"/>
                </a:solidFill>
                <a:latin typeface="Graphik Web"/>
                <a:ea typeface="DejaVu Sans"/>
              </a:rPr>
              <a:t>replication</a:t>
            </a:r>
            <a:r>
              <a:rPr b="0" lang="en-US" sz="2800" spc="-1" strike="noStrike">
                <a:solidFill>
                  <a:srgbClr val="000000"/>
                </a:solidFill>
                <a:latin typeface="Graphik Web"/>
                <a:ea typeface="DejaVu Sans"/>
              </a:rPr>
              <a:t>, </a:t>
            </a:r>
            <a:r>
              <a:rPr b="1" lang="en-US" sz="2800" spc="-1" strike="noStrike">
                <a:solidFill>
                  <a:srgbClr val="000000"/>
                </a:solidFill>
                <a:latin typeface="Graphik Web"/>
                <a:ea typeface="DejaVu Sans"/>
              </a:rPr>
              <a:t>serialization</a:t>
            </a:r>
            <a:r>
              <a:rPr b="0" lang="en-US" sz="2800" spc="-1" strike="noStrike">
                <a:solidFill>
                  <a:srgbClr val="000000"/>
                </a:solidFill>
                <a:latin typeface="Graphik Web"/>
                <a:ea typeface="DejaVu Sans"/>
              </a:rPr>
              <a:t>, and </a:t>
            </a:r>
            <a:r>
              <a:rPr b="1" lang="en-US" sz="2800" spc="-1" strike="noStrike">
                <a:solidFill>
                  <a:srgbClr val="000000"/>
                </a:solidFill>
                <a:latin typeface="Graphik Web"/>
                <a:ea typeface="DejaVu Sans"/>
              </a:rPr>
              <a:t>disk</a:t>
            </a:r>
            <a:r>
              <a:rPr b="0" lang="en-US" sz="2800" spc="-1" strike="noStrike">
                <a:solidFill>
                  <a:srgbClr val="000000"/>
                </a:solidFill>
                <a:latin typeface="Graphik Web"/>
                <a:ea typeface="DejaVu Sans"/>
              </a:rPr>
              <a:t> </a:t>
            </a:r>
            <a:r>
              <a:rPr b="1" lang="en-US" sz="2800" spc="-1" strike="noStrike">
                <a:solidFill>
                  <a:srgbClr val="000000"/>
                </a:solidFill>
                <a:latin typeface="Graphik Web"/>
                <a:ea typeface="DejaVu Sans"/>
              </a:rPr>
              <a:t>IO</a:t>
            </a:r>
            <a:r>
              <a:rPr b="0" lang="en-US" sz="2800" spc="-1" strike="noStrike">
                <a:solidFill>
                  <a:srgbClr val="000000"/>
                </a:solidFill>
                <a:latin typeface="Graphik Web"/>
                <a:ea typeface="DejaVu Sans"/>
              </a:rPr>
              <a:t>. Regarding storage system, most of the Hadoop applications, they spend more than 90% of the time doing HDFS read-write operations.</a:t>
            </a:r>
            <a:endParaRPr b="0" lang="en-US" sz="2800" spc="-1" strike="noStrike">
              <a:latin typeface="Arial"/>
            </a:endParaRPr>
          </a:p>
          <a:p>
            <a:pPr marL="228600" indent="-227520" algn="just">
              <a:lnSpc>
                <a:spcPct val="120000"/>
              </a:lnSpc>
              <a:spcBef>
                <a:spcPts val="1001"/>
              </a:spcBef>
              <a:buClr>
                <a:srgbClr val="ff0000"/>
              </a:buClr>
              <a:buFont typeface="Arial"/>
              <a:buChar char="•"/>
            </a:pPr>
            <a:r>
              <a:rPr b="1" lang="en-US" sz="2800" spc="-1" strike="noStrike">
                <a:solidFill>
                  <a:srgbClr val="ff0000"/>
                </a:solidFill>
                <a:latin typeface="Graphik Web"/>
                <a:ea typeface="DejaVu Sans"/>
              </a:rPr>
              <a:t>Hadoop is designed to handle very large files. i.e. batch processing.</a:t>
            </a:r>
            <a:endParaRPr b="0" lang="en-US" sz="2800" spc="-1" strike="noStrike">
              <a:latin typeface="Arial"/>
            </a:endParaRPr>
          </a:p>
        </p:txBody>
      </p:sp>
      <p:pic>
        <p:nvPicPr>
          <p:cNvPr id="148" name="Content Placeholder 5" descr=""/>
          <p:cNvPicPr/>
          <p:nvPr/>
        </p:nvPicPr>
        <p:blipFill>
          <a:blip r:embed="rId1"/>
          <a:stretch/>
        </p:blipFill>
        <p:spPr>
          <a:xfrm>
            <a:off x="965520" y="4475160"/>
            <a:ext cx="10514520" cy="1637640"/>
          </a:xfrm>
          <a:prstGeom prst="rect">
            <a:avLst/>
          </a:prstGeom>
          <a:ln>
            <a:noFill/>
          </a:ln>
        </p:spPr>
      </p:pic>
      <p:sp>
        <p:nvSpPr>
          <p:cNvPr id="149" name="CustomShape 4"/>
          <p:cNvSpPr/>
          <p:nvPr/>
        </p:nvSpPr>
        <p:spPr>
          <a:xfrm>
            <a:off x="1269360" y="6308280"/>
            <a:ext cx="990720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US" sz="1800" spc="-1" strike="noStrike">
                <a:solidFill>
                  <a:srgbClr val="000000"/>
                </a:solidFill>
                <a:latin typeface="MinionPro-It"/>
                <a:ea typeface="DejaVu Sans"/>
              </a:rPr>
              <a:t>Intermittent iteration of reads and writes between map and reduce computations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11413</TotalTime>
  <Application>LibreOffice/6.4.7.2$Linux_X86_64 LibreOffice_project/40$Build-2</Application>
  <Words>3043</Words>
  <Paragraphs>219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2021-08-04T15:22:05Z</dcterms:created>
  <dc:creator>Hatem Elattar</dc:creator>
  <dc:description/>
  <dc:language>en-US</dc:language>
  <cp:lastModifiedBy/>
  <dcterms:modified xsi:type="dcterms:W3CDTF">2021-09-06T12:40:10Z</dcterms:modified>
  <cp:revision>45</cp:revision>
  <dc:subject/>
  <dc:title>Spark and Python for Big Data (Session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41</vt:i4>
  </property>
</Properties>
</file>