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559" r:id="rId3"/>
    <p:sldId id="569" r:id="rId4"/>
    <p:sldId id="560" r:id="rId5"/>
    <p:sldId id="566" r:id="rId6"/>
    <p:sldId id="564" r:id="rId7"/>
    <p:sldId id="565" r:id="rId8"/>
    <p:sldId id="562" r:id="rId9"/>
    <p:sldId id="567" r:id="rId10"/>
    <p:sldId id="570" r:id="rId11"/>
    <p:sldId id="257" r:id="rId12"/>
    <p:sldId id="573" r:id="rId13"/>
    <p:sldId id="259" r:id="rId14"/>
    <p:sldId id="574" r:id="rId15"/>
    <p:sldId id="261" r:id="rId16"/>
    <p:sldId id="260" r:id="rId17"/>
    <p:sldId id="262" r:id="rId18"/>
    <p:sldId id="554" r:id="rId19"/>
    <p:sldId id="555" r:id="rId20"/>
    <p:sldId id="556" r:id="rId21"/>
    <p:sldId id="576" r:id="rId22"/>
    <p:sldId id="577" r:id="rId23"/>
    <p:sldId id="296" r:id="rId24"/>
    <p:sldId id="297" r:id="rId25"/>
    <p:sldId id="275" r:id="rId26"/>
    <p:sldId id="575" r:id="rId27"/>
    <p:sldId id="277" r:id="rId28"/>
    <p:sldId id="572" r:id="rId29"/>
    <p:sldId id="5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59" autoAdjust="0"/>
    <p:restoredTop sz="90577" autoAdjust="0"/>
  </p:normalViewPr>
  <p:slideViewPr>
    <p:cSldViewPr snapToGrid="0">
      <p:cViewPr varScale="1">
        <p:scale>
          <a:sx n="97" d="100"/>
          <a:sy n="97"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A3356-66EE-4B8E-94B8-CEF95BECC589}" type="datetimeFigureOut">
              <a:rPr lang="en-US" smtClean="0"/>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32A8A-D2A1-43D6-9A1F-89671382635B}" type="slidenum">
              <a:rPr lang="en-US" smtClean="0"/>
              <a:t>‹#›</a:t>
            </a:fld>
            <a:endParaRPr lang="en-US"/>
          </a:p>
        </p:txBody>
      </p:sp>
    </p:spTree>
    <p:extLst>
      <p:ext uri="{BB962C8B-B14F-4D97-AF65-F5344CB8AC3E}">
        <p14:creationId xmlns:p14="http://schemas.microsoft.com/office/powerpoint/2010/main" val="420854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32A8A-D2A1-43D6-9A1F-89671382635B}" type="slidenum">
              <a:rPr lang="en-US" smtClean="0"/>
              <a:t>5</a:t>
            </a:fld>
            <a:endParaRPr lang="en-US"/>
          </a:p>
        </p:txBody>
      </p:sp>
    </p:spTree>
    <p:extLst>
      <p:ext uri="{BB962C8B-B14F-4D97-AF65-F5344CB8AC3E}">
        <p14:creationId xmlns:p14="http://schemas.microsoft.com/office/powerpoint/2010/main" val="315719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32A8A-D2A1-43D6-9A1F-89671382635B}" type="slidenum">
              <a:rPr lang="en-US" smtClean="0"/>
              <a:t>13</a:t>
            </a:fld>
            <a:endParaRPr lang="en-US"/>
          </a:p>
        </p:txBody>
      </p:sp>
    </p:spTree>
    <p:extLst>
      <p:ext uri="{BB962C8B-B14F-4D97-AF65-F5344CB8AC3E}">
        <p14:creationId xmlns:p14="http://schemas.microsoft.com/office/powerpoint/2010/main" val="1308239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973512C-6A8E-4916-B62E-00C8C0230021}" type="slidenum">
              <a:rPr lang="en-AU" altLang="he-IL" sz="1200">
                <a:ea typeface="MS PGothic" panose="020B0600070205080204" pitchFamily="34" charset="-128"/>
              </a:rPr>
              <a:pPr algn="r" eaLnBrk="1" hangingPunct="1"/>
              <a:t>18</a:t>
            </a:fld>
            <a:endParaRPr lang="en-AU" altLang="he-IL" sz="1200">
              <a:ea typeface="MS PGothic" panose="020B0600070205080204" pitchFamily="34"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e-IL" dirty="0">
              <a:latin typeface="Times-Roman" charset="0"/>
            </a:endParaRPr>
          </a:p>
        </p:txBody>
      </p:sp>
    </p:spTree>
    <p:extLst>
      <p:ext uri="{BB962C8B-B14F-4D97-AF65-F5344CB8AC3E}">
        <p14:creationId xmlns:p14="http://schemas.microsoft.com/office/powerpoint/2010/main" val="344760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C076B385-9EA4-466F-94E8-4539CB53095B}" type="slidenum">
              <a:rPr lang="en-AU" altLang="he-IL" sz="1200">
                <a:ea typeface="MS PGothic" panose="020B0600070205080204" pitchFamily="34" charset="-128"/>
              </a:rPr>
              <a:pPr algn="r" eaLnBrk="1" hangingPunct="1"/>
              <a:t>19</a:t>
            </a:fld>
            <a:endParaRPr lang="en-AU" altLang="he-IL" sz="1200">
              <a:ea typeface="MS PGothic" panose="020B0600070205080204" pitchFamily="34"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he-IL" dirty="0"/>
          </a:p>
        </p:txBody>
      </p:sp>
    </p:spTree>
    <p:extLst>
      <p:ext uri="{BB962C8B-B14F-4D97-AF65-F5344CB8AC3E}">
        <p14:creationId xmlns:p14="http://schemas.microsoft.com/office/powerpoint/2010/main" val="1584689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E0E9F45-20E7-44DF-B9EB-9DC833060B8A}" type="slidenum">
              <a:rPr lang="en-AU" altLang="he-IL" sz="1200">
                <a:ea typeface="MS PGothic" panose="020B0600070205080204" pitchFamily="34" charset="-128"/>
              </a:rPr>
              <a:pPr algn="r" eaLnBrk="1" hangingPunct="1"/>
              <a:t>20</a:t>
            </a:fld>
            <a:endParaRPr lang="en-AU" altLang="he-IL" sz="1200">
              <a:ea typeface="MS PGothic" panose="020B0600070205080204" pitchFamily="34" charset="-128"/>
            </a:endParaRPr>
          </a:p>
        </p:txBody>
      </p:sp>
      <p:sp>
        <p:nvSpPr>
          <p:cNvPr id="78851" name="Rectangle 1026"/>
          <p:cNvSpPr>
            <a:spLocks noGrp="1" noRot="1" noChangeAspect="1" noChangeArrowheads="1" noTextEdit="1"/>
          </p:cNvSpPr>
          <p:nvPr>
            <p:ph type="sldImg"/>
          </p:nvPr>
        </p:nvSpPr>
        <p:spPr>
          <a:ln/>
        </p:spPr>
      </p:sp>
      <p:sp>
        <p:nvSpPr>
          <p:cNvPr id="788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e-IL" dirty="0"/>
          </a:p>
        </p:txBody>
      </p:sp>
    </p:spTree>
    <p:extLst>
      <p:ext uri="{BB962C8B-B14F-4D97-AF65-F5344CB8AC3E}">
        <p14:creationId xmlns:p14="http://schemas.microsoft.com/office/powerpoint/2010/main" val="1294750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B94A11B-11E4-4F51-9EFD-6B0312D76AC5}" type="datetimeFigureOut">
              <a:rPr lang="en-US" smtClean="0"/>
              <a:t>9/5/2023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234841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4A11B-11E4-4F51-9EFD-6B0312D76AC5}"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30141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4A11B-11E4-4F51-9EFD-6B0312D76AC5}"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3046210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4A11B-11E4-4F51-9EFD-6B0312D76AC5}"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FDECC-6729-41FC-A226-089CB88A5C7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054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4A11B-11E4-4F51-9EFD-6B0312D76AC5}"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179657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94A11B-11E4-4F51-9EFD-6B0312D76AC5}"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1355227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94A11B-11E4-4F51-9EFD-6B0312D76AC5}"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1005721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4A11B-11E4-4F51-9EFD-6B0312D76AC5}"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2115112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4A11B-11E4-4F51-9EFD-6B0312D76AC5}"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186425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4A11B-11E4-4F51-9EFD-6B0312D76AC5}"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428013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4A11B-11E4-4F51-9EFD-6B0312D76AC5}"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17664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4A11B-11E4-4F51-9EFD-6B0312D76AC5}"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345276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4A11B-11E4-4F51-9EFD-6B0312D76AC5}"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248005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4A11B-11E4-4F51-9EFD-6B0312D76AC5}"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413296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4A11B-11E4-4F51-9EFD-6B0312D76AC5}"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3178901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4A11B-11E4-4F51-9EFD-6B0312D76AC5}"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24641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4A11B-11E4-4F51-9EFD-6B0312D76AC5}"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FDECC-6729-41FC-A226-089CB88A5C7E}" type="slidenum">
              <a:rPr lang="en-US" smtClean="0"/>
              <a:t>‹#›</a:t>
            </a:fld>
            <a:endParaRPr lang="en-US"/>
          </a:p>
        </p:txBody>
      </p:sp>
    </p:spTree>
    <p:extLst>
      <p:ext uri="{BB962C8B-B14F-4D97-AF65-F5344CB8AC3E}">
        <p14:creationId xmlns:p14="http://schemas.microsoft.com/office/powerpoint/2010/main" val="168240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94A11B-11E4-4F51-9EFD-6B0312D76AC5}" type="datetimeFigureOut">
              <a:rPr lang="en-US" smtClean="0"/>
              <a:t>9/5/2023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BFDECC-6729-41FC-A226-089CB88A5C7E}" type="slidenum">
              <a:rPr lang="en-US" smtClean="0"/>
              <a:t>‹#›</a:t>
            </a:fld>
            <a:endParaRPr lang="en-US"/>
          </a:p>
        </p:txBody>
      </p:sp>
    </p:spTree>
    <p:extLst>
      <p:ext uri="{BB962C8B-B14F-4D97-AF65-F5344CB8AC3E}">
        <p14:creationId xmlns:p14="http://schemas.microsoft.com/office/powerpoint/2010/main" val="42383338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askpython.com/python/examples/rsa-algorithm-in-python" TargetMode="External"/><Relationship Id="rId2" Type="http://schemas.openxmlformats.org/officeDocument/2006/relationships/hyperlink" Target="https://www.rfc-editor.org/rfc/pdfrfc/rfc2144.txt.pdf" TargetMode="External"/><Relationship Id="rId1" Type="http://schemas.openxmlformats.org/officeDocument/2006/relationships/slideLayout" Target="../slideLayouts/slideLayout2.xml"/><Relationship Id="rId6" Type="http://schemas.openxmlformats.org/officeDocument/2006/relationships/hyperlink" Target="https://github.com/amritesh-dasari/ElGamal-signature-scheme" TargetMode="External"/><Relationship Id="rId5" Type="http://schemas.openxmlformats.org/officeDocument/2006/relationships/hyperlink" Target="http://www.tcs.hut.fi/Studies/T-79.5502/2006SPR/presentations/ElGamal.pdf" TargetMode="External"/><Relationship Id="rId4" Type="http://schemas.openxmlformats.org/officeDocument/2006/relationships/hyperlink" Target="https://github.com/awnonbhowmik/RSA-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66AADD-CD4B-4BA3-8D05-918B091A260A}"/>
              </a:ext>
            </a:extLst>
          </p:cNvPr>
          <p:cNvSpPr txBox="1"/>
          <p:nvPr/>
        </p:nvSpPr>
        <p:spPr>
          <a:xfrm>
            <a:off x="2599749" y="390384"/>
            <a:ext cx="1979628" cy="646331"/>
          </a:xfrm>
          <a:prstGeom prst="rect">
            <a:avLst/>
          </a:prstGeom>
          <a:noFill/>
        </p:spPr>
        <p:txBody>
          <a:bodyPr wrap="square" rtlCol="0">
            <a:spAutoFit/>
          </a:bodyPr>
          <a:lstStyle/>
          <a:p>
            <a:r>
              <a:rPr lang="en-US" sz="3600" b="1" i="1" spc="50" dirty="0">
                <a:ln w="0"/>
                <a:solidFill>
                  <a:schemeClr val="bg2"/>
                </a:solidFill>
                <a:effectLst>
                  <a:innerShdw blurRad="63500" dist="50800" dir="13500000">
                    <a:srgbClr val="000000">
                      <a:alpha val="50000"/>
                    </a:srgbClr>
                  </a:innerShdw>
                </a:effectLst>
              </a:rPr>
              <a:t>agenda</a:t>
            </a:r>
            <a:endParaRPr lang="en-US" b="1" i="1" spc="50" dirty="0">
              <a:ln w="0"/>
              <a:solidFill>
                <a:schemeClr val="bg2"/>
              </a:solidFill>
              <a:effectLst>
                <a:innerShdw blurRad="63500" dist="50800" dir="13500000">
                  <a:srgbClr val="000000">
                    <a:alpha val="50000"/>
                  </a:srgbClr>
                </a:innerShdw>
              </a:effectLst>
            </a:endParaRPr>
          </a:p>
        </p:txBody>
      </p:sp>
      <p:sp>
        <p:nvSpPr>
          <p:cNvPr id="26" name="TextBox 25">
            <a:extLst>
              <a:ext uri="{FF2B5EF4-FFF2-40B4-BE49-F238E27FC236}">
                <a16:creationId xmlns:a16="http://schemas.microsoft.com/office/drawing/2014/main" id="{0FB37DBE-CA4A-4B16-B8C6-7186D74EDE4D}"/>
              </a:ext>
            </a:extLst>
          </p:cNvPr>
          <p:cNvSpPr txBox="1"/>
          <p:nvPr/>
        </p:nvSpPr>
        <p:spPr>
          <a:xfrm>
            <a:off x="2000739" y="1410120"/>
            <a:ext cx="7721600" cy="3970318"/>
          </a:xfrm>
          <a:prstGeom prst="rect">
            <a:avLst/>
          </a:prstGeom>
          <a:noFill/>
        </p:spPr>
        <p:txBody>
          <a:bodyPr wrap="square">
            <a:spAutoFit/>
          </a:bodyPr>
          <a:lstStyle/>
          <a:p>
            <a:pPr marL="457200" indent="-457200">
              <a:buFont typeface="Arial" panose="020B0604020202020204" pitchFamily="34" charset="0"/>
              <a:buChar char="•"/>
            </a:pPr>
            <a:r>
              <a:rPr lang="en-US" sz="2800" b="1" cap="none" dirty="0">
                <a:ln w="9525">
                  <a:solidFill>
                    <a:schemeClr val="bg1"/>
                  </a:solidFill>
                  <a:prstDash val="solid"/>
                </a:ln>
                <a:effectLst>
                  <a:outerShdw blurRad="12700" dist="38100" dir="2700000" algn="tl" rotWithShape="0">
                    <a:schemeClr val="bg1">
                      <a:lumMod val="50000"/>
                    </a:schemeClr>
                  </a:outerShdw>
                </a:effectLst>
              </a:rPr>
              <a:t>Encryption-Decryption: CAST128 with CBC mode.</a:t>
            </a:r>
          </a:p>
          <a:p>
            <a:pPr marL="457200" indent="-457200">
              <a:buFont typeface="Arial" panose="020B0604020202020204" pitchFamily="34" charset="0"/>
              <a:buChar char="•"/>
            </a:pPr>
            <a:r>
              <a:rPr lang="en-US" sz="2800" b="1" cap="none" dirty="0">
                <a:ln w="9525">
                  <a:solidFill>
                    <a:schemeClr val="bg1"/>
                  </a:solidFill>
                  <a:prstDash val="solid"/>
                </a:ln>
                <a:effectLst>
                  <a:outerShdw blurRad="12700" dist="38100" dir="2700000" algn="tl" rotWithShape="0">
                    <a:schemeClr val="bg1">
                      <a:lumMod val="50000"/>
                    </a:schemeClr>
                  </a:outerShdw>
                </a:effectLst>
              </a:rPr>
              <a:t>Secret key delivery: RSA.</a:t>
            </a:r>
          </a:p>
          <a:p>
            <a:pPr marL="457200" indent="-457200">
              <a:buFont typeface="Arial" panose="020B0604020202020204" pitchFamily="34" charset="0"/>
              <a:buChar char="•"/>
            </a:pPr>
            <a:r>
              <a:rPr lang="en-US" sz="2800" b="1" cap="none" dirty="0">
                <a:ln w="9525">
                  <a:solidFill>
                    <a:schemeClr val="bg1"/>
                  </a:solidFill>
                  <a:prstDash val="solid"/>
                </a:ln>
                <a:effectLst>
                  <a:outerShdw blurRad="12700" dist="38100" dir="2700000" algn="tl" rotWithShape="0">
                    <a:schemeClr val="bg1">
                      <a:lumMod val="50000"/>
                    </a:schemeClr>
                  </a:outerShdw>
                </a:effectLst>
              </a:rPr>
              <a:t>Signature: El-Gamal</a:t>
            </a:r>
          </a:p>
          <a:p>
            <a:pPr marL="457200" indent="-457200">
              <a:buFont typeface="Arial" panose="020B0604020202020204" pitchFamily="34" charset="0"/>
              <a:buChar char="•"/>
            </a:pPr>
            <a:r>
              <a:rPr lang="en-US" sz="2800" b="1" dirty="0">
                <a:ln w="9525">
                  <a:solidFill>
                    <a:schemeClr val="bg1"/>
                  </a:solidFill>
                  <a:prstDash val="solid"/>
                </a:ln>
                <a:effectLst>
                  <a:outerShdw blurRad="12700" dist="38100" dir="2700000" algn="tl" rotWithShape="0">
                    <a:schemeClr val="bg1">
                      <a:lumMod val="50000"/>
                    </a:schemeClr>
                  </a:outerShdw>
                </a:effectLst>
              </a:rPr>
              <a:t>Possible attack.</a:t>
            </a:r>
          </a:p>
          <a:p>
            <a:pPr marL="457200" indent="-457200">
              <a:buFont typeface="Arial" panose="020B0604020202020204" pitchFamily="34" charset="0"/>
              <a:buChar char="•"/>
            </a:pPr>
            <a:r>
              <a:rPr lang="en-US" sz="2800" b="1" cap="none" dirty="0">
                <a:ln w="9525">
                  <a:solidFill>
                    <a:schemeClr val="bg1"/>
                  </a:solidFill>
                  <a:prstDash val="solid"/>
                </a:ln>
                <a:effectLst>
                  <a:outerShdw blurRad="12700" dist="38100" dir="2700000" algn="tl" rotWithShape="0">
                    <a:schemeClr val="bg1">
                      <a:lumMod val="50000"/>
                    </a:schemeClr>
                  </a:outerShdw>
                </a:effectLst>
              </a:rPr>
              <a:t>Conversation examp</a:t>
            </a:r>
            <a:r>
              <a:rPr lang="en-US" sz="2800" b="1" dirty="0">
                <a:ln w="9525">
                  <a:solidFill>
                    <a:schemeClr val="bg1"/>
                  </a:solidFill>
                  <a:prstDash val="solid"/>
                </a:ln>
                <a:effectLst>
                  <a:outerShdw blurRad="12700" dist="38100" dir="2700000" algn="tl" rotWithShape="0">
                    <a:schemeClr val="bg1">
                      <a:lumMod val="50000"/>
                    </a:schemeClr>
                  </a:outerShdw>
                </a:effectLst>
              </a:rPr>
              <a:t>le</a:t>
            </a:r>
            <a:br>
              <a:rPr lang="en-US" sz="2800" b="1" cap="none" dirty="0">
                <a:ln w="9525">
                  <a:solidFill>
                    <a:schemeClr val="bg1"/>
                  </a:solidFill>
                  <a:prstDash val="solid"/>
                </a:ln>
                <a:effectLst>
                  <a:outerShdw blurRad="12700" dist="38100" dir="2700000" algn="tl" rotWithShape="0">
                    <a:schemeClr val="bg1">
                      <a:lumMod val="50000"/>
                    </a:schemeClr>
                  </a:outerShdw>
                </a:effectLst>
              </a:rPr>
            </a:br>
            <a:endParaRPr lang="en-US" sz="2800" dirty="0"/>
          </a:p>
          <a:p>
            <a:br>
              <a:rPr lang="en-US" sz="2800" b="1" cap="none" dirty="0">
                <a:ln w="9525">
                  <a:solidFill>
                    <a:schemeClr val="bg1"/>
                  </a:solidFill>
                  <a:prstDash val="solid"/>
                </a:ln>
                <a:effectLst>
                  <a:outerShdw blurRad="12700" dist="38100" dir="2700000" algn="tl" rotWithShape="0">
                    <a:schemeClr val="bg1">
                      <a:lumMod val="50000"/>
                    </a:schemeClr>
                  </a:outerShdw>
                </a:effectLst>
              </a:rPr>
            </a:br>
            <a:endParaRPr lang="en-US" sz="2800" b="1" cap="none"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0232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1C1AA0-6814-4B02-9C88-BB30CB495CD3}"/>
              </a:ext>
            </a:extLst>
          </p:cNvPr>
          <p:cNvSpPr>
            <a:spLocks noGrp="1"/>
          </p:cNvSpPr>
          <p:nvPr>
            <p:ph type="title"/>
          </p:nvPr>
        </p:nvSpPr>
        <p:spPr>
          <a:xfrm>
            <a:off x="2125981" y="317528"/>
            <a:ext cx="7703820" cy="920722"/>
          </a:xfrm>
        </p:spPr>
        <p:txBody>
          <a:bodyPr>
            <a:normAutofit fontScale="90000"/>
          </a:bodyPr>
          <a:lstStyle/>
          <a:p>
            <a:pPr algn="ctr"/>
            <a:r>
              <a:rPr lang="en-US" b="1" i="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Roboto" panose="02000000000000000000" pitchFamily="2" charset="0"/>
              </a:rPr>
              <a:t>Cipher-block chaining (CBC)</a:t>
            </a:r>
            <a:br>
              <a:rPr lang="en-US" b="1" i="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Roboto" panose="02000000000000000000" pitchFamily="2" charset="0"/>
              </a:rPr>
            </a:b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TextBox 4">
            <a:extLst>
              <a:ext uri="{FF2B5EF4-FFF2-40B4-BE49-F238E27FC236}">
                <a16:creationId xmlns:a16="http://schemas.microsoft.com/office/drawing/2014/main" id="{9E077669-4BF8-40F5-9407-41CA696A6DA8}"/>
              </a:ext>
            </a:extLst>
          </p:cNvPr>
          <p:cNvSpPr txBox="1"/>
          <p:nvPr/>
        </p:nvSpPr>
        <p:spPr>
          <a:xfrm>
            <a:off x="1093469" y="990600"/>
            <a:ext cx="6831331" cy="3139321"/>
          </a:xfrm>
          <a:prstGeom prst="rect">
            <a:avLst/>
          </a:prstGeom>
          <a:noFill/>
        </p:spPr>
        <p:txBody>
          <a:bodyPr wrap="square">
            <a:spAutoFit/>
          </a:bodyPr>
          <a:lstStyle/>
          <a:p>
            <a:pPr algn="l" rtl="0"/>
            <a:r>
              <a:rPr lang="en-US" u="sng" dirty="0">
                <a:solidFill>
                  <a:schemeClr val="bg1"/>
                </a:solidFill>
              </a:rPr>
              <a:t>Encryption: </a:t>
            </a:r>
          </a:p>
          <a:p>
            <a:pPr algn="l" rtl="0"/>
            <a:r>
              <a:rPr lang="en-US" dirty="0">
                <a:solidFill>
                  <a:schemeClr val="bg1"/>
                </a:solidFill>
              </a:rPr>
              <a:t>To encrypt multiple 64 blocks.</a:t>
            </a:r>
          </a:p>
          <a:p>
            <a:pPr algn="l" rtl="0"/>
            <a:r>
              <a:rPr lang="en-US" dirty="0">
                <a:solidFill>
                  <a:schemeClr val="bg1"/>
                </a:solidFill>
              </a:rPr>
              <a:t>The key-expansion phase calculate just once for all blocks encryption.</a:t>
            </a:r>
          </a:p>
          <a:p>
            <a:pPr algn="l" rtl="0"/>
            <a:r>
              <a:rPr lang="en-US" dirty="0">
                <a:solidFill>
                  <a:schemeClr val="bg1"/>
                </a:solidFill>
              </a:rPr>
              <a:t>Both sides get the same key and a random number with 64 bit called IV.</a:t>
            </a:r>
          </a:p>
          <a:p>
            <a:pPr algn="l" rtl="0"/>
            <a:r>
              <a:rPr lang="en-US" dirty="0">
                <a:solidFill>
                  <a:schemeClr val="bg1"/>
                </a:solidFill>
              </a:rPr>
              <a:t>Each side expand the key, and than start</a:t>
            </a:r>
          </a:p>
          <a:p>
            <a:pPr marL="0" indent="0" algn="l" rtl="0">
              <a:buNone/>
            </a:pPr>
            <a:r>
              <a:rPr lang="en-US" dirty="0">
                <a:solidFill>
                  <a:schemeClr val="bg1"/>
                </a:solidFill>
              </a:rPr>
              <a:t>     to XOR the first input block with IV and encrypt it,</a:t>
            </a:r>
          </a:p>
          <a:p>
            <a:pPr marL="0" indent="0" algn="l" rtl="0">
              <a:buNone/>
            </a:pPr>
            <a:r>
              <a:rPr lang="en-US" dirty="0">
                <a:solidFill>
                  <a:schemeClr val="bg1"/>
                </a:solidFill>
              </a:rPr>
              <a:t>     then each next block will be XORed with the </a:t>
            </a:r>
          </a:p>
          <a:p>
            <a:pPr marL="0" indent="0" algn="l" rtl="0">
              <a:buNone/>
            </a:pPr>
            <a:r>
              <a:rPr lang="en-US" dirty="0">
                <a:solidFill>
                  <a:schemeClr val="bg1"/>
                </a:solidFill>
              </a:rPr>
              <a:t>     previous encrypted before it will be encrypted.</a:t>
            </a:r>
          </a:p>
          <a:p>
            <a:pPr algn="l" rtl="0"/>
            <a:r>
              <a:rPr lang="en-US" u="sng" dirty="0">
                <a:solidFill>
                  <a:schemeClr val="bg1"/>
                </a:solidFill>
              </a:rPr>
              <a:t>Decryption</a:t>
            </a:r>
            <a:r>
              <a:rPr lang="en-US" dirty="0">
                <a:solidFill>
                  <a:schemeClr val="bg1"/>
                </a:solidFill>
              </a:rPr>
              <a:t> is the similar process but,</a:t>
            </a:r>
          </a:p>
          <a:p>
            <a:pPr marL="0" indent="0" algn="l" rtl="0">
              <a:buNone/>
            </a:pPr>
            <a:r>
              <a:rPr lang="en-US" dirty="0">
                <a:solidFill>
                  <a:schemeClr val="bg1"/>
                </a:solidFill>
              </a:rPr>
              <a:t>     doing the XORs after the decipher </a:t>
            </a:r>
          </a:p>
          <a:p>
            <a:pPr marL="0" indent="0" algn="l" rtl="0">
              <a:buNone/>
            </a:pPr>
            <a:r>
              <a:rPr lang="en-US" dirty="0">
                <a:solidFill>
                  <a:schemeClr val="bg1"/>
                </a:solidFill>
              </a:rPr>
              <a:t>     with previous encrypted block.</a:t>
            </a:r>
          </a:p>
        </p:txBody>
      </p:sp>
      <p:pic>
        <p:nvPicPr>
          <p:cNvPr id="7" name="תמונה 5">
            <a:extLst>
              <a:ext uri="{FF2B5EF4-FFF2-40B4-BE49-F238E27FC236}">
                <a16:creationId xmlns:a16="http://schemas.microsoft.com/office/drawing/2014/main" id="{DDF62B1B-D1F6-4FC5-B113-1C79D0CBC15C}"/>
              </a:ext>
            </a:extLst>
          </p:cNvPr>
          <p:cNvPicPr>
            <a:picLocks noChangeAspect="1"/>
          </p:cNvPicPr>
          <p:nvPr/>
        </p:nvPicPr>
        <p:blipFill>
          <a:blip r:embed="rId2"/>
          <a:stretch>
            <a:fillRect/>
          </a:stretch>
        </p:blipFill>
        <p:spPr>
          <a:xfrm>
            <a:off x="8162925" y="1497461"/>
            <a:ext cx="1981200" cy="666750"/>
          </a:xfrm>
          <a:prstGeom prst="rect">
            <a:avLst/>
          </a:prstGeom>
        </p:spPr>
      </p:pic>
      <p:pic>
        <p:nvPicPr>
          <p:cNvPr id="9" name="תמונה 7">
            <a:extLst>
              <a:ext uri="{FF2B5EF4-FFF2-40B4-BE49-F238E27FC236}">
                <a16:creationId xmlns:a16="http://schemas.microsoft.com/office/drawing/2014/main" id="{E592CF16-26EC-4A15-8098-854BFF339C66}"/>
              </a:ext>
            </a:extLst>
          </p:cNvPr>
          <p:cNvPicPr>
            <a:picLocks noChangeAspect="1"/>
          </p:cNvPicPr>
          <p:nvPr/>
        </p:nvPicPr>
        <p:blipFill>
          <a:blip r:embed="rId3"/>
          <a:stretch>
            <a:fillRect/>
          </a:stretch>
        </p:blipFill>
        <p:spPr>
          <a:xfrm>
            <a:off x="5862638" y="3429000"/>
            <a:ext cx="2009775" cy="600075"/>
          </a:xfrm>
          <a:prstGeom prst="rect">
            <a:avLst/>
          </a:prstGeom>
        </p:spPr>
      </p:pic>
      <p:pic>
        <p:nvPicPr>
          <p:cNvPr id="13" name="Picture 12">
            <a:extLst>
              <a:ext uri="{FF2B5EF4-FFF2-40B4-BE49-F238E27FC236}">
                <a16:creationId xmlns:a16="http://schemas.microsoft.com/office/drawing/2014/main" id="{352427FC-00EC-4A05-8771-0BE98ABE0F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875" y="4291012"/>
            <a:ext cx="8096250" cy="2428875"/>
          </a:xfrm>
          <a:prstGeom prst="rect">
            <a:avLst/>
          </a:prstGeom>
        </p:spPr>
      </p:pic>
    </p:spTree>
    <p:extLst>
      <p:ext uri="{BB962C8B-B14F-4D97-AF65-F5344CB8AC3E}">
        <p14:creationId xmlns:p14="http://schemas.microsoft.com/office/powerpoint/2010/main" val="245429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8CF51F-FD80-45F9-BB0D-E2B47A9161C4}"/>
              </a:ext>
            </a:extLst>
          </p:cNvPr>
          <p:cNvSpPr txBox="1"/>
          <p:nvPr/>
        </p:nvSpPr>
        <p:spPr>
          <a:xfrm>
            <a:off x="3677103" y="188686"/>
            <a:ext cx="5702753" cy="800219"/>
          </a:xfrm>
          <a:prstGeom prst="rect">
            <a:avLst/>
          </a:prstGeom>
          <a:noFill/>
        </p:spPr>
        <p:txBody>
          <a:bodyPr wrap="square" rtlCol="0">
            <a:spAutoFit/>
          </a:bodyPr>
          <a:lstStyle/>
          <a:p>
            <a:r>
              <a:rPr lang="en-US" sz="2800" b="1" spc="50" dirty="0">
                <a:ln w="0"/>
                <a:solidFill>
                  <a:schemeClr val="bg2"/>
                </a:solidFill>
                <a:effectLst>
                  <a:innerShdw blurRad="63500" dist="50800" dir="13500000">
                    <a:srgbClr val="000000">
                      <a:alpha val="50000"/>
                    </a:srgbClr>
                  </a:innerShdw>
                </a:effectLst>
              </a:rPr>
              <a:t>INTRODUCTION TO RSA</a:t>
            </a:r>
          </a:p>
          <a:p>
            <a:endParaRPr lang="en-US" dirty="0"/>
          </a:p>
        </p:txBody>
      </p:sp>
      <p:pic>
        <p:nvPicPr>
          <p:cNvPr id="5" name="Picture 4">
            <a:extLst>
              <a:ext uri="{FF2B5EF4-FFF2-40B4-BE49-F238E27FC236}">
                <a16:creationId xmlns:a16="http://schemas.microsoft.com/office/drawing/2014/main" id="{97A851EC-CD76-4691-825B-8B77B9449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368818"/>
            <a:ext cx="5567137" cy="2300496"/>
          </a:xfrm>
          <a:prstGeom prst="rect">
            <a:avLst/>
          </a:prstGeom>
        </p:spPr>
      </p:pic>
      <p:sp>
        <p:nvSpPr>
          <p:cNvPr id="7" name="מציין מיקום תוכן 2">
            <a:extLst>
              <a:ext uri="{FF2B5EF4-FFF2-40B4-BE49-F238E27FC236}">
                <a16:creationId xmlns:a16="http://schemas.microsoft.com/office/drawing/2014/main" id="{01CC0EAE-5B08-4F79-A861-920CEC089401}"/>
              </a:ext>
            </a:extLst>
          </p:cNvPr>
          <p:cNvSpPr>
            <a:spLocks noGrp="1"/>
          </p:cNvSpPr>
          <p:nvPr>
            <p:ph idx="1"/>
          </p:nvPr>
        </p:nvSpPr>
        <p:spPr>
          <a:xfrm>
            <a:off x="587256" y="1164843"/>
            <a:ext cx="6947019" cy="2835657"/>
          </a:xfrm>
        </p:spPr>
        <p:txBody>
          <a:bodyPr>
            <a:noAutofit/>
          </a:bodyPr>
          <a:lstStyle/>
          <a:p>
            <a:pPr fontAlgn="base">
              <a:buClrTx/>
            </a:pPr>
            <a:r>
              <a:rPr lang="en-US" sz="2000" b="0" i="0" dirty="0">
                <a:solidFill>
                  <a:schemeClr val="bg1"/>
                </a:solidFill>
                <a:effectLst/>
                <a:latin typeface="+mn-lt"/>
              </a:rPr>
              <a:t>Asymmetric cryptography algorithm</a:t>
            </a:r>
            <a:r>
              <a:rPr lang="en-US" sz="2000" dirty="0">
                <a:solidFill>
                  <a:schemeClr val="bg1"/>
                </a:solidFill>
              </a:rPr>
              <a:t>, </a:t>
            </a:r>
            <a:r>
              <a:rPr lang="en-US" sz="2000" b="0" i="0" dirty="0">
                <a:solidFill>
                  <a:schemeClr val="bg1"/>
                </a:solidFill>
                <a:effectLst/>
                <a:latin typeface="+mn-lt"/>
              </a:rPr>
              <a:t>works using two different keys </a:t>
            </a:r>
            <a:r>
              <a:rPr lang="en-US" sz="2000" b="1" dirty="0">
                <a:solidFill>
                  <a:schemeClr val="bg1"/>
                </a:solidFill>
                <a:latin typeface="+mn-lt"/>
              </a:rPr>
              <a:t>p</a:t>
            </a:r>
            <a:r>
              <a:rPr lang="en-US" sz="2000" b="1" i="0" dirty="0">
                <a:solidFill>
                  <a:schemeClr val="bg1"/>
                </a:solidFill>
                <a:effectLst/>
                <a:latin typeface="+mn-lt"/>
              </a:rPr>
              <a:t>ublic </a:t>
            </a:r>
            <a:r>
              <a:rPr lang="en-US" sz="2000" b="1" dirty="0">
                <a:solidFill>
                  <a:schemeClr val="bg1"/>
                </a:solidFill>
                <a:latin typeface="+mn-lt"/>
              </a:rPr>
              <a:t>k</a:t>
            </a:r>
            <a:r>
              <a:rPr lang="en-US" sz="2000" b="1" i="0" dirty="0">
                <a:solidFill>
                  <a:schemeClr val="bg1"/>
                </a:solidFill>
                <a:effectLst/>
                <a:latin typeface="+mn-lt"/>
              </a:rPr>
              <a:t>ey</a:t>
            </a:r>
            <a:r>
              <a:rPr lang="en-US" sz="2000" b="0" i="0" dirty="0">
                <a:solidFill>
                  <a:schemeClr val="bg1"/>
                </a:solidFill>
                <a:effectLst/>
                <a:latin typeface="+mn-lt"/>
              </a:rPr>
              <a:t> and </a:t>
            </a:r>
            <a:r>
              <a:rPr lang="en-US" sz="2000" b="1" dirty="0">
                <a:solidFill>
                  <a:schemeClr val="bg1"/>
                </a:solidFill>
                <a:latin typeface="+mn-lt"/>
              </a:rPr>
              <a:t>p</a:t>
            </a:r>
            <a:r>
              <a:rPr lang="en-US" sz="2000" b="1" i="0" dirty="0">
                <a:solidFill>
                  <a:schemeClr val="bg1"/>
                </a:solidFill>
                <a:effectLst/>
                <a:latin typeface="+mn-lt"/>
              </a:rPr>
              <a:t>rivate </a:t>
            </a:r>
            <a:r>
              <a:rPr lang="en-US" sz="2000" b="1" dirty="0">
                <a:solidFill>
                  <a:schemeClr val="bg1"/>
                </a:solidFill>
                <a:latin typeface="+mn-lt"/>
              </a:rPr>
              <a:t>k</a:t>
            </a:r>
            <a:r>
              <a:rPr lang="en-US" sz="2000" b="1" i="0" dirty="0">
                <a:solidFill>
                  <a:schemeClr val="bg1"/>
                </a:solidFill>
                <a:effectLst/>
                <a:latin typeface="+mn-lt"/>
              </a:rPr>
              <a:t>ey.</a:t>
            </a:r>
            <a:r>
              <a:rPr lang="en-US" sz="2000" b="0" i="0" dirty="0">
                <a:solidFill>
                  <a:schemeClr val="bg1"/>
                </a:solidFill>
                <a:effectLst/>
                <a:latin typeface="+mn-lt"/>
              </a:rPr>
              <a:t>  </a:t>
            </a:r>
          </a:p>
          <a:p>
            <a:pPr fontAlgn="base">
              <a:buClrTx/>
            </a:pPr>
            <a:r>
              <a:rPr lang="en-US" sz="2000" b="0" i="0" dirty="0">
                <a:solidFill>
                  <a:schemeClr val="bg1"/>
                </a:solidFill>
                <a:effectLst/>
                <a:latin typeface="+mn-lt"/>
              </a:rPr>
              <a:t>The </a:t>
            </a:r>
            <a:r>
              <a:rPr lang="en-US" sz="2000" dirty="0">
                <a:solidFill>
                  <a:schemeClr val="bg1"/>
                </a:solidFill>
                <a:latin typeface="+mn-lt"/>
              </a:rPr>
              <a:t>p</a:t>
            </a:r>
            <a:r>
              <a:rPr lang="en-US" sz="2000" b="0" i="0" dirty="0">
                <a:solidFill>
                  <a:schemeClr val="bg1"/>
                </a:solidFill>
                <a:effectLst/>
                <a:latin typeface="+mn-lt"/>
              </a:rPr>
              <a:t>ublic </a:t>
            </a:r>
            <a:r>
              <a:rPr lang="en-US" sz="2000" dirty="0">
                <a:solidFill>
                  <a:schemeClr val="bg1"/>
                </a:solidFill>
                <a:latin typeface="+mn-lt"/>
              </a:rPr>
              <a:t>k</a:t>
            </a:r>
            <a:r>
              <a:rPr lang="en-US" sz="2000" b="0" i="0" dirty="0">
                <a:solidFill>
                  <a:schemeClr val="bg1"/>
                </a:solidFill>
                <a:effectLst/>
                <a:latin typeface="+mn-lt"/>
              </a:rPr>
              <a:t>ey is given to everyone, and the private key is kept private.</a:t>
            </a:r>
          </a:p>
          <a:p>
            <a:pPr fontAlgn="base">
              <a:buClrTx/>
            </a:pPr>
            <a:r>
              <a:rPr lang="en-US" sz="2000" b="0" i="0" dirty="0">
                <a:solidFill>
                  <a:schemeClr val="bg1"/>
                </a:solidFill>
                <a:effectLst/>
                <a:latin typeface="+mn-lt"/>
              </a:rPr>
              <a:t>The </a:t>
            </a:r>
            <a:r>
              <a:rPr lang="en-US" sz="2000" dirty="0">
                <a:solidFill>
                  <a:schemeClr val="bg1"/>
                </a:solidFill>
                <a:latin typeface="+mn-lt"/>
              </a:rPr>
              <a:t>security of RSA relies on the practical difficulty of factoring the </a:t>
            </a:r>
            <a:r>
              <a:rPr lang="en-US" sz="2000" b="0" i="0" dirty="0">
                <a:solidFill>
                  <a:schemeClr val="bg1"/>
                </a:solidFill>
                <a:effectLst/>
                <a:latin typeface="+mn-lt"/>
              </a:rPr>
              <a:t>product of two large prime numbers.</a:t>
            </a:r>
          </a:p>
          <a:p>
            <a:pPr marL="0" indent="0" fontAlgn="base">
              <a:buClrTx/>
              <a:buNone/>
            </a:pPr>
            <a:endParaRPr lang="en-US" sz="2000" b="0" i="0" dirty="0">
              <a:solidFill>
                <a:schemeClr val="bg1"/>
              </a:solidFill>
              <a:effectLst/>
              <a:latin typeface="+mn-lt"/>
            </a:endParaRPr>
          </a:p>
        </p:txBody>
      </p:sp>
    </p:spTree>
    <p:extLst>
      <p:ext uri="{BB962C8B-B14F-4D97-AF65-F5344CB8AC3E}">
        <p14:creationId xmlns:p14="http://schemas.microsoft.com/office/powerpoint/2010/main" val="3633981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BC0E68-4E72-4E6D-A6DB-AEBA829252D6}"/>
              </a:ext>
            </a:extLst>
          </p:cNvPr>
          <p:cNvSpPr txBox="1"/>
          <p:nvPr/>
        </p:nvSpPr>
        <p:spPr>
          <a:xfrm>
            <a:off x="655864" y="1351508"/>
            <a:ext cx="10384971" cy="4154984"/>
          </a:xfrm>
          <a:prstGeom prst="rect">
            <a:avLst/>
          </a:prstGeom>
          <a:noFill/>
        </p:spPr>
        <p:txBody>
          <a:bodyPr wrap="square">
            <a:spAutoFit/>
          </a:bodyPr>
          <a:lstStyle/>
          <a:p>
            <a:pPr marL="342900" indent="-342900" algn="l" fontAlgn="base">
              <a:buFont typeface="Arial" panose="020B0604020202020204" pitchFamily="34" charset="0"/>
              <a:buChar char="•"/>
            </a:pPr>
            <a:r>
              <a:rPr lang="en-US" sz="2400" b="1" i="0" dirty="0">
                <a:solidFill>
                  <a:srgbClr val="0A0C10"/>
                </a:solidFill>
                <a:effectLst/>
                <a:latin typeface="-apple-system"/>
              </a:rPr>
              <a:t>Key Generation</a:t>
            </a:r>
            <a:r>
              <a:rPr lang="en-US" sz="2400" b="0" i="0" dirty="0">
                <a:solidFill>
                  <a:srgbClr val="0A0C10"/>
                </a:solidFill>
                <a:effectLst/>
                <a:latin typeface="-apple-system"/>
              </a:rPr>
              <a:t>: a user generates a public-private key pair. The public key is made freely available to anyone who wants to send a message to the user, while the private key is kept secret by the user.</a:t>
            </a:r>
          </a:p>
          <a:p>
            <a:pPr marL="342900" indent="-342900" algn="l" fontAlgn="base">
              <a:buFont typeface="Arial" panose="020B0604020202020204" pitchFamily="34" charset="0"/>
              <a:buChar char="•"/>
            </a:pPr>
            <a:endParaRPr lang="en-US" sz="2400" b="0" i="0" dirty="0">
              <a:solidFill>
                <a:srgbClr val="0A0C10"/>
              </a:solidFill>
              <a:effectLst/>
              <a:latin typeface="-apple-system"/>
            </a:endParaRPr>
          </a:p>
          <a:p>
            <a:pPr marL="342900" indent="-342900" fontAlgn="base">
              <a:buFont typeface="Arial" panose="020B0604020202020204" pitchFamily="34" charset="0"/>
              <a:buChar char="•"/>
            </a:pPr>
            <a:r>
              <a:rPr lang="en-US" sz="2400" b="1" i="0" dirty="0">
                <a:solidFill>
                  <a:srgbClr val="0A0C10"/>
                </a:solidFill>
                <a:effectLst/>
                <a:latin typeface="-apple-system"/>
              </a:rPr>
              <a:t>Encryption</a:t>
            </a:r>
            <a:r>
              <a:rPr lang="en-US" sz="2400" b="0" i="0" dirty="0">
                <a:solidFill>
                  <a:srgbClr val="0A0C10"/>
                </a:solidFill>
                <a:effectLst/>
                <a:latin typeface="-apple-system"/>
              </a:rPr>
              <a:t>: the sender uses the recipient’s public key to encrypt the message. This ensures that only the recipient, who has the corresponding private key, can decrypt and read the message.</a:t>
            </a:r>
          </a:p>
          <a:p>
            <a:pPr marL="342900" indent="-342900" fontAlgn="base">
              <a:buFont typeface="Arial" panose="020B0604020202020204" pitchFamily="34" charset="0"/>
              <a:buChar char="•"/>
            </a:pPr>
            <a:endParaRPr lang="en-US" sz="2400" b="0" i="0" dirty="0">
              <a:solidFill>
                <a:srgbClr val="0A0C10"/>
              </a:solidFill>
              <a:effectLst/>
              <a:latin typeface="-apple-system"/>
            </a:endParaRPr>
          </a:p>
          <a:p>
            <a:pPr marL="342900" indent="-342900" algn="l" fontAlgn="base">
              <a:buFont typeface="Arial" panose="020B0604020202020204" pitchFamily="34" charset="0"/>
              <a:buChar char="•"/>
            </a:pPr>
            <a:r>
              <a:rPr lang="en-US" sz="2400" b="1" i="0" dirty="0">
                <a:solidFill>
                  <a:srgbClr val="0A0C10"/>
                </a:solidFill>
                <a:effectLst/>
                <a:latin typeface="-apple-system"/>
              </a:rPr>
              <a:t>Decryption</a:t>
            </a:r>
            <a:r>
              <a:rPr lang="en-US" sz="2400" b="0" i="0" dirty="0">
                <a:solidFill>
                  <a:srgbClr val="0A0C10"/>
                </a:solidFill>
                <a:effectLst/>
                <a:latin typeface="-apple-system"/>
              </a:rPr>
              <a:t>: the recipient uses their private key to decrypt the message, which was encrypted using their public key. This ensures that only the recipient can read the original message</a:t>
            </a:r>
            <a:r>
              <a:rPr lang="en-US" sz="2400" dirty="0">
                <a:solidFill>
                  <a:srgbClr val="0A0C10"/>
                </a:solidFill>
                <a:latin typeface="-apple-system"/>
              </a:rPr>
              <a:t>.</a:t>
            </a:r>
            <a:endParaRPr lang="en-US" sz="2400" b="0" i="0" dirty="0">
              <a:solidFill>
                <a:srgbClr val="0A0C10"/>
              </a:solidFill>
              <a:effectLst/>
              <a:latin typeface="-apple-system"/>
            </a:endParaRPr>
          </a:p>
        </p:txBody>
      </p:sp>
      <p:sp>
        <p:nvSpPr>
          <p:cNvPr id="6" name="TextBox 5">
            <a:extLst>
              <a:ext uri="{FF2B5EF4-FFF2-40B4-BE49-F238E27FC236}">
                <a16:creationId xmlns:a16="http://schemas.microsoft.com/office/drawing/2014/main" id="{D610F4CA-BFC9-4B3C-AEA7-02F278774004}"/>
              </a:ext>
            </a:extLst>
          </p:cNvPr>
          <p:cNvSpPr txBox="1"/>
          <p:nvPr/>
        </p:nvSpPr>
        <p:spPr>
          <a:xfrm>
            <a:off x="3633788" y="310634"/>
            <a:ext cx="6105524" cy="523220"/>
          </a:xfrm>
          <a:prstGeom prst="rect">
            <a:avLst/>
          </a:prstGeom>
          <a:noFill/>
        </p:spPr>
        <p:txBody>
          <a:bodyPr wrap="square">
            <a:spAutoFit/>
          </a:bodyPr>
          <a:lstStyle/>
          <a:p>
            <a:r>
              <a:rPr lang="en-US" sz="2800" b="1" spc="50" dirty="0">
                <a:ln w="0"/>
                <a:solidFill>
                  <a:schemeClr val="bg2"/>
                </a:solidFill>
                <a:effectLst>
                  <a:innerShdw blurRad="63500" dist="50800" dir="13500000">
                    <a:srgbClr val="000000">
                      <a:alpha val="50000"/>
                    </a:srgbClr>
                  </a:innerShdw>
                </a:effectLst>
              </a:rPr>
              <a:t>INTRODUCTION TO RSA</a:t>
            </a:r>
          </a:p>
        </p:txBody>
      </p:sp>
    </p:spTree>
    <p:extLst>
      <p:ext uri="{BB962C8B-B14F-4D97-AF65-F5344CB8AC3E}">
        <p14:creationId xmlns:p14="http://schemas.microsoft.com/office/powerpoint/2010/main" val="142875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F338-DF4C-4618-ACE7-27653DB3899C}"/>
              </a:ext>
            </a:extLst>
          </p:cNvPr>
          <p:cNvSpPr>
            <a:spLocks noGrp="1"/>
          </p:cNvSpPr>
          <p:nvPr>
            <p:ph type="title"/>
          </p:nvPr>
        </p:nvSpPr>
        <p:spPr>
          <a:xfrm>
            <a:off x="3905250" y="333670"/>
            <a:ext cx="4154487" cy="600682"/>
          </a:xfrm>
        </p:spPr>
        <p:txBody>
          <a:bodyPr>
            <a:normAutofit/>
          </a:bodyPr>
          <a:lstStyle/>
          <a:p>
            <a:r>
              <a:rPr lang="en-US" b="1" cap="none" spc="50" dirty="0">
                <a:ln w="0"/>
                <a:solidFill>
                  <a:schemeClr val="bg2"/>
                </a:solidFill>
                <a:effectLst>
                  <a:innerShdw blurRad="63500" dist="50800" dir="13500000">
                    <a:srgbClr val="000000">
                      <a:alpha val="50000"/>
                    </a:srgbClr>
                  </a:innerShdw>
                </a:effectLst>
              </a:rPr>
              <a:t>RSA – Initialization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292A82-817D-4ABA-8781-C3F0CD6B9AF7}"/>
                  </a:ext>
                </a:extLst>
              </p:cNvPr>
              <p:cNvSpPr txBox="1"/>
              <p:nvPr/>
            </p:nvSpPr>
            <p:spPr>
              <a:xfrm>
                <a:off x="1009651" y="1546233"/>
                <a:ext cx="10363200" cy="4025782"/>
              </a:xfrm>
              <a:prstGeom prst="rect">
                <a:avLst/>
              </a:prstGeom>
              <a:noFill/>
            </p:spPr>
            <p:txBody>
              <a:bodyPr wrap="square">
                <a:spAutoFit/>
              </a:bodyPr>
              <a:lstStyle/>
              <a:p>
                <a:pPr marL="342900" indent="-342900" algn="l">
                  <a:buFont typeface="Arial" panose="020B0604020202020204" pitchFamily="34" charset="0"/>
                  <a:buChar char="•"/>
                </a:pPr>
                <a:r>
                  <a:rPr lang="en-US" sz="2800" i="0" dirty="0">
                    <a:solidFill>
                      <a:schemeClr val="bg1"/>
                    </a:solidFill>
                    <a:effectLst/>
                    <a:latin typeface="source-serif-pro"/>
                  </a:rPr>
                  <a:t>Select p, q (p and q </a:t>
                </a:r>
                <a:r>
                  <a:rPr lang="en-US" sz="2800" dirty="0">
                    <a:solidFill>
                      <a:schemeClr val="bg1"/>
                    </a:solidFill>
                    <a:latin typeface="+mn-lt"/>
                  </a:rPr>
                  <a:t> a different large random prime numbers </a:t>
                </a:r>
                <a:r>
                  <a:rPr lang="en-US" sz="2800" i="0" dirty="0">
                    <a:solidFill>
                      <a:schemeClr val="bg1"/>
                    </a:solidFill>
                    <a:effectLst/>
                    <a:latin typeface="source-serif-pro"/>
                  </a:rPr>
                  <a:t>)</a:t>
                </a:r>
              </a:p>
              <a:p>
                <a:pPr marL="342900" indent="-342900">
                  <a:buFont typeface="Arial" panose="020B0604020202020204" pitchFamily="34" charset="0"/>
                  <a:buChar char="•"/>
                </a:pPr>
                <a:r>
                  <a:rPr lang="en-US" sz="2800" i="0" dirty="0">
                    <a:solidFill>
                      <a:schemeClr val="bg1"/>
                    </a:solidFill>
                    <a:effectLst/>
                    <a:latin typeface="source-serif-pro"/>
                  </a:rPr>
                  <a:t>Calculate n = p * q</a:t>
                </a:r>
              </a:p>
              <a:p>
                <a:pPr marL="342900" indent="-342900">
                  <a:buFont typeface="Arial" panose="020B0604020202020204" pitchFamily="34" charset="0"/>
                  <a:buChar char="•"/>
                </a:pPr>
                <a:r>
                  <a:rPr lang="en-US" sz="2800" i="0" dirty="0">
                    <a:solidFill>
                      <a:schemeClr val="bg1"/>
                    </a:solidFill>
                    <a:effectLst/>
                    <a:latin typeface="source-serif-pro"/>
                  </a:rPr>
                  <a:t>Calculate </a:t>
                </a:r>
                <a14:m>
                  <m:oMath xmlns:m="http://schemas.openxmlformats.org/officeDocument/2006/math">
                    <m:r>
                      <a:rPr lang="en-US" sz="2800" b="0" i="1" smtClean="0">
                        <a:solidFill>
                          <a:schemeClr val="bg1"/>
                        </a:solidFill>
                        <a:latin typeface="Cambria Math" panose="02040503050406030204" pitchFamily="18" charset="0"/>
                      </a:rPr>
                      <m:t>𝜃</m:t>
                    </m:r>
                    <m:d>
                      <m:dPr>
                        <m:ctrlPr>
                          <a:rPr lang="en-US" sz="280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𝑛</m:t>
                        </m:r>
                      </m:e>
                    </m:d>
                    <m:r>
                      <a:rPr lang="en-US" sz="2800" b="0" i="1" smtClean="0">
                        <a:solidFill>
                          <a:schemeClr val="bg1"/>
                        </a:solidFill>
                        <a:latin typeface="Cambria Math" panose="02040503050406030204" pitchFamily="18" charset="0"/>
                      </a:rPr>
                      <m:t>=</m:t>
                    </m:r>
                    <m:d>
                      <m:dPr>
                        <m:ctrlPr>
                          <a:rPr lang="en-US" sz="280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𝑝</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1</m:t>
                        </m:r>
                      </m:e>
                    </m:d>
                    <m:d>
                      <m:dPr>
                        <m:ctrlPr>
                          <a:rPr lang="en-US" sz="280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𝑞</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1</m:t>
                        </m:r>
                      </m:e>
                    </m:d>
                    <m:r>
                      <a:rPr lang="en-US" sz="2800" b="0" i="1" smtClean="0">
                        <a:solidFill>
                          <a:schemeClr val="bg1"/>
                        </a:solidFill>
                        <a:latin typeface="Cambria Math" panose="02040503050406030204" pitchFamily="18" charset="0"/>
                      </a:rPr>
                      <m:t> </m:t>
                    </m:r>
                  </m:oMath>
                </a14:m>
                <a:endParaRPr lang="en-US" sz="2800" i="0" dirty="0">
                  <a:solidFill>
                    <a:schemeClr val="bg1"/>
                  </a:solidFill>
                  <a:latin typeface="source-serif-pro"/>
                </a:endParaRPr>
              </a:p>
              <a:p>
                <a:pPr marL="342900" indent="-342900">
                  <a:buFont typeface="Arial" panose="020B0604020202020204" pitchFamily="34" charset="0"/>
                  <a:buChar char="•"/>
                </a:pPr>
                <a:r>
                  <a:rPr lang="en-US" sz="2800" dirty="0">
                    <a:solidFill>
                      <a:schemeClr val="bg1"/>
                    </a:solidFill>
                  </a:rPr>
                  <a:t>Choose </a:t>
                </a:r>
                <a:r>
                  <a:rPr lang="en-US" sz="2800" i="0" dirty="0">
                    <a:solidFill>
                      <a:schemeClr val="bg1"/>
                    </a:solidFill>
                    <a:effectLst/>
                    <a:latin typeface="source-serif-pro"/>
                  </a:rPr>
                  <a:t>e  where </a:t>
                </a:r>
                <a14:m>
                  <m:oMath xmlns:m="http://schemas.openxmlformats.org/officeDocument/2006/math">
                    <m:r>
                      <a:rPr lang="en-US" sz="2800" b="0" i="1" smtClean="0">
                        <a:solidFill>
                          <a:schemeClr val="bg1"/>
                        </a:solidFill>
                        <a:latin typeface="Cambria Math" panose="02040503050406030204" pitchFamily="18" charset="0"/>
                      </a:rPr>
                      <m:t>1</m:t>
                    </m:r>
                    <m:r>
                      <a:rPr lang="en-US" sz="2800" b="0" i="1" smtClean="0">
                        <a:solidFill>
                          <a:schemeClr val="bg1"/>
                        </a:solidFill>
                        <a:latin typeface="Cambria Math" panose="02040503050406030204" pitchFamily="18" charset="0"/>
                      </a:rPr>
                      <m:t>&lt;</m:t>
                    </m:r>
                    <m:r>
                      <a:rPr lang="en-US" sz="2800" b="0" i="1" smtClean="0">
                        <a:solidFill>
                          <a:schemeClr val="bg1"/>
                        </a:solidFill>
                        <a:latin typeface="Cambria Math" panose="02040503050406030204" pitchFamily="18" charset="0"/>
                      </a:rPr>
                      <m:t>𝑒</m:t>
                    </m:r>
                    <m:r>
                      <a:rPr lang="en-US" sz="2800" b="0" i="1" smtClean="0">
                        <a:solidFill>
                          <a:schemeClr val="bg1"/>
                        </a:solidFill>
                        <a:latin typeface="Cambria Math" panose="02040503050406030204" pitchFamily="18" charset="0"/>
                      </a:rPr>
                      <m:t>&lt;</m:t>
                    </m:r>
                    <m:r>
                      <a:rPr lang="en-US" sz="2800" b="0" i="1" smtClean="0">
                        <a:solidFill>
                          <a:schemeClr val="bg1"/>
                        </a:solidFill>
                        <a:latin typeface="Cambria Math" panose="02040503050406030204" pitchFamily="18" charset="0"/>
                      </a:rPr>
                      <m:t>𝜃</m:t>
                    </m:r>
                    <m:d>
                      <m:dPr>
                        <m:ctrlPr>
                          <a:rPr lang="en-US" sz="280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𝑛</m:t>
                        </m:r>
                      </m:e>
                    </m:d>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𝑎𝑛𝑑</m:t>
                    </m:r>
                    <m:func>
                      <m:funcPr>
                        <m:ctrlPr>
                          <a:rPr lang="en-US" sz="2800" i="1" smtClean="0">
                            <a:solidFill>
                              <a:schemeClr val="bg1"/>
                            </a:solidFill>
                            <a:latin typeface="Cambria Math" panose="02040503050406030204" pitchFamily="18" charset="0"/>
                          </a:rPr>
                        </m:ctrlPr>
                      </m:funcPr>
                      <m:fName>
                        <m:r>
                          <m:rPr>
                            <m:sty m:val="p"/>
                          </m:rPr>
                          <a:rPr lang="en-US" sz="2800" b="0" i="0" smtClean="0">
                            <a:solidFill>
                              <a:schemeClr val="bg1"/>
                            </a:solidFill>
                            <a:latin typeface="Cambria Math" panose="02040503050406030204" pitchFamily="18" charset="0"/>
                          </a:rPr>
                          <m:t>gcd</m:t>
                        </m:r>
                      </m:fName>
                      <m:e>
                        <m:d>
                          <m:dPr>
                            <m:ctrlPr>
                              <a:rPr lang="en-US" sz="280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𝑒</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𝜃</m:t>
                            </m:r>
                            <m:d>
                              <m:dPr>
                                <m:ctrlPr>
                                  <a:rPr lang="en-US" sz="280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𝑛</m:t>
                                </m:r>
                              </m:e>
                            </m:d>
                          </m:e>
                        </m:d>
                      </m:e>
                    </m:func>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1</m:t>
                    </m:r>
                  </m:oMath>
                </a14:m>
                <a:r>
                  <a:rPr lang="en-US" sz="2800" dirty="0">
                    <a:solidFill>
                      <a:schemeClr val="bg1"/>
                    </a:solidFill>
                  </a:rPr>
                  <a:t> )</a:t>
                </a:r>
              </a:p>
              <a:p>
                <a:pPr marL="342900" indent="-342900">
                  <a:buFont typeface="Arial" panose="020B0604020202020204" pitchFamily="34" charset="0"/>
                  <a:buChar char="•"/>
                </a:pPr>
                <a:r>
                  <a:rPr lang="en-US" sz="2800" i="0" dirty="0">
                    <a:solidFill>
                      <a:schemeClr val="bg1"/>
                    </a:solidFill>
                    <a:effectLst/>
                    <a:latin typeface="source-serif-pro"/>
                  </a:rPr>
                  <a:t>Calculate d using </a:t>
                </a:r>
                <a14:m>
                  <m:oMath xmlns:m="http://schemas.openxmlformats.org/officeDocument/2006/math">
                    <m:r>
                      <a:rPr lang="en-US" sz="2800" b="0" i="1" smtClean="0">
                        <a:solidFill>
                          <a:schemeClr val="bg1"/>
                        </a:solidFill>
                        <a:latin typeface="Cambria Math" panose="02040503050406030204" pitchFamily="18" charset="0"/>
                      </a:rPr>
                      <m:t>𝑑</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𝑒</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1</m:t>
                    </m:r>
                    <m:r>
                      <a:rPr lang="en-US" sz="2800" b="0" i="1" smtClean="0">
                        <a:solidFill>
                          <a:schemeClr val="bg1"/>
                        </a:solidFill>
                        <a:latin typeface="Cambria Math" panose="02040503050406030204" pitchFamily="18" charset="0"/>
                      </a:rPr>
                      <m:t>𝑚𝑜𝑑</m:t>
                    </m:r>
                    <m:r>
                      <a:rPr lang="en-US" sz="2800" b="0" i="1" smtClean="0">
                        <a:solidFill>
                          <a:schemeClr val="bg1"/>
                        </a:solidFill>
                        <a:latin typeface="Cambria Math" panose="02040503050406030204" pitchFamily="18" charset="0"/>
                      </a:rPr>
                      <m:t> </m:t>
                    </m:r>
                    <m:r>
                      <a:rPr lang="en-US" sz="2800" i="1">
                        <a:solidFill>
                          <a:schemeClr val="bg1"/>
                        </a:solidFill>
                        <a:latin typeface="Cambria Math" panose="02040503050406030204" pitchFamily="18" charset="0"/>
                      </a:rPr>
                      <m:t>𝜃</m:t>
                    </m:r>
                    <m:r>
                      <a:rPr lang="en-US" sz="2800" b="0" i="1" dirty="0" smtClean="0">
                        <a:solidFill>
                          <a:schemeClr val="bg1"/>
                        </a:solidFill>
                        <a:latin typeface="Cambria Math" panose="02040503050406030204" pitchFamily="18" charset="0"/>
                        <a:ea typeface="Cambria Math" panose="02040503050406030204" pitchFamily="18" charset="0"/>
                      </a:rPr>
                      <m:t>(</m:t>
                    </m:r>
                    <m:r>
                      <a:rPr lang="en-US" sz="2800" b="0" i="1" smtClean="0">
                        <a:solidFill>
                          <a:schemeClr val="bg1"/>
                        </a:solidFill>
                        <a:latin typeface="Cambria Math" panose="02040503050406030204" pitchFamily="18" charset="0"/>
                      </a:rPr>
                      <m:t>𝑛</m:t>
                    </m:r>
                    <m:r>
                      <a:rPr lang="en-US" sz="2800" b="0" i="1" smtClean="0">
                        <a:solidFill>
                          <a:schemeClr val="bg1"/>
                        </a:solidFill>
                        <a:latin typeface="Cambria Math" panose="02040503050406030204" pitchFamily="18" charset="0"/>
                      </a:rPr>
                      <m:t>)</m:t>
                    </m:r>
                  </m:oMath>
                </a14:m>
                <a:r>
                  <a:rPr lang="en-US" sz="2800" dirty="0">
                    <a:solidFill>
                      <a:schemeClr val="bg1"/>
                    </a:solidFill>
                  </a:rPr>
                  <a:t>.</a:t>
                </a:r>
              </a:p>
              <a:p>
                <a:pPr marL="342900" indent="-342900">
                  <a:buFont typeface="Arial" panose="020B0604020202020204" pitchFamily="34" charset="0"/>
                  <a:buChar char="•"/>
                </a:pPr>
                <a:endParaRPr lang="en-US" sz="2800" i="0" dirty="0">
                  <a:solidFill>
                    <a:schemeClr val="bg1"/>
                  </a:solidFill>
                  <a:effectLst/>
                  <a:latin typeface="source-serif-pro"/>
                </a:endParaRPr>
              </a:p>
              <a:p>
                <a:pPr marL="342900" indent="-342900">
                  <a:buFont typeface="Arial" panose="020B0604020202020204" pitchFamily="34" charset="0"/>
                  <a:buChar char="•"/>
                </a:pPr>
                <a:endParaRPr lang="en-US" sz="2800" i="0" dirty="0">
                  <a:solidFill>
                    <a:schemeClr val="bg1"/>
                  </a:solidFill>
                  <a:latin typeface="source-serif-pro"/>
                </a:endParaRPr>
              </a:p>
              <a:p>
                <a:pPr marL="342900" indent="-342900">
                  <a:buFont typeface="Arial" panose="020B0604020202020204" pitchFamily="34" charset="0"/>
                  <a:buChar char="•"/>
                </a:pPr>
                <a:endParaRPr lang="en-US" sz="2800" i="0" dirty="0">
                  <a:solidFill>
                    <a:schemeClr val="bg1"/>
                  </a:solidFill>
                  <a:effectLst/>
                  <a:latin typeface="source-serif-pro"/>
                </a:endParaRPr>
              </a:p>
              <a:p>
                <a:pPr marL="342900" indent="-342900" algn="l">
                  <a:buFont typeface="Arial" panose="020B0604020202020204" pitchFamily="34" charset="0"/>
                  <a:buChar char="•"/>
                </a:pPr>
                <a:endParaRPr lang="en-US" sz="2800" i="0" dirty="0">
                  <a:solidFill>
                    <a:schemeClr val="bg1"/>
                  </a:solidFill>
                  <a:effectLst/>
                  <a:latin typeface="source-serif-pro"/>
                </a:endParaRPr>
              </a:p>
            </p:txBody>
          </p:sp>
        </mc:Choice>
        <mc:Fallback xmlns="">
          <p:sp>
            <p:nvSpPr>
              <p:cNvPr id="4" name="TextBox 3">
                <a:extLst>
                  <a:ext uri="{FF2B5EF4-FFF2-40B4-BE49-F238E27FC236}">
                    <a16:creationId xmlns:a16="http://schemas.microsoft.com/office/drawing/2014/main" id="{DC292A82-817D-4ABA-8781-C3F0CD6B9AF7}"/>
                  </a:ext>
                </a:extLst>
              </p:cNvPr>
              <p:cNvSpPr txBox="1">
                <a:spLocks noRot="1" noChangeAspect="1" noMove="1" noResize="1" noEditPoints="1" noAdjustHandles="1" noChangeArrowheads="1" noChangeShapeType="1" noTextEdit="1"/>
              </p:cNvSpPr>
              <p:nvPr/>
            </p:nvSpPr>
            <p:spPr>
              <a:xfrm>
                <a:off x="1009651" y="1546233"/>
                <a:ext cx="10363200" cy="4025782"/>
              </a:xfrm>
              <a:prstGeom prst="rect">
                <a:avLst/>
              </a:prstGeom>
              <a:blipFill>
                <a:blip r:embed="rId3"/>
                <a:stretch>
                  <a:fillRect l="-1059" t="-1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D2F12C-7A44-48CE-95AF-2D0C4C41C79A}"/>
              </a:ext>
            </a:extLst>
          </p:cNvPr>
          <p:cNvSpPr txBox="1"/>
          <p:nvPr/>
        </p:nvSpPr>
        <p:spPr>
          <a:xfrm>
            <a:off x="2943225" y="4357660"/>
            <a:ext cx="3667125" cy="954107"/>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Public Key : {e, n}</a:t>
            </a:r>
          </a:p>
          <a:p>
            <a:r>
              <a:rPr lang="en-US" sz="2800" b="1" dirty="0">
                <a:ln w="9525">
                  <a:solidFill>
                    <a:schemeClr val="bg1"/>
                  </a:solidFill>
                  <a:prstDash val="solid"/>
                </a:ln>
                <a:effectLst>
                  <a:outerShdw blurRad="12700" dist="38100" dir="2700000" algn="tl" rotWithShape="0">
                    <a:schemeClr val="bg1">
                      <a:lumMod val="50000"/>
                    </a:schemeClr>
                  </a:outerShdw>
                </a:effectLst>
              </a:rPr>
              <a:t>Private Key: {d, p, q}</a:t>
            </a:r>
          </a:p>
        </p:txBody>
      </p:sp>
    </p:spTree>
    <p:extLst>
      <p:ext uri="{BB962C8B-B14F-4D97-AF65-F5344CB8AC3E}">
        <p14:creationId xmlns:p14="http://schemas.microsoft.com/office/powerpoint/2010/main" val="397319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F1EF90-1B1A-49BF-8B2F-2BD0C2244297}"/>
              </a:ext>
            </a:extLst>
          </p:cNvPr>
          <p:cNvSpPr txBox="1"/>
          <p:nvPr/>
        </p:nvSpPr>
        <p:spPr>
          <a:xfrm>
            <a:off x="2786062" y="234434"/>
            <a:ext cx="6948487" cy="584775"/>
          </a:xfrm>
          <a:prstGeom prst="rect">
            <a:avLst/>
          </a:prstGeom>
          <a:noFill/>
        </p:spPr>
        <p:txBody>
          <a:bodyPr wrap="square">
            <a:spAutoFit/>
          </a:bodyPr>
          <a:lstStyle/>
          <a:p>
            <a:r>
              <a:rPr lang="en-US" sz="3200" b="1" spc="50" dirty="0">
                <a:ln w="0"/>
                <a:solidFill>
                  <a:schemeClr val="bg2"/>
                </a:solidFill>
                <a:effectLst>
                  <a:innerShdw blurRad="63500" dist="50800" dir="13500000">
                    <a:srgbClr val="000000">
                      <a:alpha val="50000"/>
                    </a:srgbClr>
                  </a:innerShdw>
                </a:effectLst>
              </a:rPr>
              <a:t>Encryption / Decryption Using RSA</a:t>
            </a:r>
          </a:p>
        </p:txBody>
      </p:sp>
      <p:sp>
        <p:nvSpPr>
          <p:cNvPr id="7" name="TextBox 6">
            <a:extLst>
              <a:ext uri="{FF2B5EF4-FFF2-40B4-BE49-F238E27FC236}">
                <a16:creationId xmlns:a16="http://schemas.microsoft.com/office/drawing/2014/main" id="{DBD106A7-4614-4F22-9480-A63787567FA9}"/>
              </a:ext>
            </a:extLst>
          </p:cNvPr>
          <p:cNvSpPr txBox="1"/>
          <p:nvPr/>
        </p:nvSpPr>
        <p:spPr>
          <a:xfrm>
            <a:off x="1266825" y="1570851"/>
            <a:ext cx="3667125" cy="954107"/>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Public Key : {e, n}</a:t>
            </a:r>
          </a:p>
          <a:p>
            <a:r>
              <a:rPr lang="en-US" sz="2800" b="1" dirty="0">
                <a:ln w="9525">
                  <a:solidFill>
                    <a:schemeClr val="bg1"/>
                  </a:solidFill>
                  <a:prstDash val="solid"/>
                </a:ln>
                <a:effectLst>
                  <a:outerShdw blurRad="12700" dist="38100" dir="2700000" algn="tl" rotWithShape="0">
                    <a:schemeClr val="bg1">
                      <a:lumMod val="50000"/>
                    </a:schemeClr>
                  </a:outerShdw>
                </a:effectLst>
              </a:rPr>
              <a:t>Private Key: {d, p, q}</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5F78FFE-BBF8-4A2F-B1A6-0DB8EC4D2813}"/>
                  </a:ext>
                </a:extLst>
              </p:cNvPr>
              <p:cNvSpPr txBox="1"/>
              <p:nvPr/>
            </p:nvSpPr>
            <p:spPr>
              <a:xfrm>
                <a:off x="990599" y="3132714"/>
                <a:ext cx="10601325" cy="1200329"/>
              </a:xfrm>
              <a:prstGeom prst="rect">
                <a:avLst/>
              </a:prstGeom>
              <a:noFill/>
            </p:spPr>
            <p:txBody>
              <a:bodyPr wrap="square" rtlCol="0">
                <a:spAutoFit/>
              </a:bodyPr>
              <a:lstStyle/>
              <a:p>
                <a:r>
                  <a:rPr lang="en-US" sz="2400" b="1" spc="50" dirty="0">
                    <a:ln w="0"/>
                    <a:solidFill>
                      <a:schemeClr val="bg2"/>
                    </a:solidFill>
                    <a:effectLst>
                      <a:innerShdw blurRad="63500" dist="50800" dir="13500000">
                        <a:srgbClr val="000000">
                          <a:alpha val="50000"/>
                        </a:srgbClr>
                      </a:innerShdw>
                    </a:effectLst>
                  </a:rPr>
                  <a:t>Encryption :     </a:t>
                </a:r>
              </a:p>
              <a:p>
                <a:pPr/>
                <a14:m>
                  <m:oMathPara xmlns:m="http://schemas.openxmlformats.org/officeDocument/2006/math">
                    <m:oMathParaPr>
                      <m:jc m:val="centerGroup"/>
                    </m:oMathParaPr>
                    <m:oMath xmlns:m="http://schemas.openxmlformats.org/officeDocument/2006/math">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𝑪𝒉𝒊𝒑𝒆𝒓𝑻𝒆𝒙𝒕</m:t>
                      </m:r>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m:t>
                      </m:r>
                      <m:sSup>
                        <m:sSupPr>
                          <m:ctrlP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ctrlPr>
                        </m:sSupPr>
                        <m:e>
                          <m:r>
                            <a:rPr lang="en-US" sz="2400" b="1" i="1" spc="50">
                              <a:ln w="0"/>
                              <a:solidFill>
                                <a:schemeClr val="bg2"/>
                              </a:solidFill>
                              <a:effectLst>
                                <a:innerShdw blurRad="63500" dist="50800" dir="13500000">
                                  <a:srgbClr val="000000">
                                    <a:alpha val="50000"/>
                                  </a:srgbClr>
                                </a:innerShdw>
                              </a:effectLst>
                              <a:latin typeface="Cambria Math" panose="02040503050406030204" pitchFamily="18" charset="0"/>
                            </a:rPr>
                            <m:t>𝑷𝒍𝒂𝒊𝒏𝑻𝒆𝒙𝒕</m:t>
                          </m:r>
                        </m:e>
                        <m:sup>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𝒆</m:t>
                          </m:r>
                        </m:sup>
                      </m:sSup>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𝒎𝒐𝒅</m:t>
                      </m:r>
                      <m:d>
                        <m:dPr>
                          <m:ctrlP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ctrlPr>
                        </m:dPr>
                        <m:e>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𝒏</m:t>
                          </m:r>
                        </m:e>
                      </m:d>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     −</m:t>
                      </m:r>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𝒘𝒉𝒆𝒓𝒆</m:t>
                      </m:r>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 </m:t>
                      </m:r>
                      <m:r>
                        <a:rPr lang="en-US" sz="2400" b="1" i="1" spc="50">
                          <a:ln w="0"/>
                          <a:solidFill>
                            <a:schemeClr val="bg2"/>
                          </a:solidFill>
                          <a:effectLst>
                            <a:innerShdw blurRad="63500" dist="50800" dir="13500000">
                              <a:srgbClr val="000000">
                                <a:alpha val="50000"/>
                              </a:srgbClr>
                            </a:innerShdw>
                          </a:effectLst>
                          <a:latin typeface="Cambria Math" panose="02040503050406030204" pitchFamily="18" charset="0"/>
                        </a:rPr>
                        <m:t>𝟎</m:t>
                      </m:r>
                      <m:r>
                        <a:rPr lang="en-US" sz="2400" b="1" spc="50">
                          <a:ln w="0"/>
                          <a:solidFill>
                            <a:schemeClr val="bg2"/>
                          </a:solidFill>
                          <a:effectLst>
                            <a:innerShdw blurRad="63500" dist="50800" dir="13500000">
                              <a:srgbClr val="000000">
                                <a:alpha val="50000"/>
                              </a:srgbClr>
                            </a:innerShdw>
                          </a:effectLst>
                          <a:latin typeface="Cambria Math" panose="02040503050406030204" pitchFamily="18" charset="0"/>
                        </a:rPr>
                        <m:t>≤</m:t>
                      </m:r>
                      <m:r>
                        <a:rPr lang="en-US" sz="2400" b="1" i="1" spc="50">
                          <a:ln w="0"/>
                          <a:solidFill>
                            <a:schemeClr val="bg2"/>
                          </a:solidFill>
                          <a:effectLst>
                            <a:innerShdw blurRad="63500" dist="50800" dir="13500000">
                              <a:srgbClr val="000000">
                                <a:alpha val="50000"/>
                              </a:srgbClr>
                            </a:innerShdw>
                          </a:effectLst>
                          <a:latin typeface="Cambria Math" panose="02040503050406030204" pitchFamily="18" charset="0"/>
                        </a:rPr>
                        <m:t>𝑷𝒍𝒂𝒊𝒏𝑻𝒆𝒙𝒕</m:t>
                      </m:r>
                      <m:r>
                        <a:rPr lang="en-US" sz="2400" b="1" spc="50">
                          <a:ln w="0"/>
                          <a:solidFill>
                            <a:schemeClr val="bg2"/>
                          </a:solidFill>
                          <a:effectLst>
                            <a:innerShdw blurRad="63500" dist="50800" dir="13500000">
                              <a:srgbClr val="000000">
                                <a:alpha val="50000"/>
                              </a:srgbClr>
                            </a:innerShdw>
                          </a:effectLst>
                          <a:latin typeface="Cambria Math" panose="02040503050406030204" pitchFamily="18" charset="0"/>
                        </a:rPr>
                        <m:t>≤</m:t>
                      </m:r>
                      <m:r>
                        <a:rPr lang="en-US" sz="2400" b="1" i="1" spc="50">
                          <a:ln w="0"/>
                          <a:solidFill>
                            <a:schemeClr val="bg2"/>
                          </a:solidFill>
                          <a:effectLst>
                            <a:innerShdw blurRad="63500" dist="50800" dir="13500000">
                              <a:srgbClr val="000000">
                                <a:alpha val="50000"/>
                              </a:srgbClr>
                            </a:innerShdw>
                          </a:effectLst>
                          <a:latin typeface="Cambria Math" panose="02040503050406030204" pitchFamily="18" charset="0"/>
                        </a:rPr>
                        <m:t>𝒏</m:t>
                      </m:r>
                    </m:oMath>
                  </m:oMathPara>
                </a14:m>
                <a:endParaRPr lang="en-US" sz="2400" b="1" spc="50" dirty="0">
                  <a:ln w="0"/>
                  <a:solidFill>
                    <a:schemeClr val="bg2"/>
                  </a:solidFill>
                  <a:effectLst>
                    <a:innerShdw blurRad="63500" dist="50800" dir="13500000">
                      <a:srgbClr val="000000">
                        <a:alpha val="50000"/>
                      </a:srgbClr>
                    </a:innerShdw>
                  </a:effectLst>
                </a:endParaRPr>
              </a:p>
              <a:p>
                <a:endParaRPr lang="en-US" sz="2400" b="1" spc="50" dirty="0">
                  <a:ln w="0"/>
                  <a:solidFill>
                    <a:schemeClr val="bg2"/>
                  </a:solidFill>
                  <a:effectLst>
                    <a:innerShdw blurRad="63500" dist="50800" dir="13500000">
                      <a:srgbClr val="000000">
                        <a:alpha val="50000"/>
                      </a:srgbClr>
                    </a:innerShdw>
                  </a:effectLst>
                </a:endParaRPr>
              </a:p>
            </p:txBody>
          </p:sp>
        </mc:Choice>
        <mc:Fallback xmlns="">
          <p:sp>
            <p:nvSpPr>
              <p:cNvPr id="10" name="TextBox 9">
                <a:extLst>
                  <a:ext uri="{FF2B5EF4-FFF2-40B4-BE49-F238E27FC236}">
                    <a16:creationId xmlns:a16="http://schemas.microsoft.com/office/drawing/2014/main" id="{F5F78FFE-BBF8-4A2F-B1A6-0DB8EC4D2813}"/>
                  </a:ext>
                </a:extLst>
              </p:cNvPr>
              <p:cNvSpPr txBox="1">
                <a:spLocks noRot="1" noChangeAspect="1" noMove="1" noResize="1" noEditPoints="1" noAdjustHandles="1" noChangeArrowheads="1" noChangeShapeType="1" noTextEdit="1"/>
              </p:cNvSpPr>
              <p:nvPr/>
            </p:nvSpPr>
            <p:spPr>
              <a:xfrm>
                <a:off x="990599" y="3132714"/>
                <a:ext cx="10601325" cy="1200329"/>
              </a:xfrm>
              <a:prstGeom prst="rect">
                <a:avLst/>
              </a:prstGeom>
              <a:blipFill>
                <a:blip r:embed="rId2"/>
                <a:stretch>
                  <a:fillRect l="-862" t="-4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B8E462-5342-40C8-BD95-5E6294E2E437}"/>
                  </a:ext>
                </a:extLst>
              </p:cNvPr>
              <p:cNvSpPr txBox="1"/>
              <p:nvPr/>
            </p:nvSpPr>
            <p:spPr>
              <a:xfrm>
                <a:off x="990600" y="4333043"/>
                <a:ext cx="9601200" cy="837537"/>
              </a:xfrm>
              <a:prstGeom prst="rect">
                <a:avLst/>
              </a:prstGeom>
              <a:noFill/>
            </p:spPr>
            <p:txBody>
              <a:bodyPr wrap="square" rtlCol="0">
                <a:spAutoFit/>
              </a:bodyPr>
              <a:lstStyle/>
              <a:p>
                <a:r>
                  <a:rPr lang="en-US" sz="2400" b="1" spc="50" dirty="0">
                    <a:ln w="0"/>
                    <a:solidFill>
                      <a:schemeClr val="bg2"/>
                    </a:solidFill>
                    <a:effectLst>
                      <a:innerShdw blurRad="63500" dist="50800" dir="13500000">
                        <a:srgbClr val="000000">
                          <a:alpha val="50000"/>
                        </a:srgbClr>
                      </a:innerShdw>
                    </a:effectLst>
                  </a:rPr>
                  <a:t>Decryption :     </a:t>
                </a:r>
              </a:p>
              <a:p>
                <a:pPr/>
                <a14:m>
                  <m:oMathPara xmlns:m="http://schemas.openxmlformats.org/officeDocument/2006/math">
                    <m:oMathParaPr>
                      <m:jc m:val="centerGroup"/>
                    </m:oMathParaPr>
                    <m:oMath xmlns:m="http://schemas.openxmlformats.org/officeDocument/2006/math">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𝑷𝒍𝒂𝒊𝒏𝑻𝒆𝒙𝒕</m:t>
                      </m:r>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m:t>
                      </m:r>
                      <m:sSup>
                        <m:sSupPr>
                          <m:ctrlP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ctrlPr>
                        </m:sSupPr>
                        <m:e>
                          <m:r>
                            <a:rPr lang="en-US" sz="2400" b="1" i="1" spc="50">
                              <a:ln w="0"/>
                              <a:solidFill>
                                <a:schemeClr val="bg2"/>
                              </a:solidFill>
                              <a:effectLst>
                                <a:innerShdw blurRad="63500" dist="50800" dir="13500000">
                                  <a:srgbClr val="000000">
                                    <a:alpha val="50000"/>
                                  </a:srgbClr>
                                </a:innerShdw>
                              </a:effectLst>
                              <a:latin typeface="Cambria Math" panose="02040503050406030204" pitchFamily="18" charset="0"/>
                            </a:rPr>
                            <m:t>𝑪𝒉𝒊𝒑𝒆𝒓𝑻𝒆𝒙𝒕</m:t>
                          </m:r>
                        </m:e>
                        <m:sup>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𝒅</m:t>
                          </m:r>
                        </m:sup>
                      </m:sSup>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𝒎𝒐𝒅</m:t>
                      </m:r>
                      <m:d>
                        <m:dPr>
                          <m:ctrlP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ctrlPr>
                        </m:dPr>
                        <m:e>
                          <m:r>
                            <a:rPr lang="en-US" sz="2400" b="1" i="1" spc="50" smtClean="0">
                              <a:ln w="0"/>
                              <a:solidFill>
                                <a:schemeClr val="bg2"/>
                              </a:solidFill>
                              <a:effectLst>
                                <a:innerShdw blurRad="63500" dist="50800" dir="13500000">
                                  <a:srgbClr val="000000">
                                    <a:alpha val="50000"/>
                                  </a:srgbClr>
                                </a:innerShdw>
                              </a:effectLst>
                              <a:latin typeface="Cambria Math" panose="02040503050406030204" pitchFamily="18" charset="0"/>
                            </a:rPr>
                            <m:t>𝒏</m:t>
                          </m:r>
                        </m:e>
                      </m:d>
                    </m:oMath>
                  </m:oMathPara>
                </a14:m>
                <a:endParaRPr lang="en-US" sz="2400" b="1" spc="50" dirty="0">
                  <a:ln w="0"/>
                  <a:solidFill>
                    <a:schemeClr val="bg2"/>
                  </a:solidFill>
                  <a:effectLst>
                    <a:innerShdw blurRad="63500" dist="50800" dir="13500000">
                      <a:srgbClr val="000000">
                        <a:alpha val="50000"/>
                      </a:srgbClr>
                    </a:innerShdw>
                  </a:effectLst>
                </a:endParaRPr>
              </a:p>
            </p:txBody>
          </p:sp>
        </mc:Choice>
        <mc:Fallback xmlns="">
          <p:sp>
            <p:nvSpPr>
              <p:cNvPr id="11" name="TextBox 10">
                <a:extLst>
                  <a:ext uri="{FF2B5EF4-FFF2-40B4-BE49-F238E27FC236}">
                    <a16:creationId xmlns:a16="http://schemas.microsoft.com/office/drawing/2014/main" id="{64B8E462-5342-40C8-BD95-5E6294E2E437}"/>
                  </a:ext>
                </a:extLst>
              </p:cNvPr>
              <p:cNvSpPr txBox="1">
                <a:spLocks noRot="1" noChangeAspect="1" noMove="1" noResize="1" noEditPoints="1" noAdjustHandles="1" noChangeArrowheads="1" noChangeShapeType="1" noTextEdit="1"/>
              </p:cNvSpPr>
              <p:nvPr/>
            </p:nvSpPr>
            <p:spPr>
              <a:xfrm>
                <a:off x="990600" y="4333043"/>
                <a:ext cx="9601200" cy="837537"/>
              </a:xfrm>
              <a:prstGeom prst="rect">
                <a:avLst/>
              </a:prstGeom>
              <a:blipFill>
                <a:blip r:embed="rId3"/>
                <a:stretch>
                  <a:fillRect l="-1016" t="-5839" b="-10949"/>
                </a:stretch>
              </a:blipFill>
            </p:spPr>
            <p:txBody>
              <a:bodyPr/>
              <a:lstStyle/>
              <a:p>
                <a:r>
                  <a:rPr lang="en-US">
                    <a:noFill/>
                  </a:rPr>
                  <a:t> </a:t>
                </a:r>
              </a:p>
            </p:txBody>
          </p:sp>
        </mc:Fallback>
      </mc:AlternateContent>
    </p:spTree>
    <p:extLst>
      <p:ext uri="{BB962C8B-B14F-4D97-AF65-F5344CB8AC3E}">
        <p14:creationId xmlns:p14="http://schemas.microsoft.com/office/powerpoint/2010/main" val="291637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58EE7F-2549-45B7-8873-4E70D4385BB5}"/>
                  </a:ext>
                </a:extLst>
              </p:cNvPr>
              <p:cNvSpPr>
                <a:spLocks noGrp="1"/>
              </p:cNvSpPr>
              <p:nvPr>
                <p:ph idx="1"/>
              </p:nvPr>
            </p:nvSpPr>
            <p:spPr>
              <a:xfrm>
                <a:off x="848043" y="782796"/>
                <a:ext cx="6200457" cy="4713129"/>
              </a:xfrm>
            </p:spPr>
            <p:txBody>
              <a:bodyPr>
                <a:noAutofit/>
              </a:bodyPr>
              <a:lstStyle/>
              <a:p>
                <a:pPr algn="l" rtl="0">
                  <a:buFont typeface="Arial" panose="020B0604020202020204" pitchFamily="34" charset="0"/>
                  <a:buChar char="•"/>
                </a:pPr>
                <a:r>
                  <a:rPr lang="en-AU" altLang="he-IL" sz="2000" dirty="0">
                    <a:solidFill>
                      <a:schemeClr val="bg1"/>
                    </a:solidFill>
                    <a:latin typeface="Times New Roman" panose="02020603050405020304" pitchFamily="18" charset="0"/>
                    <a:cs typeface="Times New Roman" panose="02020603050405020304" pitchFamily="18" charset="0"/>
                  </a:rPr>
                  <a:t>Select primes: </a:t>
                </a:r>
                <a:r>
                  <a:rPr lang="en-AU" altLang="he-IL" sz="2000" i="1" dirty="0">
                    <a:solidFill>
                      <a:schemeClr val="bg1"/>
                    </a:solidFill>
                    <a:latin typeface="Times New Roman" panose="02020603050405020304" pitchFamily="18" charset="0"/>
                    <a:cs typeface="Times New Roman" panose="02020603050405020304" pitchFamily="18" charset="0"/>
                  </a:rPr>
                  <a:t>p</a:t>
                </a:r>
                <a:r>
                  <a:rPr lang="en-AU" altLang="he-IL" sz="2000" dirty="0">
                    <a:solidFill>
                      <a:schemeClr val="bg1"/>
                    </a:solidFill>
                    <a:latin typeface="Times New Roman" panose="02020603050405020304" pitchFamily="18" charset="0"/>
                    <a:cs typeface="Times New Roman" panose="02020603050405020304" pitchFamily="18" charset="0"/>
                  </a:rPr>
                  <a:t>=17 &amp; </a:t>
                </a:r>
                <a:r>
                  <a:rPr lang="en-AU" altLang="he-IL" sz="2000" i="1" dirty="0">
                    <a:solidFill>
                      <a:schemeClr val="bg1"/>
                    </a:solidFill>
                    <a:latin typeface="Times New Roman" panose="02020603050405020304" pitchFamily="18" charset="0"/>
                    <a:cs typeface="Times New Roman" panose="02020603050405020304" pitchFamily="18" charset="0"/>
                  </a:rPr>
                  <a:t>q</a:t>
                </a:r>
                <a:r>
                  <a:rPr lang="en-AU" altLang="he-IL" sz="2000" dirty="0">
                    <a:solidFill>
                      <a:schemeClr val="bg1"/>
                    </a:solidFill>
                    <a:latin typeface="Times New Roman" panose="02020603050405020304" pitchFamily="18" charset="0"/>
                    <a:cs typeface="Times New Roman" panose="02020603050405020304" pitchFamily="18" charset="0"/>
                  </a:rPr>
                  <a:t>=11 </a:t>
                </a:r>
              </a:p>
              <a:p>
                <a:pPr algn="l" rtl="0">
                  <a:buFont typeface="Arial" panose="020B0604020202020204" pitchFamily="34" charset="0"/>
                  <a:buChar char="•"/>
                </a:pPr>
                <a:r>
                  <a:rPr lang="en-AU" altLang="he-IL" sz="2000" dirty="0">
                    <a:solidFill>
                      <a:schemeClr val="bg1"/>
                    </a:solidFill>
                    <a:latin typeface="Times New Roman" panose="02020603050405020304" pitchFamily="18" charset="0"/>
                    <a:cs typeface="Times New Roman" panose="02020603050405020304" pitchFamily="18" charset="0"/>
                  </a:rPr>
                  <a:t>Compute </a:t>
                </a:r>
                <a:r>
                  <a:rPr lang="en-AU" altLang="he-IL" sz="2000" i="1" dirty="0">
                    <a:solidFill>
                      <a:schemeClr val="bg1"/>
                    </a:solidFill>
                    <a:latin typeface="Times New Roman" panose="02020603050405020304" pitchFamily="18" charset="0"/>
                    <a:cs typeface="Times New Roman" panose="02020603050405020304" pitchFamily="18" charset="0"/>
                  </a:rPr>
                  <a:t>n </a:t>
                </a:r>
                <a:r>
                  <a:rPr lang="en-AU" altLang="he-IL" sz="2000" dirty="0">
                    <a:solidFill>
                      <a:schemeClr val="bg1"/>
                    </a:solidFill>
                    <a:latin typeface="Times New Roman" panose="02020603050405020304" pitchFamily="18" charset="0"/>
                    <a:cs typeface="Times New Roman" panose="02020603050405020304" pitchFamily="18" charset="0"/>
                  </a:rPr>
                  <a:t>= </a:t>
                </a:r>
                <a:r>
                  <a:rPr lang="en-AU" altLang="he-IL" sz="2000" i="1" dirty="0">
                    <a:solidFill>
                      <a:schemeClr val="bg1"/>
                    </a:solidFill>
                    <a:latin typeface="Times New Roman" panose="02020603050405020304" pitchFamily="18" charset="0"/>
                    <a:cs typeface="Times New Roman" panose="02020603050405020304" pitchFamily="18" charset="0"/>
                  </a:rPr>
                  <a:t>p*q </a:t>
                </a:r>
                <a:r>
                  <a:rPr lang="en-AU" altLang="he-IL" sz="2000" dirty="0">
                    <a:solidFill>
                      <a:schemeClr val="bg1"/>
                    </a:solidFill>
                    <a:latin typeface="Times New Roman" panose="02020603050405020304" pitchFamily="18" charset="0"/>
                    <a:cs typeface="Times New Roman" panose="02020603050405020304" pitchFamily="18" charset="0"/>
                  </a:rPr>
                  <a:t>=17</a:t>
                </a:r>
                <a:r>
                  <a:rPr lang="en-US" altLang="he-IL" sz="2000" dirty="0">
                    <a:solidFill>
                      <a:schemeClr val="bg1"/>
                    </a:solidFill>
                    <a:latin typeface="Times New Roman" panose="02020603050405020304" pitchFamily="18" charset="0"/>
                    <a:cs typeface="Times New Roman" panose="02020603050405020304" pitchFamily="18" charset="0"/>
                  </a:rPr>
                  <a:t>*</a:t>
                </a:r>
                <a:r>
                  <a:rPr lang="en-AU" altLang="he-IL" sz="2000" dirty="0">
                    <a:solidFill>
                      <a:schemeClr val="bg1"/>
                    </a:solidFill>
                    <a:latin typeface="Times New Roman" panose="02020603050405020304" pitchFamily="18" charset="0"/>
                    <a:cs typeface="Times New Roman" panose="02020603050405020304" pitchFamily="18" charset="0"/>
                  </a:rPr>
                  <a:t>11=187</a:t>
                </a:r>
              </a:p>
              <a:p>
                <a:pPr algn="l" rtl="0">
                  <a:buFont typeface="Arial" panose="020B0604020202020204" pitchFamily="34" charset="0"/>
                  <a:buChar char="•"/>
                </a:pPr>
                <a:r>
                  <a:rPr lang="en-AU" altLang="he-IL" sz="2000" dirty="0">
                    <a:solidFill>
                      <a:schemeClr val="bg1"/>
                    </a:solidFill>
                    <a:latin typeface="Times New Roman" panose="02020603050405020304" pitchFamily="18" charset="0"/>
                    <a:cs typeface="Times New Roman" panose="02020603050405020304" pitchFamily="18" charset="0"/>
                  </a:rPr>
                  <a:t>Compute </a:t>
                </a:r>
                <a:r>
                  <a:rPr lang="en-AU" altLang="he-IL"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AU" altLang="he-IL" sz="2000" dirty="0">
                    <a:solidFill>
                      <a:schemeClr val="bg1"/>
                    </a:solidFill>
                    <a:latin typeface="Times New Roman" panose="02020603050405020304" pitchFamily="18" charset="0"/>
                    <a:cs typeface="Times New Roman" panose="02020603050405020304" pitchFamily="18" charset="0"/>
                  </a:rPr>
                  <a:t>(</a:t>
                </a:r>
                <a:r>
                  <a:rPr lang="en-AU" altLang="he-IL" sz="2000" i="1" dirty="0">
                    <a:solidFill>
                      <a:schemeClr val="bg1"/>
                    </a:solidFill>
                    <a:latin typeface="Times New Roman" panose="02020603050405020304" pitchFamily="18" charset="0"/>
                    <a:cs typeface="Times New Roman" panose="02020603050405020304" pitchFamily="18" charset="0"/>
                  </a:rPr>
                  <a:t>n</a:t>
                </a:r>
                <a:r>
                  <a:rPr lang="en-AU" altLang="he-IL" sz="2000" dirty="0">
                    <a:solidFill>
                      <a:schemeClr val="bg1"/>
                    </a:solidFill>
                    <a:latin typeface="Times New Roman" panose="02020603050405020304" pitchFamily="18" charset="0"/>
                    <a:cs typeface="Times New Roman" panose="02020603050405020304" pitchFamily="18" charset="0"/>
                  </a:rPr>
                  <a:t>)=(</a:t>
                </a:r>
                <a:r>
                  <a:rPr lang="en-AU" altLang="he-IL" sz="2000" i="1" dirty="0">
                    <a:solidFill>
                      <a:schemeClr val="bg1"/>
                    </a:solidFill>
                    <a:latin typeface="Times New Roman" panose="02020603050405020304" pitchFamily="18" charset="0"/>
                    <a:cs typeface="Times New Roman" panose="02020603050405020304" pitchFamily="18" charset="0"/>
                  </a:rPr>
                  <a:t>p–</a:t>
                </a:r>
                <a:r>
                  <a:rPr lang="en-AU" altLang="he-IL" sz="2000" dirty="0">
                    <a:solidFill>
                      <a:schemeClr val="bg1"/>
                    </a:solidFill>
                    <a:latin typeface="Times New Roman" panose="02020603050405020304" pitchFamily="18" charset="0"/>
                    <a:cs typeface="Times New Roman" panose="02020603050405020304" pitchFamily="18" charset="0"/>
                  </a:rPr>
                  <a:t>1)(</a:t>
                </a:r>
                <a:r>
                  <a:rPr lang="en-AU" altLang="he-IL" sz="2000" i="1" dirty="0">
                    <a:solidFill>
                      <a:schemeClr val="bg1"/>
                    </a:solidFill>
                    <a:latin typeface="Times New Roman" panose="02020603050405020304" pitchFamily="18" charset="0"/>
                    <a:cs typeface="Times New Roman" panose="02020603050405020304" pitchFamily="18" charset="0"/>
                  </a:rPr>
                  <a:t>q-</a:t>
                </a:r>
                <a:r>
                  <a:rPr lang="en-AU" altLang="he-IL" sz="2000" dirty="0">
                    <a:solidFill>
                      <a:schemeClr val="bg1"/>
                    </a:solidFill>
                    <a:latin typeface="Times New Roman" panose="02020603050405020304" pitchFamily="18" charset="0"/>
                    <a:cs typeface="Times New Roman" panose="02020603050405020304" pitchFamily="18" charset="0"/>
                  </a:rPr>
                  <a:t>1)=16</a:t>
                </a:r>
                <a:r>
                  <a:rPr lang="en-US" altLang="he-IL" sz="2000" dirty="0">
                    <a:solidFill>
                      <a:schemeClr val="bg1"/>
                    </a:solidFill>
                    <a:latin typeface="Times New Roman" panose="02020603050405020304" pitchFamily="18" charset="0"/>
                    <a:cs typeface="Times New Roman" panose="02020603050405020304" pitchFamily="18" charset="0"/>
                  </a:rPr>
                  <a:t>*</a:t>
                </a:r>
                <a:r>
                  <a:rPr lang="en-AU" altLang="he-IL" sz="2000" dirty="0">
                    <a:solidFill>
                      <a:schemeClr val="bg1"/>
                    </a:solidFill>
                    <a:latin typeface="Times New Roman" panose="02020603050405020304" pitchFamily="18" charset="0"/>
                    <a:cs typeface="Times New Roman" panose="02020603050405020304" pitchFamily="18" charset="0"/>
                  </a:rPr>
                  <a:t>10=160</a:t>
                </a:r>
              </a:p>
              <a:p>
                <a:pPr algn="l" rtl="0">
                  <a:buFont typeface="Arial" panose="020B0604020202020204" pitchFamily="34" charset="0"/>
                  <a:buChar char="•"/>
                </a:pPr>
                <a:r>
                  <a:rPr lang="en-AU" altLang="he-IL" sz="2000" dirty="0">
                    <a:solidFill>
                      <a:schemeClr val="bg1"/>
                    </a:solidFill>
                    <a:latin typeface="Times New Roman" panose="02020603050405020304" pitchFamily="18" charset="0"/>
                    <a:cs typeface="Times New Roman" panose="02020603050405020304" pitchFamily="18" charset="0"/>
                  </a:rPr>
                  <a:t>Select </a:t>
                </a:r>
                <a:r>
                  <a:rPr lang="en-AU" altLang="he-IL" sz="2000" i="1" dirty="0">
                    <a:solidFill>
                      <a:schemeClr val="bg1"/>
                    </a:solidFill>
                    <a:latin typeface="Times New Roman" panose="02020603050405020304" pitchFamily="18" charset="0"/>
                    <a:cs typeface="Times New Roman" panose="02020603050405020304" pitchFamily="18" charset="0"/>
                  </a:rPr>
                  <a:t>e : </a:t>
                </a:r>
                <a:r>
                  <a:rPr lang="en-AU" altLang="he-IL" sz="2000" dirty="0">
                    <a:solidFill>
                      <a:schemeClr val="bg1"/>
                    </a:solidFill>
                    <a:latin typeface="Times New Roman" panose="02020603050405020304" pitchFamily="18" charset="0"/>
                    <a:cs typeface="Times New Roman" panose="02020603050405020304" pitchFamily="18" charset="0"/>
                  </a:rPr>
                  <a:t>gcd(e,160)=1</a:t>
                </a:r>
              </a:p>
              <a:p>
                <a:pPr algn="l" rtl="0">
                  <a:buFont typeface="Arial" panose="020B0604020202020204" pitchFamily="34" charset="0"/>
                  <a:buChar char="•"/>
                </a:pPr>
                <a:r>
                  <a:rPr lang="en-AU" altLang="he-IL" sz="2000" i="1" dirty="0">
                    <a:solidFill>
                      <a:schemeClr val="bg1"/>
                    </a:solidFill>
                    <a:latin typeface="Times New Roman" panose="02020603050405020304" pitchFamily="18" charset="0"/>
                    <a:cs typeface="Times New Roman" panose="02020603050405020304" pitchFamily="18" charset="0"/>
                  </a:rPr>
                  <a:t>Select e</a:t>
                </a:r>
                <a:r>
                  <a:rPr lang="en-AU" altLang="he-IL" sz="2000" dirty="0">
                    <a:solidFill>
                      <a:schemeClr val="bg1"/>
                    </a:solidFill>
                    <a:latin typeface="Times New Roman" panose="02020603050405020304" pitchFamily="18" charset="0"/>
                    <a:cs typeface="Times New Roman" panose="02020603050405020304" pitchFamily="18" charset="0"/>
                  </a:rPr>
                  <a:t>=7, where </a:t>
                </a:r>
                <a14:m>
                  <m:oMath xmlns:m="http://schemas.openxmlformats.org/officeDocument/2006/math">
                    <m:r>
                      <a:rPr lang="en-US" sz="2000" b="0" i="1" smtClean="0">
                        <a:solidFill>
                          <a:schemeClr val="bg1"/>
                        </a:solidFill>
                        <a:latin typeface="Cambria Math" panose="02040503050406030204" pitchFamily="18" charset="0"/>
                      </a:rPr>
                      <m:t>1</m:t>
                    </m:r>
                    <m:r>
                      <a:rPr lang="en-US" sz="2000" b="0" i="1" smtClean="0">
                        <a:solidFill>
                          <a:schemeClr val="bg1"/>
                        </a:solidFill>
                        <a:latin typeface="Cambria Math" panose="02040503050406030204" pitchFamily="18" charset="0"/>
                      </a:rPr>
                      <m:t>&lt;</m:t>
                    </m:r>
                    <m:r>
                      <a:rPr lang="en-US" sz="2000" b="0" i="1" smtClean="0">
                        <a:solidFill>
                          <a:schemeClr val="bg1"/>
                        </a:solidFill>
                        <a:latin typeface="Cambria Math" panose="02040503050406030204" pitchFamily="18" charset="0"/>
                      </a:rPr>
                      <m:t>𝑒</m:t>
                    </m:r>
                    <m:r>
                      <a:rPr lang="en-US" sz="2000" b="0" i="1" smtClean="0">
                        <a:solidFill>
                          <a:schemeClr val="bg1"/>
                        </a:solidFill>
                        <a:latin typeface="Cambria Math" panose="02040503050406030204" pitchFamily="18" charset="0"/>
                      </a:rPr>
                      <m:t>&lt;</m:t>
                    </m:r>
                    <m:r>
                      <a:rPr lang="en-US" sz="2000" b="0" i="1" smtClean="0">
                        <a:solidFill>
                          <a:schemeClr val="bg1"/>
                        </a:solidFill>
                        <a:latin typeface="Cambria Math" panose="02040503050406030204" pitchFamily="18" charset="0"/>
                      </a:rPr>
                      <m:t>160</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𝑎𝑛𝑑</m:t>
                    </m:r>
                    <m:func>
                      <m:funcPr>
                        <m:ctrlPr>
                          <a:rPr lang="en-US" sz="200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gcd</m:t>
                        </m:r>
                      </m:fName>
                      <m:e>
                        <m:d>
                          <m:dPr>
                            <m:ctrlPr>
                              <a:rPr lang="en-US" sz="200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𝑒</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160</m:t>
                            </m:r>
                            <m:r>
                              <a:rPr lang="en-US" sz="2000" b="0" i="1" smtClean="0">
                                <a:solidFill>
                                  <a:schemeClr val="bg1"/>
                                </a:solidFill>
                                <a:latin typeface="Cambria Math" panose="02040503050406030204" pitchFamily="18" charset="0"/>
                              </a:rPr>
                              <m:t> </m:t>
                            </m:r>
                          </m:e>
                        </m:d>
                      </m:e>
                    </m:func>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m:t>
                    </m:r>
                  </m:oMath>
                </a14:m>
                <a:r>
                  <a:rPr lang="en-US" sz="2000" dirty="0">
                    <a:solidFill>
                      <a:schemeClr val="bg1"/>
                    </a:solidFill>
                  </a:rPr>
                  <a:t> .</a:t>
                </a:r>
                <a:endParaRPr lang="en-AU" altLang="he-IL" sz="2000" dirty="0">
                  <a:solidFill>
                    <a:schemeClr val="bg1"/>
                  </a:solidFill>
                  <a:latin typeface="Times New Roman" panose="02020603050405020304" pitchFamily="18" charset="0"/>
                  <a:cs typeface="Times New Roman" panose="02020603050405020304" pitchFamily="18" charset="0"/>
                </a:endParaRPr>
              </a:p>
              <a:p>
                <a:pPr algn="l" rtl="0">
                  <a:buFont typeface="Arial" panose="020B0604020202020204" pitchFamily="34" charset="0"/>
                  <a:buChar char="•"/>
                </a:pPr>
                <a:r>
                  <a:rPr lang="en-AU" altLang="he-IL" sz="2000" dirty="0">
                    <a:solidFill>
                      <a:schemeClr val="bg1"/>
                    </a:solidFill>
                    <a:latin typeface="Times New Roman" panose="02020603050405020304" pitchFamily="18" charset="0"/>
                    <a:cs typeface="Times New Roman" panose="02020603050405020304" pitchFamily="18" charset="0"/>
                  </a:rPr>
                  <a:t>Determine </a:t>
                </a:r>
                <a:r>
                  <a:rPr lang="en-AU" altLang="he-IL" sz="2000" i="1" dirty="0">
                    <a:solidFill>
                      <a:schemeClr val="bg1"/>
                    </a:solidFill>
                    <a:latin typeface="Times New Roman" panose="02020603050405020304" pitchFamily="18" charset="0"/>
                    <a:cs typeface="Times New Roman" panose="02020603050405020304" pitchFamily="18" charset="0"/>
                  </a:rPr>
                  <a:t>d: d*e=</a:t>
                </a:r>
                <a:r>
                  <a:rPr lang="en-AU" altLang="he-IL" sz="2000" dirty="0">
                    <a:solidFill>
                      <a:schemeClr val="bg1"/>
                    </a:solidFill>
                    <a:latin typeface="Times New Roman" panose="02020603050405020304" pitchFamily="18" charset="0"/>
                    <a:cs typeface="Times New Roman" panose="02020603050405020304" pitchFamily="18" charset="0"/>
                  </a:rPr>
                  <a:t>1 mod 160 and </a:t>
                </a:r>
                <a:r>
                  <a:rPr lang="en-AU" altLang="he-IL" sz="2000" i="1" dirty="0">
                    <a:solidFill>
                      <a:schemeClr val="bg1"/>
                    </a:solidFill>
                    <a:latin typeface="Times New Roman" panose="02020603050405020304" pitchFamily="18" charset="0"/>
                    <a:cs typeface="Times New Roman" panose="02020603050405020304" pitchFamily="18" charset="0"/>
                  </a:rPr>
                  <a:t>d </a:t>
                </a:r>
                <a:r>
                  <a:rPr lang="en-AU" altLang="he-IL" sz="2000" dirty="0">
                    <a:solidFill>
                      <a:schemeClr val="bg1"/>
                    </a:solidFill>
                    <a:latin typeface="Times New Roman" panose="02020603050405020304" pitchFamily="18" charset="0"/>
                    <a:cs typeface="Times New Roman" panose="02020603050405020304" pitchFamily="18" charset="0"/>
                  </a:rPr>
                  <a:t>&lt; 160 </a:t>
                </a:r>
                <a:br>
                  <a:rPr lang="en-AU" altLang="he-IL" sz="2000" dirty="0">
                    <a:solidFill>
                      <a:schemeClr val="bg1"/>
                    </a:solidFill>
                    <a:latin typeface="Times New Roman" panose="02020603050405020304" pitchFamily="18" charset="0"/>
                    <a:cs typeface="Times New Roman" panose="02020603050405020304" pitchFamily="18" charset="0"/>
                  </a:rPr>
                </a:br>
                <a:r>
                  <a:rPr lang="en-AU" altLang="he-IL" sz="2000" dirty="0">
                    <a:solidFill>
                      <a:schemeClr val="bg1"/>
                    </a:solidFill>
                    <a:latin typeface="Times New Roman" panose="02020603050405020304" pitchFamily="18" charset="0"/>
                    <a:cs typeface="Times New Roman" panose="02020603050405020304" pitchFamily="18" charset="0"/>
                  </a:rPr>
                  <a:t>Value is </a:t>
                </a:r>
                <a:r>
                  <a:rPr lang="en-AU" altLang="he-IL" sz="2000" i="1" dirty="0">
                    <a:solidFill>
                      <a:schemeClr val="bg1"/>
                    </a:solidFill>
                    <a:latin typeface="Times New Roman" panose="02020603050405020304" pitchFamily="18" charset="0"/>
                    <a:cs typeface="Times New Roman" panose="02020603050405020304" pitchFamily="18" charset="0"/>
                  </a:rPr>
                  <a:t>d</a:t>
                </a:r>
                <a:r>
                  <a:rPr lang="en-AU" altLang="he-IL" sz="2000" dirty="0">
                    <a:solidFill>
                      <a:schemeClr val="bg1"/>
                    </a:solidFill>
                    <a:latin typeface="Times New Roman" panose="02020603050405020304" pitchFamily="18" charset="0"/>
                    <a:cs typeface="Times New Roman" panose="02020603050405020304" pitchFamily="18" charset="0"/>
                  </a:rPr>
                  <a:t>=23 since 23</a:t>
                </a:r>
                <a:r>
                  <a:rPr lang="en-US" altLang="he-IL" sz="2000" dirty="0">
                    <a:solidFill>
                      <a:schemeClr val="bg1"/>
                    </a:solidFill>
                    <a:latin typeface="Times New Roman" panose="02020603050405020304" pitchFamily="18" charset="0"/>
                    <a:cs typeface="Times New Roman" panose="02020603050405020304" pitchFamily="18" charset="0"/>
                  </a:rPr>
                  <a:t>*</a:t>
                </a:r>
                <a:r>
                  <a:rPr lang="en-AU" altLang="he-IL" sz="2000" dirty="0">
                    <a:solidFill>
                      <a:schemeClr val="bg1"/>
                    </a:solidFill>
                    <a:latin typeface="Times New Roman" panose="02020603050405020304" pitchFamily="18" charset="0"/>
                    <a:cs typeface="Times New Roman" panose="02020603050405020304" pitchFamily="18" charset="0"/>
                  </a:rPr>
                  <a:t>7=161= 10</a:t>
                </a:r>
                <a:r>
                  <a:rPr lang="en-US" altLang="he-IL" sz="2000" dirty="0">
                    <a:solidFill>
                      <a:schemeClr val="bg1"/>
                    </a:solidFill>
                    <a:latin typeface="Times New Roman" panose="02020603050405020304" pitchFamily="18" charset="0"/>
                    <a:cs typeface="Times New Roman" panose="02020603050405020304" pitchFamily="18" charset="0"/>
                  </a:rPr>
                  <a:t>*</a:t>
                </a:r>
                <a:r>
                  <a:rPr lang="en-AU" altLang="he-IL" sz="2000" dirty="0">
                    <a:solidFill>
                      <a:schemeClr val="bg1"/>
                    </a:solidFill>
                    <a:latin typeface="Times New Roman" panose="02020603050405020304" pitchFamily="18" charset="0"/>
                    <a:cs typeface="Times New Roman" panose="02020603050405020304" pitchFamily="18" charset="0"/>
                  </a:rPr>
                  <a:t>16+1</a:t>
                </a:r>
              </a:p>
              <a:p>
                <a:pPr algn="l" rtl="0">
                  <a:buFont typeface="Arial" panose="020B0604020202020204" pitchFamily="34" charset="0"/>
                  <a:buChar char="•"/>
                </a:pPr>
                <a:r>
                  <a:rPr lang="en-US" altLang="he-IL" sz="2000" dirty="0">
                    <a:solidFill>
                      <a:schemeClr val="bg1"/>
                    </a:solidFill>
                    <a:latin typeface="Times New Roman" panose="02020603050405020304" pitchFamily="18" charset="0"/>
                    <a:cs typeface="Times New Roman" panose="02020603050405020304" pitchFamily="18" charset="0"/>
                  </a:rPr>
                  <a:t>Publish public key </a:t>
                </a:r>
                <a:r>
                  <a:rPr lang="en-US" altLang="he-IL" sz="2000" i="1" dirty="0">
                    <a:solidFill>
                      <a:schemeClr val="bg1"/>
                    </a:solidFill>
                    <a:latin typeface="Times New Roman" panose="02020603050405020304" pitchFamily="18" charset="0"/>
                    <a:cs typeface="Times New Roman" panose="02020603050405020304" pitchFamily="18" charset="0"/>
                  </a:rPr>
                  <a:t>k</a:t>
                </a:r>
                <a:r>
                  <a:rPr lang="en-US" altLang="he-IL" sz="2000" i="1" baseline="-25000" dirty="0">
                    <a:solidFill>
                      <a:schemeClr val="bg1"/>
                    </a:solidFill>
                    <a:latin typeface="Times New Roman" panose="02020603050405020304" pitchFamily="18" charset="0"/>
                    <a:cs typeface="Times New Roman" panose="02020603050405020304" pitchFamily="18" charset="0"/>
                  </a:rPr>
                  <a:t>1</a:t>
                </a:r>
                <a:r>
                  <a:rPr lang="en-US" altLang="he-IL" sz="2000" dirty="0">
                    <a:solidFill>
                      <a:schemeClr val="bg1"/>
                    </a:solidFill>
                    <a:latin typeface="Times New Roman" panose="02020603050405020304" pitchFamily="18" charset="0"/>
                    <a:cs typeface="Times New Roman" panose="02020603050405020304" pitchFamily="18" charset="0"/>
                  </a:rPr>
                  <a:t> ={7,187}</a:t>
                </a:r>
              </a:p>
              <a:p>
                <a:pPr algn="l" rtl="0">
                  <a:buFont typeface="Arial" panose="020B0604020202020204" pitchFamily="34" charset="0"/>
                  <a:buChar char="•"/>
                </a:pPr>
                <a:r>
                  <a:rPr lang="en-US" altLang="he-IL" sz="2000" dirty="0">
                    <a:solidFill>
                      <a:schemeClr val="bg1"/>
                    </a:solidFill>
                    <a:latin typeface="Times New Roman" panose="02020603050405020304" pitchFamily="18" charset="0"/>
                    <a:cs typeface="Times New Roman" panose="02020603050405020304" pitchFamily="18" charset="0"/>
                  </a:rPr>
                  <a:t>Keep secret private key </a:t>
                </a:r>
                <a:r>
                  <a:rPr lang="en-US" altLang="he-IL" sz="2000" i="1" dirty="0">
                    <a:solidFill>
                      <a:schemeClr val="bg1"/>
                    </a:solidFill>
                    <a:latin typeface="Times New Roman" panose="02020603050405020304" pitchFamily="18" charset="0"/>
                    <a:cs typeface="Times New Roman" panose="02020603050405020304" pitchFamily="18" charset="0"/>
                  </a:rPr>
                  <a:t>k</a:t>
                </a:r>
                <a:r>
                  <a:rPr lang="en-US" altLang="he-IL" sz="2000" i="1" baseline="-25000" dirty="0">
                    <a:solidFill>
                      <a:schemeClr val="bg1"/>
                    </a:solidFill>
                    <a:latin typeface="Times New Roman" panose="02020603050405020304" pitchFamily="18" charset="0"/>
                    <a:cs typeface="Times New Roman" panose="02020603050405020304" pitchFamily="18" charset="0"/>
                  </a:rPr>
                  <a:t>2</a:t>
                </a:r>
                <a:r>
                  <a:rPr lang="en-US" altLang="he-IL" sz="2000" dirty="0">
                    <a:solidFill>
                      <a:schemeClr val="bg1"/>
                    </a:solidFill>
                    <a:latin typeface="Times New Roman" panose="02020603050405020304" pitchFamily="18" charset="0"/>
                    <a:cs typeface="Times New Roman" panose="02020603050405020304" pitchFamily="18" charset="0"/>
                  </a:rPr>
                  <a:t> ={23,</a:t>
                </a:r>
                <a:r>
                  <a:rPr lang="en-AU" altLang="he-IL" sz="2000" dirty="0">
                    <a:solidFill>
                      <a:schemeClr val="bg1"/>
                    </a:solidFill>
                    <a:latin typeface="Times New Roman" panose="02020603050405020304" pitchFamily="18" charset="0"/>
                    <a:cs typeface="Times New Roman" panose="02020603050405020304" pitchFamily="18" charset="0"/>
                  </a:rPr>
                  <a:t>17</a:t>
                </a:r>
                <a:r>
                  <a:rPr lang="en-US" altLang="he-IL" sz="2000" dirty="0">
                    <a:solidFill>
                      <a:schemeClr val="bg1"/>
                    </a:solidFill>
                    <a:latin typeface="Times New Roman" panose="02020603050405020304" pitchFamily="18" charset="0"/>
                    <a:cs typeface="Times New Roman" panose="02020603050405020304" pitchFamily="18" charset="0"/>
                  </a:rPr>
                  <a:t>,</a:t>
                </a:r>
                <a:r>
                  <a:rPr lang="en-AU" altLang="he-IL" sz="2000" dirty="0">
                    <a:solidFill>
                      <a:schemeClr val="bg1"/>
                    </a:solidFill>
                    <a:latin typeface="Times New Roman" panose="02020603050405020304" pitchFamily="18" charset="0"/>
                    <a:cs typeface="Times New Roman" panose="02020603050405020304" pitchFamily="18" charset="0"/>
                  </a:rPr>
                  <a:t>11}</a:t>
                </a:r>
              </a:p>
              <a:p>
                <a:endParaRPr lang="en-US" sz="2000" dirty="0"/>
              </a:p>
            </p:txBody>
          </p:sp>
        </mc:Choice>
        <mc:Fallback xmlns="">
          <p:sp>
            <p:nvSpPr>
              <p:cNvPr id="3" name="Content Placeholder 2">
                <a:extLst>
                  <a:ext uri="{FF2B5EF4-FFF2-40B4-BE49-F238E27FC236}">
                    <a16:creationId xmlns:a16="http://schemas.microsoft.com/office/drawing/2014/main" id="{3F58EE7F-2549-45B7-8873-4E70D4385BB5}"/>
                  </a:ext>
                </a:extLst>
              </p:cNvPr>
              <p:cNvSpPr>
                <a:spLocks noGrp="1" noRot="1" noChangeAspect="1" noMove="1" noResize="1" noEditPoints="1" noAdjustHandles="1" noChangeArrowheads="1" noChangeShapeType="1" noTextEdit="1"/>
              </p:cNvSpPr>
              <p:nvPr>
                <p:ph idx="1"/>
              </p:nvPr>
            </p:nvSpPr>
            <p:spPr>
              <a:xfrm>
                <a:off x="848043" y="782796"/>
                <a:ext cx="6200457" cy="4713129"/>
              </a:xfrm>
              <a:blipFill>
                <a:blip r:embed="rId2"/>
                <a:stretch>
                  <a:fillRect l="-1377" t="-1163"/>
                </a:stretch>
              </a:blipFill>
            </p:spPr>
            <p:txBody>
              <a:bodyPr/>
              <a:lstStyle/>
              <a:p>
                <a:r>
                  <a:rPr lang="en-US">
                    <a:noFill/>
                  </a:rPr>
                  <a:t> </a:t>
                </a:r>
              </a:p>
            </p:txBody>
          </p:sp>
        </mc:Fallback>
      </mc:AlternateContent>
      <p:sp>
        <p:nvSpPr>
          <p:cNvPr id="4" name="Rectangle 2">
            <a:extLst>
              <a:ext uri="{FF2B5EF4-FFF2-40B4-BE49-F238E27FC236}">
                <a16:creationId xmlns:a16="http://schemas.microsoft.com/office/drawing/2014/main" id="{79A59A8A-6C5A-4B0B-8392-4AD1BF31986E}"/>
              </a:ext>
            </a:extLst>
          </p:cNvPr>
          <p:cNvSpPr>
            <a:spLocks noGrp="1" noChangeArrowheads="1"/>
          </p:cNvSpPr>
          <p:nvPr>
            <p:ph type="title"/>
          </p:nvPr>
        </p:nvSpPr>
        <p:spPr bwMode="auto">
          <a:xfrm>
            <a:off x="4324668" y="303980"/>
            <a:ext cx="3278187" cy="295275"/>
          </a:xfrm>
          <a:solidFill>
            <a:srgbClr val="FFFFFF">
              <a:alpha val="0"/>
            </a:srgbClr>
          </a:solidFill>
        </p:spPr>
        <p:txBody>
          <a:bodyPr vert="horz" wrap="square" lIns="68580" tIns="34290" rIns="68580" bIns="34290" numCol="1" rtlCol="0" anchor="t" anchorCtr="0" compatLnSpc="1">
            <a:prstTxWarp prst="textNoShape">
              <a:avLst/>
            </a:prstTxWarp>
            <a:normAutofit fontScale="90000"/>
          </a:bodyPr>
          <a:lstStyle/>
          <a:p>
            <a:pPr rtl="0" eaLnBrk="1" hangingPunct="1"/>
            <a:r>
              <a:rPr lang="en-AU" altLang="he-IL"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RSA Example</a:t>
            </a:r>
          </a:p>
        </p:txBody>
      </p:sp>
      <p:sp>
        <p:nvSpPr>
          <p:cNvPr id="6" name="TextBox 5">
            <a:extLst>
              <a:ext uri="{FF2B5EF4-FFF2-40B4-BE49-F238E27FC236}">
                <a16:creationId xmlns:a16="http://schemas.microsoft.com/office/drawing/2014/main" id="{BC1C99D3-AB09-453E-AB48-488D3CAA91B8}"/>
              </a:ext>
            </a:extLst>
          </p:cNvPr>
          <p:cNvSpPr txBox="1"/>
          <p:nvPr/>
        </p:nvSpPr>
        <p:spPr>
          <a:xfrm>
            <a:off x="6526212" y="3747068"/>
            <a:ext cx="7692390" cy="1999073"/>
          </a:xfrm>
          <a:prstGeom prst="rect">
            <a:avLst/>
          </a:prstGeom>
          <a:noFill/>
        </p:spPr>
        <p:txBody>
          <a:bodyPr wrap="square">
            <a:spAutoFit/>
          </a:bodyPr>
          <a:lstStyle/>
          <a:p>
            <a:pPr algn="l" rtl="0" eaLnBrk="1" hangingPunct="1">
              <a:lnSpc>
                <a:spcPct val="120000"/>
              </a:lnSpc>
              <a:spcBef>
                <a:spcPct val="50000"/>
              </a:spcBef>
              <a:buFontTx/>
              <a:buNone/>
            </a:pPr>
            <a:r>
              <a:rPr lang="en-AU" altLang="he-IL" sz="2000" dirty="0">
                <a:solidFill>
                  <a:schemeClr val="bg1"/>
                </a:solidFill>
                <a:latin typeface="Times New Roman" panose="02020603050405020304" pitchFamily="18" charset="0"/>
                <a:cs typeface="Times New Roman" panose="02020603050405020304" pitchFamily="18" charset="0"/>
              </a:rPr>
              <a:t>encryption/decryption is: </a:t>
            </a:r>
          </a:p>
          <a:p>
            <a:pPr algn="l" rtl="0" eaLnBrk="1" hangingPunct="1">
              <a:lnSpc>
                <a:spcPct val="120000"/>
              </a:lnSpc>
              <a:spcBef>
                <a:spcPct val="50000"/>
              </a:spcBef>
            </a:pPr>
            <a:r>
              <a:rPr lang="en-AU" altLang="he-IL" sz="2000" dirty="0">
                <a:solidFill>
                  <a:schemeClr val="bg1"/>
                </a:solidFill>
                <a:latin typeface="Times New Roman" panose="02020603050405020304" pitchFamily="18" charset="0"/>
                <a:cs typeface="Times New Roman" panose="02020603050405020304" pitchFamily="18" charset="0"/>
              </a:rPr>
              <a:t>given message M = 88 (88&lt;187)</a:t>
            </a:r>
          </a:p>
          <a:p>
            <a:pPr algn="l" rtl="0" eaLnBrk="1" hangingPunct="1">
              <a:lnSpc>
                <a:spcPct val="120000"/>
              </a:lnSpc>
              <a:spcBef>
                <a:spcPct val="50000"/>
              </a:spcBef>
            </a:pPr>
            <a:r>
              <a:rPr lang="en-AU" altLang="he-IL" sz="2000" dirty="0">
                <a:solidFill>
                  <a:schemeClr val="bg1"/>
                </a:solidFill>
                <a:latin typeface="Times New Roman" panose="02020603050405020304" pitchFamily="18" charset="0"/>
                <a:cs typeface="Times New Roman" panose="02020603050405020304" pitchFamily="18" charset="0"/>
              </a:rPr>
              <a:t>encryption: C = 88</a:t>
            </a:r>
            <a:r>
              <a:rPr lang="en-AU" altLang="he-IL" sz="2000" baseline="30000" dirty="0">
                <a:solidFill>
                  <a:schemeClr val="bg1"/>
                </a:solidFill>
                <a:latin typeface="Times New Roman" panose="02020603050405020304" pitchFamily="18" charset="0"/>
                <a:cs typeface="Times New Roman" panose="02020603050405020304" pitchFamily="18" charset="0"/>
              </a:rPr>
              <a:t>7</a:t>
            </a:r>
            <a:r>
              <a:rPr lang="en-AU" altLang="he-IL" sz="2000" dirty="0">
                <a:solidFill>
                  <a:schemeClr val="bg1"/>
                </a:solidFill>
                <a:latin typeface="Times New Roman" panose="02020603050405020304" pitchFamily="18" charset="0"/>
                <a:cs typeface="Times New Roman" panose="02020603050405020304" pitchFamily="18" charset="0"/>
              </a:rPr>
              <a:t> mod 187 = 11 </a:t>
            </a:r>
          </a:p>
          <a:p>
            <a:pPr algn="l" rtl="0" eaLnBrk="1" hangingPunct="1">
              <a:lnSpc>
                <a:spcPct val="120000"/>
              </a:lnSpc>
              <a:spcBef>
                <a:spcPct val="50000"/>
              </a:spcBef>
            </a:pPr>
            <a:r>
              <a:rPr lang="en-AU" altLang="he-IL" sz="2000" dirty="0">
                <a:solidFill>
                  <a:schemeClr val="bg1"/>
                </a:solidFill>
                <a:latin typeface="Times New Roman" panose="02020603050405020304" pitchFamily="18" charset="0"/>
                <a:cs typeface="Times New Roman" panose="02020603050405020304" pitchFamily="18" charset="0"/>
              </a:rPr>
              <a:t>decryption: M = 11</a:t>
            </a:r>
            <a:r>
              <a:rPr lang="en-AU" altLang="he-IL" sz="2000" baseline="30000" dirty="0">
                <a:solidFill>
                  <a:schemeClr val="bg1"/>
                </a:solidFill>
                <a:latin typeface="Times New Roman" panose="02020603050405020304" pitchFamily="18" charset="0"/>
                <a:cs typeface="Times New Roman" panose="02020603050405020304" pitchFamily="18" charset="0"/>
              </a:rPr>
              <a:t>23</a:t>
            </a:r>
            <a:r>
              <a:rPr lang="en-AU" altLang="he-IL" sz="2000" dirty="0">
                <a:solidFill>
                  <a:schemeClr val="bg1"/>
                </a:solidFill>
                <a:latin typeface="Times New Roman" panose="02020603050405020304" pitchFamily="18" charset="0"/>
                <a:cs typeface="Times New Roman" panose="02020603050405020304" pitchFamily="18" charset="0"/>
              </a:rPr>
              <a:t> mod 187 = 88 </a:t>
            </a:r>
          </a:p>
        </p:txBody>
      </p:sp>
    </p:spTree>
    <p:extLst>
      <p:ext uri="{BB962C8B-B14F-4D97-AF65-F5344CB8AC3E}">
        <p14:creationId xmlns:p14="http://schemas.microsoft.com/office/powerpoint/2010/main" val="309735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3821-95BB-49A2-8790-2E181C374759}"/>
              </a:ext>
            </a:extLst>
          </p:cNvPr>
          <p:cNvSpPr>
            <a:spLocks noGrp="1"/>
          </p:cNvSpPr>
          <p:nvPr>
            <p:ph type="title"/>
          </p:nvPr>
        </p:nvSpPr>
        <p:spPr>
          <a:xfrm>
            <a:off x="4382506" y="-97762"/>
            <a:ext cx="3626802" cy="1478570"/>
          </a:xfrm>
        </p:spPr>
        <p:txBody>
          <a:bodyPr/>
          <a:lstStyle/>
          <a:p>
            <a:r>
              <a:rPr lang="en-US" b="1" cap="none" spc="50" dirty="0">
                <a:ln w="0"/>
                <a:solidFill>
                  <a:schemeClr val="bg2"/>
                </a:solidFill>
                <a:effectLst>
                  <a:innerShdw blurRad="63500" dist="50800" dir="13500000">
                    <a:srgbClr val="000000">
                      <a:alpha val="50000"/>
                    </a:srgbClr>
                  </a:innerShdw>
                </a:effectLst>
              </a:rPr>
              <a:t>Digital Signature</a:t>
            </a:r>
          </a:p>
        </p:txBody>
      </p:sp>
      <p:sp>
        <p:nvSpPr>
          <p:cNvPr id="4" name="TextShape 2">
            <a:extLst>
              <a:ext uri="{FF2B5EF4-FFF2-40B4-BE49-F238E27FC236}">
                <a16:creationId xmlns:a16="http://schemas.microsoft.com/office/drawing/2014/main" id="{011EA341-237A-49A5-8ECA-5261FA126662}"/>
              </a:ext>
            </a:extLst>
          </p:cNvPr>
          <p:cNvSpPr txBox="1"/>
          <p:nvPr/>
        </p:nvSpPr>
        <p:spPr>
          <a:xfrm>
            <a:off x="530755" y="903289"/>
            <a:ext cx="10349440" cy="2659061"/>
          </a:xfrm>
          <a:prstGeom prst="rect">
            <a:avLst/>
          </a:prstGeom>
          <a:noFill/>
          <a:ln>
            <a:noFill/>
          </a:ln>
        </p:spPr>
        <p:txBody>
          <a:bodyPr tIns="121920" bIns="121920"/>
          <a:lstStyle/>
          <a:p>
            <a:pPr marL="342900" indent="-342900">
              <a:lnSpc>
                <a:spcPct val="100000"/>
              </a:lnSpc>
              <a:buFont typeface="Arial" panose="020B0604020202020204" pitchFamily="34" charset="0"/>
              <a:buChar char="•"/>
            </a:pPr>
            <a:r>
              <a:rPr lang="en-US" sz="2000" b="1" spc="-1" dirty="0">
                <a:solidFill>
                  <a:schemeClr val="bg1"/>
                </a:solidFill>
                <a:uFill>
                  <a:solidFill>
                    <a:srgbClr val="FFFFFF"/>
                  </a:solidFill>
                </a:uFill>
                <a:latin typeface="+mj-lt"/>
                <a:ea typeface="Roboto"/>
              </a:rPr>
              <a:t>What is digital signature</a:t>
            </a:r>
            <a:r>
              <a:rPr lang="en-US" sz="2000" spc="-1" dirty="0">
                <a:solidFill>
                  <a:schemeClr val="bg1"/>
                </a:solidFill>
                <a:uFill>
                  <a:solidFill>
                    <a:srgbClr val="FFFFFF"/>
                  </a:solidFill>
                </a:uFill>
                <a:latin typeface="+mj-lt"/>
                <a:ea typeface="Roboto"/>
              </a:rPr>
              <a:t> - Digital signatures are used to verify the authenticity and integrity of electronic documents and messages.</a:t>
            </a:r>
            <a:endParaRPr lang="en-US" spc="-1" dirty="0">
              <a:solidFill>
                <a:schemeClr val="bg1"/>
              </a:solidFill>
              <a:uFill>
                <a:solidFill>
                  <a:srgbClr val="FFFFFF"/>
                </a:solidFill>
              </a:uFill>
              <a:latin typeface="+mj-lt"/>
            </a:endParaRPr>
          </a:p>
          <a:p>
            <a:pPr marL="342900" indent="-342900">
              <a:lnSpc>
                <a:spcPct val="100000"/>
              </a:lnSpc>
              <a:buFont typeface="Arial" panose="020B0604020202020204" pitchFamily="34" charset="0"/>
              <a:buChar char="•"/>
            </a:pPr>
            <a:r>
              <a:rPr lang="en-US" sz="2000" b="1" spc="-1" dirty="0">
                <a:solidFill>
                  <a:schemeClr val="bg1"/>
                </a:solidFill>
                <a:uFill>
                  <a:solidFill>
                    <a:srgbClr val="FFFFFF"/>
                  </a:solidFill>
                </a:uFill>
                <a:latin typeface="+mj-lt"/>
                <a:ea typeface="Roboto"/>
              </a:rPr>
              <a:t>How digital signatures work</a:t>
            </a:r>
            <a:r>
              <a:rPr lang="en-US" sz="2000" spc="-1" dirty="0">
                <a:solidFill>
                  <a:schemeClr val="bg1"/>
                </a:solidFill>
                <a:uFill>
                  <a:solidFill>
                    <a:srgbClr val="FFFFFF"/>
                  </a:solidFill>
                </a:uFill>
                <a:latin typeface="+mj-lt"/>
                <a:ea typeface="Roboto"/>
              </a:rPr>
              <a:t> - They work by attaching a unique, unchangeable code to the document using a combination of the sender's private key and complex mathematical algorithms.</a:t>
            </a:r>
          </a:p>
          <a:p>
            <a:pPr marL="342900" indent="-342900">
              <a:buFont typeface="Arial" panose="020B0604020202020204" pitchFamily="34" charset="0"/>
              <a:buChar char="•"/>
            </a:pPr>
            <a:r>
              <a:rPr lang="en-US" sz="2000" b="1" spc="-1" dirty="0">
                <a:solidFill>
                  <a:schemeClr val="bg1"/>
                </a:solidFill>
                <a:uFill>
                  <a:solidFill>
                    <a:srgbClr val="FFFFFF"/>
                  </a:solidFill>
                </a:uFill>
                <a:latin typeface="+mj-lt"/>
                <a:ea typeface="Roboto"/>
              </a:rPr>
              <a:t>How is a digital signature verified?</a:t>
            </a:r>
            <a:r>
              <a:rPr lang="en-US" sz="2000" spc="-1" dirty="0">
                <a:solidFill>
                  <a:schemeClr val="bg1"/>
                </a:solidFill>
                <a:uFill>
                  <a:solidFill>
                    <a:srgbClr val="FFFFFF"/>
                  </a:solidFill>
                </a:uFill>
                <a:latin typeface="+mj-lt"/>
                <a:ea typeface="Roboto"/>
              </a:rPr>
              <a:t> - The signature can be verified using the sender's public key.</a:t>
            </a:r>
            <a:endParaRPr lang="en-US" sz="2000" spc="-1" dirty="0">
              <a:solidFill>
                <a:schemeClr val="bg1"/>
              </a:solidFill>
              <a:uFill>
                <a:solidFill>
                  <a:srgbClr val="FFFFFF"/>
                </a:solidFill>
              </a:uFill>
              <a:latin typeface="+mj-lt"/>
            </a:endParaRPr>
          </a:p>
          <a:p>
            <a:pPr marL="342900" indent="-342900">
              <a:buFont typeface="Arial" panose="020B0604020202020204" pitchFamily="34" charset="0"/>
              <a:buChar char="•"/>
            </a:pPr>
            <a:r>
              <a:rPr lang="en-US" sz="2000" b="1" spc="-1" dirty="0">
                <a:solidFill>
                  <a:schemeClr val="bg1"/>
                </a:solidFill>
                <a:uFill>
                  <a:solidFill>
                    <a:srgbClr val="FFFFFF"/>
                  </a:solidFill>
                </a:uFill>
                <a:latin typeface="+mj-lt"/>
                <a:ea typeface="Roboto"/>
              </a:rPr>
              <a:t>What are the uses of digital signatures? - </a:t>
            </a:r>
            <a:r>
              <a:rPr lang="en-US" sz="2000" spc="-1" dirty="0">
                <a:solidFill>
                  <a:schemeClr val="bg1"/>
                </a:solidFill>
                <a:uFill>
                  <a:solidFill>
                    <a:srgbClr val="FFFFFF"/>
                  </a:solidFill>
                </a:uFill>
                <a:latin typeface="+mj-lt"/>
                <a:ea typeface="Roboto"/>
              </a:rPr>
              <a:t>Digital signatures are very secure and are used in a variety of applications.</a:t>
            </a:r>
            <a:endParaRPr lang="en-US" sz="2000" spc="-1" dirty="0">
              <a:solidFill>
                <a:schemeClr val="bg1"/>
              </a:solidFill>
              <a:uFill>
                <a:solidFill>
                  <a:srgbClr val="FFFFFF"/>
                </a:solidFill>
              </a:uFill>
              <a:latin typeface="+mj-lt"/>
            </a:endParaRPr>
          </a:p>
          <a:p>
            <a:pPr>
              <a:lnSpc>
                <a:spcPct val="100000"/>
              </a:lnSpc>
            </a:pPr>
            <a:endParaRPr lang="en-US" spc="-1" dirty="0">
              <a:solidFill>
                <a:schemeClr val="bg1"/>
              </a:solidFill>
              <a:uFill>
                <a:solidFill>
                  <a:srgbClr val="FFFFFF"/>
                </a:solidFill>
              </a:uFill>
              <a:latin typeface="+mj-lt"/>
            </a:endParaRPr>
          </a:p>
          <a:p>
            <a:pPr>
              <a:lnSpc>
                <a:spcPct val="100000"/>
              </a:lnSpc>
            </a:pPr>
            <a:endParaRPr lang="en-US" spc="-1" dirty="0">
              <a:solidFill>
                <a:schemeClr val="bg1"/>
              </a:solidFill>
              <a:uFill>
                <a:solidFill>
                  <a:srgbClr val="FFFFFF"/>
                </a:solidFill>
              </a:uFill>
              <a:latin typeface="+mj-lt"/>
            </a:endParaRPr>
          </a:p>
          <a:p>
            <a:pPr>
              <a:spcBef>
                <a:spcPts val="2132"/>
              </a:spcBef>
            </a:pPr>
            <a:endParaRPr lang="en-US" spc="-1" dirty="0">
              <a:solidFill>
                <a:schemeClr val="bg1"/>
              </a:solidFill>
              <a:uFill>
                <a:solidFill>
                  <a:srgbClr val="FFFFFF"/>
                </a:solidFill>
              </a:uFill>
              <a:latin typeface="+mj-lt"/>
            </a:endParaRPr>
          </a:p>
          <a:p>
            <a:pPr>
              <a:spcBef>
                <a:spcPts val="2132"/>
              </a:spcBef>
              <a:spcAft>
                <a:spcPts val="2132"/>
              </a:spcAft>
            </a:pPr>
            <a:endParaRPr lang="en-US" spc="-1" dirty="0">
              <a:solidFill>
                <a:schemeClr val="bg1"/>
              </a:solidFill>
              <a:uFill>
                <a:solidFill>
                  <a:srgbClr val="FFFFFF"/>
                </a:solidFill>
              </a:uFill>
              <a:latin typeface="+mj-lt"/>
            </a:endParaRPr>
          </a:p>
        </p:txBody>
      </p:sp>
      <p:pic>
        <p:nvPicPr>
          <p:cNvPr id="6" name="Picture 5">
            <a:extLst>
              <a:ext uri="{FF2B5EF4-FFF2-40B4-BE49-F238E27FC236}">
                <a16:creationId xmlns:a16="http://schemas.microsoft.com/office/drawing/2014/main" id="{319C1026-3D3D-4D69-9E86-EA85FB587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175" y="3305175"/>
            <a:ext cx="6781800" cy="3390900"/>
          </a:xfrm>
          <a:prstGeom prst="rect">
            <a:avLst/>
          </a:prstGeom>
        </p:spPr>
      </p:pic>
    </p:spTree>
    <p:extLst>
      <p:ext uri="{BB962C8B-B14F-4D97-AF65-F5344CB8AC3E}">
        <p14:creationId xmlns:p14="http://schemas.microsoft.com/office/powerpoint/2010/main" val="1451451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5121-50C9-4751-AD7E-A50C7FEBE28E}"/>
              </a:ext>
            </a:extLst>
          </p:cNvPr>
          <p:cNvSpPr>
            <a:spLocks noGrp="1"/>
          </p:cNvSpPr>
          <p:nvPr>
            <p:ph type="title"/>
          </p:nvPr>
        </p:nvSpPr>
        <p:spPr>
          <a:xfrm>
            <a:off x="3410268" y="-109192"/>
            <a:ext cx="6410007" cy="1225522"/>
          </a:xfrm>
        </p:spPr>
        <p:txBody>
          <a:bodyPr/>
          <a:lstStyle/>
          <a:p>
            <a:r>
              <a:rPr lang="en-US" b="1" cap="none" spc="50" dirty="0">
                <a:ln w="0"/>
                <a:solidFill>
                  <a:schemeClr val="bg2"/>
                </a:solidFill>
                <a:effectLst>
                  <a:innerShdw blurRad="63500" dist="50800" dir="13500000">
                    <a:srgbClr val="000000">
                      <a:alpha val="50000"/>
                    </a:srgbClr>
                  </a:innerShdw>
                </a:effectLst>
              </a:rPr>
              <a:t>El-Gamal introduction</a:t>
            </a:r>
          </a:p>
        </p:txBody>
      </p:sp>
      <p:sp>
        <p:nvSpPr>
          <p:cNvPr id="5" name="TextBox 4">
            <a:extLst>
              <a:ext uri="{FF2B5EF4-FFF2-40B4-BE49-F238E27FC236}">
                <a16:creationId xmlns:a16="http://schemas.microsoft.com/office/drawing/2014/main" id="{C84D255E-30DC-4339-8F24-297EFB77B78C}"/>
              </a:ext>
            </a:extLst>
          </p:cNvPr>
          <p:cNvSpPr txBox="1"/>
          <p:nvPr/>
        </p:nvSpPr>
        <p:spPr>
          <a:xfrm>
            <a:off x="885696" y="1271011"/>
            <a:ext cx="10420607" cy="3046988"/>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1F2328"/>
                </a:solidFill>
                <a:effectLst/>
                <a:latin typeface="-apple-system"/>
              </a:rPr>
              <a:t>The </a:t>
            </a:r>
            <a:r>
              <a:rPr lang="en-US" sz="2400" b="0" i="0" dirty="0" err="1">
                <a:solidFill>
                  <a:srgbClr val="1F2328"/>
                </a:solidFill>
                <a:effectLst/>
                <a:latin typeface="-apple-system"/>
              </a:rPr>
              <a:t>ElGamal</a:t>
            </a:r>
            <a:r>
              <a:rPr lang="en-US" sz="2400" b="0" i="0" dirty="0">
                <a:solidFill>
                  <a:srgbClr val="1F2328"/>
                </a:solidFill>
                <a:effectLst/>
                <a:latin typeface="-apple-system"/>
              </a:rPr>
              <a:t> signature scheme is a digital signature scheme based on the algebraic properties of modular exponentiation, together with the discrete logarithm problem. </a:t>
            </a:r>
          </a:p>
          <a:p>
            <a:pPr marL="342900" indent="-342900">
              <a:buFont typeface="Arial" panose="020B0604020202020204" pitchFamily="34" charset="0"/>
              <a:buChar char="•"/>
            </a:pPr>
            <a:endParaRPr lang="en-US" sz="2400" b="0" i="0" dirty="0">
              <a:solidFill>
                <a:srgbClr val="1F2328"/>
              </a:solidFill>
              <a:effectLst/>
              <a:latin typeface="-apple-system"/>
            </a:endParaRPr>
          </a:p>
          <a:p>
            <a:pPr marL="342900" indent="-342900">
              <a:buFont typeface="Arial" panose="020B0604020202020204" pitchFamily="34" charset="0"/>
              <a:buChar char="•"/>
            </a:pPr>
            <a:r>
              <a:rPr lang="en-US" sz="2400" b="0" i="0" dirty="0">
                <a:solidFill>
                  <a:srgbClr val="1F2328"/>
                </a:solidFill>
                <a:effectLst/>
                <a:latin typeface="-apple-system"/>
              </a:rPr>
              <a:t>The algorithm uses a key pair consisting of a public key and a private key. The private key is used to generate a digital signature for a message.</a:t>
            </a:r>
          </a:p>
          <a:p>
            <a:pPr marL="342900" indent="-342900">
              <a:buFont typeface="Arial" panose="020B0604020202020204" pitchFamily="34" charset="0"/>
              <a:buChar char="•"/>
            </a:pPr>
            <a:endParaRPr lang="en-US" sz="2400" b="0" i="0" dirty="0">
              <a:solidFill>
                <a:srgbClr val="1F2328"/>
              </a:solidFill>
              <a:effectLst/>
              <a:latin typeface="-apple-system"/>
            </a:endParaRPr>
          </a:p>
          <a:p>
            <a:pPr marL="342900" indent="-342900">
              <a:buFont typeface="Arial" panose="020B0604020202020204" pitchFamily="34" charset="0"/>
              <a:buChar char="•"/>
            </a:pPr>
            <a:r>
              <a:rPr lang="en-US" sz="2400" b="0" i="0" dirty="0">
                <a:solidFill>
                  <a:srgbClr val="1F2328"/>
                </a:solidFill>
                <a:effectLst/>
                <a:latin typeface="-apple-system"/>
              </a:rPr>
              <a:t>the signature can be verified by using the signer's corresponding public key.</a:t>
            </a:r>
          </a:p>
        </p:txBody>
      </p:sp>
    </p:spTree>
    <p:extLst>
      <p:ext uri="{BB962C8B-B14F-4D97-AF65-F5344CB8AC3E}">
        <p14:creationId xmlns:p14="http://schemas.microsoft.com/office/powerpoint/2010/main" val="536406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487489" y="1"/>
            <a:ext cx="10018713" cy="1752599"/>
          </a:xfrm>
        </p:spPr>
        <p:txBody>
          <a:bodyPr/>
          <a:lstStyle/>
          <a:p>
            <a:pPr eaLnBrk="1" hangingPunct="1">
              <a:defRPr/>
            </a:pPr>
            <a:r>
              <a:rPr lang="en-AU"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34" charset="-128"/>
                <a:cs typeface="Times New Roman" panose="02020603050405020304" pitchFamily="18" charset="0"/>
              </a:rPr>
              <a:t>ElGamal</a:t>
            </a:r>
            <a:r>
              <a:rPr lang="en-AU" b="1" cap="none" spc="50" dirty="0">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34" charset="-128"/>
                <a:cs typeface="Times New Roman" panose="02020603050405020304" pitchFamily="18" charset="0"/>
              </a:rPr>
              <a:t> </a:t>
            </a:r>
            <a:r>
              <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34" charset="-128"/>
                <a:cs typeface="Times New Roman" panose="02020603050405020304" pitchFamily="18" charset="0"/>
              </a:rPr>
              <a:t>Digital Signatures</a:t>
            </a:r>
            <a:endParaRPr lang="en-AU" b="1" cap="none" spc="50" dirty="0">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34" charset="-128"/>
              <a:cs typeface="Times New Roman" panose="02020603050405020304" pitchFamily="18" charset="0"/>
            </a:endParaRPr>
          </a:p>
        </p:txBody>
      </p:sp>
      <p:sp>
        <p:nvSpPr>
          <p:cNvPr id="62467" name="Rectangle 3"/>
          <p:cNvSpPr>
            <a:spLocks noGrp="1" noChangeArrowheads="1"/>
          </p:cNvSpPr>
          <p:nvPr>
            <p:ph type="body" idx="4294967295"/>
          </p:nvPr>
        </p:nvSpPr>
        <p:spPr>
          <a:xfrm>
            <a:off x="1967541" y="1412776"/>
            <a:ext cx="9025003" cy="4896544"/>
          </a:xfrm>
        </p:spPr>
        <p:txBody>
          <a:bodyPr>
            <a:normAutofit/>
          </a:bodyPr>
          <a:lstStyle/>
          <a:p>
            <a:pPr algn="l" rtl="0" eaLnBrk="1" hangingPunct="1">
              <a:lnSpc>
                <a:spcPct val="90000"/>
              </a:lnSpc>
              <a:defRPr/>
            </a:pPr>
            <a:r>
              <a:rPr lang="en-AU" dirty="0">
                <a:solidFill>
                  <a:schemeClr val="bg1"/>
                </a:solidFill>
                <a:latin typeface="Times New Roman" panose="02020603050405020304" pitchFamily="18" charset="0"/>
                <a:ea typeface="ＭＳ Ｐゴシック" pitchFamily="34" charset="-128"/>
                <a:cs typeface="Times New Roman" panose="02020603050405020304" pitchFamily="18" charset="0"/>
              </a:rPr>
              <a:t>signature variant of </a:t>
            </a:r>
            <a:r>
              <a:rPr lang="en-AU" dirty="0" err="1">
                <a:solidFill>
                  <a:schemeClr val="bg1"/>
                </a:solidFill>
                <a:latin typeface="Times New Roman" panose="02020603050405020304" pitchFamily="18" charset="0"/>
                <a:ea typeface="ＭＳ Ｐゴシック" pitchFamily="34" charset="-128"/>
                <a:cs typeface="Times New Roman" panose="02020603050405020304" pitchFamily="18" charset="0"/>
              </a:rPr>
              <a:t>ElGamal</a:t>
            </a:r>
            <a:r>
              <a:rPr lang="en-AU" dirty="0">
                <a:solidFill>
                  <a:schemeClr val="bg1"/>
                </a:solidFill>
                <a:latin typeface="Times New Roman" panose="02020603050405020304" pitchFamily="18" charset="0"/>
                <a:ea typeface="ＭＳ Ｐゴシック" pitchFamily="34" charset="-128"/>
                <a:cs typeface="Times New Roman" panose="02020603050405020304" pitchFamily="18" charset="0"/>
              </a:rPr>
              <a:t>, so uses exponentiation in a finite (Galois)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with security based difficulty of computing discrete logarithms. </a:t>
            </a:r>
            <a:endParaRPr lang="en-AU" dirty="0">
              <a:solidFill>
                <a:schemeClr val="bg1"/>
              </a:solidFill>
              <a:latin typeface="Times New Roman" panose="02020603050405020304" pitchFamily="18" charset="0"/>
              <a:ea typeface="ＭＳ Ｐゴシック" pitchFamily="34" charset="-128"/>
              <a:cs typeface="Times New Roman" panose="02020603050405020304" pitchFamily="18" charset="0"/>
            </a:endParaRPr>
          </a:p>
          <a:p>
            <a:pPr algn="l" rtl="0" eaLnBrk="1" hangingPunct="1">
              <a:lnSpc>
                <a:spcPct val="90000"/>
              </a:lnSpc>
              <a:defRPr/>
            </a:pPr>
            <a:r>
              <a:rPr lang="en-US" dirty="0">
                <a:solidFill>
                  <a:schemeClr val="bg1"/>
                </a:solidFill>
                <a:latin typeface="Times New Roman" panose="02020603050405020304" pitchFamily="18" charset="0"/>
                <a:ea typeface="ＭＳ Ｐゴシック" pitchFamily="34" charset="-128"/>
                <a:cs typeface="Times New Roman" panose="02020603050405020304" pitchFamily="18" charset="0"/>
              </a:rPr>
              <a:t>use private key for encryption (signing)</a:t>
            </a:r>
          </a:p>
          <a:p>
            <a:pPr algn="l" rtl="0" eaLnBrk="1" hangingPunct="1">
              <a:lnSpc>
                <a:spcPct val="90000"/>
              </a:lnSpc>
              <a:defRPr/>
            </a:pPr>
            <a:r>
              <a:rPr lang="en-US" dirty="0">
                <a:solidFill>
                  <a:schemeClr val="bg1"/>
                </a:solidFill>
                <a:latin typeface="Times New Roman" panose="02020603050405020304" pitchFamily="18" charset="0"/>
                <a:ea typeface="ＭＳ Ｐゴシック" pitchFamily="34" charset="-128"/>
                <a:cs typeface="Times New Roman" panose="02020603050405020304" pitchFamily="18" charset="0"/>
              </a:rPr>
              <a:t>uses public key for decryption (verification)</a:t>
            </a:r>
            <a:endParaRPr lang="en-AU" dirty="0">
              <a:solidFill>
                <a:schemeClr val="bg1"/>
              </a:solidFill>
              <a:latin typeface="Times New Roman" panose="02020603050405020304" pitchFamily="18" charset="0"/>
              <a:ea typeface="ＭＳ Ｐゴシック" pitchFamily="34" charset="-128"/>
              <a:cs typeface="Times New Roman" panose="02020603050405020304" pitchFamily="18" charset="0"/>
            </a:endParaRPr>
          </a:p>
          <a:p>
            <a:pPr algn="l" rtl="0" eaLnBrk="1" hangingPunct="1">
              <a:defRPr/>
            </a:pPr>
            <a:r>
              <a:rPr lang="en-US" dirty="0">
                <a:solidFill>
                  <a:schemeClr val="bg1"/>
                </a:solidFill>
                <a:latin typeface="Times New Roman" panose="02020603050405020304" pitchFamily="18" charset="0"/>
                <a:ea typeface="ＭＳ Ｐゴシック" pitchFamily="34" charset="-128"/>
                <a:cs typeface="Times New Roman" panose="02020603050405020304" pitchFamily="18" charset="0"/>
              </a:rPr>
              <a:t>each user generates their key</a:t>
            </a:r>
          </a:p>
          <a:p>
            <a:pPr lvl="1" algn="l" rtl="0" eaLnBrk="1" hangingPunct="1">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chooses a secret key (number): 1 &lt; </a:t>
            </a:r>
            <a:r>
              <a:rPr lang="en-AU" sz="24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x</a:t>
            </a:r>
            <a:r>
              <a:rPr lang="en-AU" sz="2400" baseline="-250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&lt; q-1 </a:t>
            </a:r>
          </a:p>
          <a:p>
            <a:pPr lvl="1" algn="l" rtl="0" eaLnBrk="1" hangingPunct="1">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compute their </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public key</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a:t>
            </a:r>
            <a:r>
              <a:rPr lang="en-AU" sz="24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y</a:t>
            </a:r>
            <a:r>
              <a:rPr lang="en-AU" sz="2400" baseline="-250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 </a:t>
            </a:r>
            <a:r>
              <a:rPr lang="el-GR"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baseline="600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x</a:t>
            </a:r>
            <a:r>
              <a:rPr lang="en-AU" sz="2400" baseline="400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mod q</a:t>
            </a:r>
          </a:p>
          <a:p>
            <a:pPr algn="l" rtl="0" eaLnBrk="1" hangingPunct="1">
              <a:lnSpc>
                <a:spcPct val="90000"/>
              </a:lnSpc>
              <a:defRPr/>
            </a:pPr>
            <a:endParaRPr lang="en-AU" dirty="0">
              <a:solidFill>
                <a:schemeClr val="bg1"/>
              </a:solidFill>
              <a:latin typeface="Times New Roman" panose="02020603050405020304" pitchFamily="18" charset="0"/>
              <a:ea typeface="ＭＳ Ｐゴシック" pitchFamily="34" charset="-128"/>
              <a:cs typeface="Times New Roman" panose="02020603050405020304" pitchFamily="18" charset="0"/>
            </a:endParaRPr>
          </a:p>
        </p:txBody>
      </p:sp>
    </p:spTree>
    <p:extLst>
      <p:ext uri="{BB962C8B-B14F-4D97-AF65-F5344CB8AC3E}">
        <p14:creationId xmlns:p14="http://schemas.microsoft.com/office/powerpoint/2010/main" val="1434452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1981200" y="152401"/>
            <a:ext cx="8229600" cy="1139825"/>
          </a:xfrm>
        </p:spPr>
        <p:txBody>
          <a:bodyPr/>
          <a:lstStyle/>
          <a:p>
            <a:pPr eaLnBrk="1" hangingPunct="1">
              <a:defRPr/>
            </a:pPr>
            <a:r>
              <a:rPr lang="en-AU"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34" charset="-128"/>
                <a:cs typeface="Times New Roman" panose="02020603050405020304" pitchFamily="18" charset="0"/>
              </a:rPr>
              <a:t>ElGamal</a:t>
            </a:r>
            <a:r>
              <a:rPr lang="en-AU" b="1" cap="none" spc="50" dirty="0">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34" charset="-128"/>
                <a:cs typeface="Times New Roman" panose="02020603050405020304" pitchFamily="18" charset="0"/>
              </a:rPr>
              <a:t> </a:t>
            </a:r>
            <a:r>
              <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34" charset="-128"/>
                <a:cs typeface="Times New Roman" panose="02020603050405020304" pitchFamily="18" charset="0"/>
              </a:rPr>
              <a:t>Digital Signature</a:t>
            </a:r>
            <a:endParaRPr lang="en-AU" b="1" cap="none" spc="50" dirty="0">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34" charset="-128"/>
              <a:cs typeface="Times New Roman" panose="02020603050405020304" pitchFamily="18" charset="0"/>
            </a:endParaRPr>
          </a:p>
        </p:txBody>
      </p:sp>
      <p:sp>
        <p:nvSpPr>
          <p:cNvPr id="65539" name="Rectangle 3"/>
          <p:cNvSpPr>
            <a:spLocks noGrp="1" noChangeArrowheads="1"/>
          </p:cNvSpPr>
          <p:nvPr>
            <p:ph type="body" idx="4294967295"/>
          </p:nvPr>
        </p:nvSpPr>
        <p:spPr>
          <a:xfrm>
            <a:off x="1828800" y="1371600"/>
            <a:ext cx="8875712" cy="4953000"/>
          </a:xfrm>
        </p:spPr>
        <p:txBody>
          <a:bodyPr>
            <a:normAutofit/>
          </a:bodyPr>
          <a:lstStyle/>
          <a:p>
            <a:pPr algn="l" rtl="0" eaLnBrk="1" hangingPunct="1">
              <a:lnSpc>
                <a:spcPct val="90000"/>
              </a:lnSpc>
              <a:defRPr/>
            </a:pPr>
            <a:r>
              <a:rPr lang="en-AU" sz="2800" dirty="0">
                <a:solidFill>
                  <a:schemeClr val="bg1"/>
                </a:solidFill>
                <a:latin typeface="Times New Roman" panose="02020603050405020304" pitchFamily="18" charset="0"/>
                <a:ea typeface="ＭＳ Ｐゴシック" pitchFamily="34" charset="-128"/>
                <a:cs typeface="Times New Roman" panose="02020603050405020304" pitchFamily="18" charset="0"/>
              </a:rPr>
              <a:t>Alice signs a message M to Bob by computing</a:t>
            </a:r>
          </a:p>
          <a:p>
            <a:pPr lvl="1" algn="l" rtl="0" eaLnBrk="1" hangingPunct="1">
              <a:lnSpc>
                <a:spcPct val="90000"/>
              </a:lnSpc>
              <a:defRPr/>
            </a:pPr>
            <a:r>
              <a:rPr lang="en-US"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the hash </a:t>
            </a:r>
            <a:r>
              <a:rPr lang="en-US" sz="2400" i="1" dirty="0">
                <a:solidFill>
                  <a:schemeClr val="bg1"/>
                </a:solidFill>
                <a:latin typeface="Times New Roman" panose="02020603050405020304" pitchFamily="18" charset="0"/>
                <a:ea typeface="ＭＳ Ｐゴシック" pitchFamily="34" charset="-128"/>
                <a:cs typeface="Times New Roman" panose="02020603050405020304" pitchFamily="18" charset="0"/>
              </a:rPr>
              <a:t>m = H(M)</a:t>
            </a:r>
            <a:r>
              <a:rPr lang="en-US"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0 &lt;= m &lt;= (q-1)</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chose random integer K with 1 &lt;= K &lt;= (q-1) </a:t>
            </a:r>
            <a:r>
              <a:rPr lang="en-AU" sz="2400" dirty="0">
                <a:solidFill>
                  <a:schemeClr val="bg1"/>
                </a:solidFill>
                <a:latin typeface="Times New Roman" panose="02020603050405020304" pitchFamily="18" charset="0"/>
                <a:ea typeface="Courier New" pitchFamily="49" charset="0"/>
                <a:cs typeface="Times New Roman" panose="02020603050405020304" pitchFamily="18" charset="0"/>
              </a:rPr>
              <a:t>and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gcd(K,q-1)=1</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compute temporary key:  </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S</a:t>
            </a:r>
            <a:r>
              <a:rPr lang="en-AU" sz="2400" b="1"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 </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 </a:t>
            </a:r>
            <a:r>
              <a:rPr lang="en-AU" sz="2400" b="1" dirty="0" err="1">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b="1" baseline="600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k</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 mod q</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compute K</a:t>
            </a:r>
            <a:r>
              <a:rPr lang="en-AU" sz="2400"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-1</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the inverse of K mod (q-1)</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compute the value:  </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S</a:t>
            </a:r>
            <a:r>
              <a:rPr lang="en-AU" sz="2400" b="1"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2</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 = K</a:t>
            </a:r>
            <a:r>
              <a:rPr lang="en-AU" sz="2400" b="1"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-1</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(m-x</a:t>
            </a:r>
            <a:r>
              <a:rPr lang="en-AU" sz="2400" b="1"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S</a:t>
            </a:r>
            <a:r>
              <a:rPr lang="en-AU" sz="2400" b="1"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 mod (q-1)</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signature is: </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DS=(S</a:t>
            </a:r>
            <a:r>
              <a:rPr lang="en-AU" sz="2400" b="1"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 S</a:t>
            </a:r>
            <a:r>
              <a:rPr lang="en-AU" sz="2400" b="1"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2</a:t>
            </a:r>
            <a:r>
              <a:rPr lang="en-AU" sz="2400" b="1" dirty="0">
                <a:solidFill>
                  <a:schemeClr val="bg1"/>
                </a:solidFill>
                <a:latin typeface="Times New Roman" panose="02020603050405020304" pitchFamily="18" charset="0"/>
                <a:ea typeface="ＭＳ Ｐゴシック" pitchFamily="34" charset="-128"/>
                <a:cs typeface="Times New Roman" panose="02020603050405020304" pitchFamily="18" charset="0"/>
              </a:rPr>
              <a:t>)</a:t>
            </a:r>
          </a:p>
          <a:p>
            <a:pPr algn="l" rtl="0" eaLnBrk="1" hangingPunct="1">
              <a:lnSpc>
                <a:spcPct val="90000"/>
              </a:lnSpc>
              <a:defRPr/>
            </a:pPr>
            <a:r>
              <a:rPr lang="en-AU" sz="2800" dirty="0">
                <a:solidFill>
                  <a:schemeClr val="bg1"/>
                </a:solidFill>
                <a:latin typeface="Times New Roman" panose="02020603050405020304" pitchFamily="18" charset="0"/>
                <a:ea typeface="ＭＳ Ｐゴシック" pitchFamily="34" charset="-128"/>
                <a:cs typeface="Times New Roman" panose="02020603050405020304" pitchFamily="18" charset="0"/>
              </a:rPr>
              <a:t>any user B can verify the signature by computing</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V</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a</a:t>
            </a:r>
            <a:r>
              <a:rPr lang="en-AU" sz="2400" baseline="60000" dirty="0">
                <a:solidFill>
                  <a:schemeClr val="bg1"/>
                </a:solidFill>
                <a:latin typeface="Times New Roman" panose="02020603050405020304" pitchFamily="18" charset="0"/>
                <a:ea typeface="ＭＳ Ｐゴシック" pitchFamily="34" charset="-128"/>
                <a:cs typeface="Times New Roman" panose="02020603050405020304" pitchFamily="18" charset="0"/>
              </a:rPr>
              <a:t>m</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mod q</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V</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2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y</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S</a:t>
            </a:r>
            <a:r>
              <a:rPr lang="en-AU"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1</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S</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a:t>
            </a:r>
            <a:r>
              <a:rPr lang="en-AU" sz="2400"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S</a:t>
            </a:r>
            <a:r>
              <a:rPr lang="en-AU"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2</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mod q</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signature is valid if  V</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V</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2</a:t>
            </a:r>
            <a:endPar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endParaRPr>
          </a:p>
        </p:txBody>
      </p:sp>
    </p:spTree>
    <p:extLst>
      <p:ext uri="{BB962C8B-B14F-4D97-AF65-F5344CB8AC3E}">
        <p14:creationId xmlns:p14="http://schemas.microsoft.com/office/powerpoint/2010/main" val="194473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02781-9AD2-472B-B1FA-A5C61C08A749}"/>
              </a:ext>
            </a:extLst>
          </p:cNvPr>
          <p:cNvSpPr txBox="1"/>
          <p:nvPr/>
        </p:nvSpPr>
        <p:spPr>
          <a:xfrm>
            <a:off x="3005688" y="156411"/>
            <a:ext cx="6180623" cy="646331"/>
          </a:xfrm>
          <a:prstGeom prst="rect">
            <a:avLst/>
          </a:prstGeom>
          <a:noFill/>
        </p:spPr>
        <p:txBody>
          <a:bodyPr wrap="square" rtlCol="0">
            <a:spAutoFit/>
          </a:bodyPr>
          <a:lstStyle/>
          <a:p>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CAST-128 Introduction </a:t>
            </a:r>
          </a:p>
        </p:txBody>
      </p:sp>
      <p:sp>
        <p:nvSpPr>
          <p:cNvPr id="7" name="TextBox 6">
            <a:extLst>
              <a:ext uri="{FF2B5EF4-FFF2-40B4-BE49-F238E27FC236}">
                <a16:creationId xmlns:a16="http://schemas.microsoft.com/office/drawing/2014/main" id="{885988E7-5EDB-46EE-8BA3-F401EB440575}"/>
              </a:ext>
            </a:extLst>
          </p:cNvPr>
          <p:cNvSpPr txBox="1"/>
          <p:nvPr/>
        </p:nvSpPr>
        <p:spPr>
          <a:xfrm>
            <a:off x="1481889" y="1774278"/>
            <a:ext cx="9228220" cy="3108543"/>
          </a:xfrm>
          <a:prstGeom prst="rect">
            <a:avLst/>
          </a:prstGeom>
          <a:noFill/>
        </p:spPr>
        <p:txBody>
          <a:bodyPr wrap="square">
            <a:spAutoFit/>
          </a:bodyPr>
          <a:lstStyle/>
          <a:p>
            <a:pPr marL="285750" indent="-285750">
              <a:buFont typeface="Arial" panose="020B0604020202020204" pitchFamily="34" charset="0"/>
              <a:buChar char="•"/>
            </a:pPr>
            <a:r>
              <a:rPr lang="en-US" sz="2800" b="1" i="0" dirty="0">
                <a:solidFill>
                  <a:srgbClr val="374151"/>
                </a:solidFill>
                <a:effectLst/>
                <a:latin typeface="Söhne"/>
              </a:rPr>
              <a:t>CAST-128 is a highly secure symmetric key block cipher algorithm that follows the Feistel network structure, consisting of either 12 or 16 rounds. It was developed in 1996 by Carlisle Adams and Stafford Tavares.</a:t>
            </a:r>
          </a:p>
          <a:p>
            <a:pPr marL="285750" indent="-285750">
              <a:buFont typeface="Arial" panose="020B0604020202020204" pitchFamily="34" charset="0"/>
              <a:buChar char="•"/>
            </a:pPr>
            <a:endParaRPr lang="en-US" sz="2800" b="1" i="0" dirty="0">
              <a:solidFill>
                <a:srgbClr val="374151"/>
              </a:solidFill>
              <a:effectLst/>
              <a:latin typeface="Söhne"/>
            </a:endParaRPr>
          </a:p>
          <a:p>
            <a:pPr marL="285750" indent="-285750">
              <a:buFont typeface="Arial" panose="020B0604020202020204" pitchFamily="34" charset="0"/>
              <a:buChar char="•"/>
            </a:pPr>
            <a:r>
              <a:rPr lang="en-US" sz="2800" b="1" i="0" dirty="0">
                <a:solidFill>
                  <a:srgbClr val="374151"/>
                </a:solidFill>
                <a:effectLst/>
                <a:latin typeface="Söhne"/>
              </a:rPr>
              <a:t>CAST-128 operates on 64-bit block sizes and supports key lengths of up to 128 bits. </a:t>
            </a:r>
            <a:endParaRPr lang="en-US" sz="2800" b="1" dirty="0"/>
          </a:p>
        </p:txBody>
      </p:sp>
    </p:spTree>
    <p:extLst>
      <p:ext uri="{BB962C8B-B14F-4D97-AF65-F5344CB8AC3E}">
        <p14:creationId xmlns:p14="http://schemas.microsoft.com/office/powerpoint/2010/main" val="117653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583500" y="2"/>
            <a:ext cx="10018713" cy="1316765"/>
          </a:xfrm>
        </p:spPr>
        <p:txBody>
          <a:bodyPr/>
          <a:lstStyle/>
          <a:p>
            <a:pPr eaLnBrk="1" hangingPunct="1">
              <a:defRPr/>
            </a:pPr>
            <a:r>
              <a:rPr lang="en-AU"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107" charset="-128"/>
                <a:cs typeface="Times New Roman" panose="02020603050405020304" pitchFamily="18" charset="0"/>
              </a:rPr>
              <a:t>ElGamal</a:t>
            </a:r>
            <a:r>
              <a:rPr lang="en-AU" b="1" cap="none" spc="50" dirty="0">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107" charset="-128"/>
                <a:cs typeface="Times New Roman" panose="02020603050405020304" pitchFamily="18" charset="0"/>
              </a:rPr>
              <a:t> </a:t>
            </a:r>
            <a:r>
              <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107" charset="-128"/>
                <a:cs typeface="Times New Roman" panose="02020603050405020304" pitchFamily="18" charset="0"/>
              </a:rPr>
              <a:t>Signature </a:t>
            </a:r>
            <a:r>
              <a:rPr lang="en-AU" b="1" cap="none" spc="50" dirty="0">
                <a:ln w="0"/>
                <a:solidFill>
                  <a:schemeClr val="bg2"/>
                </a:solidFill>
                <a:effectLst>
                  <a:innerShdw blurRad="63500" dist="50800" dir="13500000">
                    <a:srgbClr val="000000">
                      <a:alpha val="50000"/>
                    </a:srgbClr>
                  </a:innerShdw>
                </a:effectLst>
                <a:latin typeface="Times New Roman" panose="02020603050405020304" pitchFamily="18" charset="0"/>
                <a:ea typeface="ＭＳ Ｐゴシック" pitchFamily="-107" charset="-128"/>
                <a:cs typeface="Times New Roman" panose="02020603050405020304" pitchFamily="18" charset="0"/>
              </a:rPr>
              <a:t>Example </a:t>
            </a:r>
          </a:p>
        </p:txBody>
      </p:sp>
      <p:sp>
        <p:nvSpPr>
          <p:cNvPr id="67587" name="Rectangle 3"/>
          <p:cNvSpPr>
            <a:spLocks noGrp="1" noChangeArrowheads="1"/>
          </p:cNvSpPr>
          <p:nvPr>
            <p:ph type="body" idx="4294967295"/>
          </p:nvPr>
        </p:nvSpPr>
        <p:spPr>
          <a:xfrm>
            <a:off x="1967541" y="1124744"/>
            <a:ext cx="8534400" cy="5257800"/>
          </a:xfrm>
        </p:spPr>
        <p:txBody>
          <a:bodyPr>
            <a:normAutofit lnSpcReduction="10000"/>
          </a:bodyPr>
          <a:lstStyle/>
          <a:p>
            <a:pPr algn="l" rtl="0" eaLnBrk="1" hangingPunct="1">
              <a:lnSpc>
                <a:spcPct val="90000"/>
              </a:lnSpc>
              <a:defRPr/>
            </a:pPr>
            <a:r>
              <a:rPr lang="en-US" sz="2800" dirty="0">
                <a:solidFill>
                  <a:schemeClr val="bg1"/>
                </a:solidFill>
                <a:latin typeface="Times New Roman" panose="02020603050405020304" pitchFamily="18" charset="0"/>
                <a:ea typeface="ＭＳ Ｐゴシック" pitchFamily="34" charset="-128"/>
                <a:cs typeface="Times New Roman" panose="02020603050405020304" pitchFamily="18" charset="0"/>
              </a:rPr>
              <a:t>use field GF(19) q=19 and </a:t>
            </a:r>
            <a:r>
              <a:rPr lang="el-GR" sz="2800" dirty="0">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US" sz="2800" dirty="0">
                <a:solidFill>
                  <a:schemeClr val="bg1"/>
                </a:solidFill>
                <a:latin typeface="Times New Roman" panose="02020603050405020304" pitchFamily="18" charset="0"/>
                <a:ea typeface="ＭＳ Ｐゴシック" pitchFamily="34" charset="-128"/>
                <a:cs typeface="Times New Roman" panose="02020603050405020304" pitchFamily="18" charset="0"/>
              </a:rPr>
              <a:t>=10</a:t>
            </a:r>
          </a:p>
          <a:p>
            <a:pPr algn="l" rtl="0" eaLnBrk="1" hangingPunct="1">
              <a:lnSpc>
                <a:spcPct val="90000"/>
              </a:lnSpc>
              <a:defRPr/>
            </a:pPr>
            <a:r>
              <a:rPr lang="en-US" sz="2800" dirty="0">
                <a:solidFill>
                  <a:schemeClr val="bg1"/>
                </a:solidFill>
                <a:latin typeface="Times New Roman" panose="02020603050405020304" pitchFamily="18" charset="0"/>
                <a:ea typeface="ＭＳ Ｐゴシック" pitchFamily="34" charset="-128"/>
                <a:cs typeface="Times New Roman" panose="02020603050405020304" pitchFamily="18" charset="0"/>
              </a:rPr>
              <a:t>Alice computes her key:</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A chooses a private key </a:t>
            </a:r>
            <a:r>
              <a:rPr lang="en-AU" sz="24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x</a:t>
            </a:r>
            <a:r>
              <a:rPr lang="en-AU" sz="2400" baseline="-250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=16 </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computes the public  </a:t>
            </a:r>
            <a:r>
              <a:rPr lang="en-AU" sz="24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y</a:t>
            </a:r>
            <a:r>
              <a:rPr lang="en-AU" sz="2400" baseline="-25000" dirty="0" err="1">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a:t>
            </a:r>
            <a:r>
              <a:rPr lang="en-US"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10</a:t>
            </a:r>
            <a:r>
              <a:rPr lang="en-AU" sz="2400" baseline="60000" dirty="0">
                <a:solidFill>
                  <a:schemeClr val="bg1"/>
                </a:solidFill>
                <a:latin typeface="Times New Roman" panose="02020603050405020304" pitchFamily="18" charset="0"/>
                <a:ea typeface="ＭＳ Ｐゴシック" pitchFamily="34" charset="-128"/>
                <a:cs typeface="Times New Roman" panose="02020603050405020304" pitchFamily="18" charset="0"/>
              </a:rPr>
              <a:t>16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mod 19 = 4</a:t>
            </a:r>
          </a:p>
          <a:p>
            <a:pPr algn="l" rtl="0" eaLnBrk="1" hangingPunct="1">
              <a:lnSpc>
                <a:spcPct val="90000"/>
              </a:lnSpc>
              <a:defRPr/>
            </a:pPr>
            <a:r>
              <a:rPr lang="en-US" sz="2800" dirty="0">
                <a:solidFill>
                  <a:schemeClr val="bg1"/>
                </a:solidFill>
                <a:latin typeface="Times New Roman" panose="02020603050405020304" pitchFamily="18" charset="0"/>
                <a:ea typeface="ＭＳ Ｐゴシック" pitchFamily="34" charset="-128"/>
                <a:cs typeface="Times New Roman" panose="02020603050405020304" pitchFamily="18" charset="0"/>
              </a:rPr>
              <a:t>Alice signs message with hash m = 14 as DS = (3,4):</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choosing random K=5 which has gcd(18,5)=1</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computing S</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10</a:t>
            </a:r>
            <a:r>
              <a:rPr lang="en-AU" sz="2400" baseline="60000" dirty="0">
                <a:solidFill>
                  <a:schemeClr val="bg1"/>
                </a:solidFill>
                <a:latin typeface="Times New Roman" panose="02020603050405020304" pitchFamily="18" charset="0"/>
                <a:ea typeface="ＭＳ Ｐゴシック" pitchFamily="34" charset="-128"/>
                <a:cs typeface="Times New Roman" panose="02020603050405020304" pitchFamily="18" charset="0"/>
              </a:rPr>
              <a:t>5</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mod 19 = 3</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finding K</a:t>
            </a:r>
            <a:r>
              <a:rPr lang="en-AU" sz="2400"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-1</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mod (q-1) = 5</a:t>
            </a:r>
            <a:r>
              <a:rPr lang="en-AU" sz="2400"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-1</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mod 18 = 11</a:t>
            </a:r>
          </a:p>
          <a:p>
            <a:pPr lvl="1" algn="l" rtl="0" eaLnBrk="1" hangingPunct="1">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computing S</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2</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 11*(14-16*3) mod 18 = 4</a:t>
            </a:r>
          </a:p>
          <a:p>
            <a:pPr algn="l" rtl="0" eaLnBrk="1" hangingPunct="1">
              <a:lnSpc>
                <a:spcPct val="90000"/>
              </a:lnSpc>
              <a:defRPr/>
            </a:pPr>
            <a:r>
              <a:rPr lang="en-AU" sz="2800" dirty="0">
                <a:solidFill>
                  <a:schemeClr val="bg1"/>
                </a:solidFill>
                <a:latin typeface="Times New Roman" panose="02020603050405020304" pitchFamily="18" charset="0"/>
                <a:ea typeface="ＭＳ Ｐゴシック" pitchFamily="34" charset="-128"/>
                <a:cs typeface="Times New Roman" panose="02020603050405020304" pitchFamily="18" charset="0"/>
              </a:rPr>
              <a:t>any user B can verify the signature by computing</a:t>
            </a:r>
          </a:p>
          <a:p>
            <a:pPr lvl="1" algn="l" rtl="0">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V</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a</a:t>
            </a:r>
            <a:r>
              <a:rPr lang="en-AU" sz="2400" baseline="60000" dirty="0">
                <a:solidFill>
                  <a:schemeClr val="bg1"/>
                </a:solidFill>
                <a:latin typeface="Times New Roman" panose="02020603050405020304" pitchFamily="18" charset="0"/>
                <a:ea typeface="ＭＳ Ｐゴシック" pitchFamily="34" charset="-128"/>
                <a:cs typeface="Times New Roman" panose="02020603050405020304" pitchFamily="18" charset="0"/>
              </a:rPr>
              <a:t>m</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mod q = 10</a:t>
            </a:r>
            <a:r>
              <a:rPr lang="en-AU" sz="2400" baseline="60000" dirty="0">
                <a:solidFill>
                  <a:schemeClr val="bg1"/>
                </a:solidFill>
                <a:latin typeface="Times New Roman" panose="02020603050405020304" pitchFamily="18" charset="0"/>
                <a:ea typeface="ＭＳ Ｐゴシック" pitchFamily="34" charset="-128"/>
                <a:cs typeface="Times New Roman" panose="02020603050405020304" pitchFamily="18" charset="0"/>
              </a:rPr>
              <a:t>14</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mod 19 = 16</a:t>
            </a:r>
          </a:p>
          <a:p>
            <a:pPr lvl="1" algn="l" rtl="0">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V</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2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y</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A</a:t>
            </a:r>
            <a:r>
              <a:rPr lang="en-AU" sz="2400"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S1</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S</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a:t>
            </a:r>
            <a:r>
              <a:rPr lang="en-AU" sz="2400"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S2</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mod q = 4</a:t>
            </a:r>
            <a:r>
              <a:rPr lang="en-AU" sz="2400"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3</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*3</a:t>
            </a:r>
            <a:r>
              <a:rPr lang="en-AU" sz="2400" baseline="30000" dirty="0">
                <a:solidFill>
                  <a:schemeClr val="bg1"/>
                </a:solidFill>
                <a:latin typeface="Times New Roman" panose="02020603050405020304" pitchFamily="18" charset="0"/>
                <a:ea typeface="ＭＳ Ｐゴシック" pitchFamily="34" charset="-128"/>
                <a:cs typeface="Times New Roman" panose="02020603050405020304" pitchFamily="18" charset="0"/>
              </a:rPr>
              <a:t>4</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 5184 = 16 mod 19</a:t>
            </a:r>
          </a:p>
          <a:p>
            <a:pPr lvl="1" algn="l" rtl="0">
              <a:lnSpc>
                <a:spcPct val="90000"/>
              </a:lnSpc>
              <a:defRPr/>
            </a:pP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since V</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1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 V</a:t>
            </a:r>
            <a:r>
              <a:rPr lang="en-AU" sz="2400" baseline="-25000" dirty="0">
                <a:solidFill>
                  <a:schemeClr val="bg1"/>
                </a:solidFill>
                <a:latin typeface="Times New Roman" panose="02020603050405020304" pitchFamily="18" charset="0"/>
                <a:ea typeface="ＭＳ Ｐゴシック" pitchFamily="34" charset="-128"/>
                <a:cs typeface="Times New Roman" panose="02020603050405020304" pitchFamily="18" charset="0"/>
              </a:rPr>
              <a:t>2  </a:t>
            </a:r>
            <a:r>
              <a:rPr lang="en-AU" sz="2400" dirty="0">
                <a:solidFill>
                  <a:schemeClr val="bg1"/>
                </a:solidFill>
                <a:latin typeface="Times New Roman" panose="02020603050405020304" pitchFamily="18" charset="0"/>
                <a:ea typeface="ＭＳ Ｐゴシック" pitchFamily="34" charset="-128"/>
                <a:cs typeface="Times New Roman" panose="02020603050405020304" pitchFamily="18" charset="0"/>
              </a:rPr>
              <a:t>signature is valid </a:t>
            </a:r>
          </a:p>
        </p:txBody>
      </p:sp>
    </p:spTree>
    <p:extLst>
      <p:ext uri="{BB962C8B-B14F-4D97-AF65-F5344CB8AC3E}">
        <p14:creationId xmlns:p14="http://schemas.microsoft.com/office/powerpoint/2010/main" val="3311314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0DD61-B61B-4712-88B8-2B9A11F5A80E}"/>
              </a:ext>
            </a:extLst>
          </p:cNvPr>
          <p:cNvSpPr txBox="1"/>
          <p:nvPr/>
        </p:nvSpPr>
        <p:spPr>
          <a:xfrm>
            <a:off x="4882243" y="174563"/>
            <a:ext cx="2619569" cy="646331"/>
          </a:xfrm>
          <a:prstGeom prst="rect">
            <a:avLst/>
          </a:prstGeom>
          <a:noFill/>
        </p:spPr>
        <p:txBody>
          <a:bodyPr wrap="square">
            <a:spAutoFit/>
          </a:bodyPr>
          <a:lstStyle/>
          <a:p>
            <a:r>
              <a:rPr lang="en-US" sz="3600" b="1" i="0" spc="50" dirty="0">
                <a:ln w="0"/>
                <a:solidFill>
                  <a:srgbClr val="00B050"/>
                </a:solidFill>
                <a:effectLst>
                  <a:innerShdw blurRad="63500" dist="50800" dir="13500000">
                    <a:srgbClr val="000000">
                      <a:alpha val="50000"/>
                    </a:srgbClr>
                  </a:innerShdw>
                </a:effectLst>
                <a:latin typeface="Söhne"/>
              </a:rPr>
              <a:t>Advantages</a:t>
            </a:r>
            <a:endParaRPr lang="en-US" dirty="0">
              <a:solidFill>
                <a:srgbClr val="00B050"/>
              </a:solidFill>
            </a:endParaRPr>
          </a:p>
        </p:txBody>
      </p:sp>
      <p:sp>
        <p:nvSpPr>
          <p:cNvPr id="4" name="TextBox 3">
            <a:extLst>
              <a:ext uri="{FF2B5EF4-FFF2-40B4-BE49-F238E27FC236}">
                <a16:creationId xmlns:a16="http://schemas.microsoft.com/office/drawing/2014/main" id="{4819FDD3-8683-4BF0-89DD-25C86DEC6BD2}"/>
              </a:ext>
            </a:extLst>
          </p:cNvPr>
          <p:cNvSpPr txBox="1"/>
          <p:nvPr/>
        </p:nvSpPr>
        <p:spPr>
          <a:xfrm>
            <a:off x="451744" y="1351508"/>
            <a:ext cx="10978256"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solidFill>
                  <a:schemeClr val="bg1"/>
                </a:solidFill>
                <a:effectLst/>
                <a:highlight>
                  <a:srgbClr val="00FF00"/>
                </a:highlight>
                <a:latin typeface="Consolas" panose="020B0609020204030204" pitchFamily="49" charset="0"/>
              </a:rPr>
              <a:t>CAST128 with CBC Mode:</a:t>
            </a:r>
          </a:p>
          <a:p>
            <a:pPr algn="l"/>
            <a:r>
              <a:rPr lang="en-US" sz="2400" i="0" dirty="0">
                <a:solidFill>
                  <a:schemeClr val="bg1"/>
                </a:solidFill>
                <a:effectLst/>
                <a:latin typeface="Consolas" panose="020B0609020204030204" pitchFamily="49" charset="0"/>
              </a:rPr>
              <a:t>Strong encryption with a 128-bit key size.</a:t>
            </a:r>
          </a:p>
          <a:p>
            <a:pPr algn="l"/>
            <a:r>
              <a:rPr lang="en-US" sz="2400" i="0" dirty="0">
                <a:solidFill>
                  <a:schemeClr val="bg1"/>
                </a:solidFill>
                <a:effectLst/>
                <a:latin typeface="Consolas" panose="020B0609020204030204" pitchFamily="49" charset="0"/>
              </a:rPr>
              <a:t>Identical blocks do not share the same cipher.</a:t>
            </a:r>
          </a:p>
          <a:p>
            <a:endParaRPr lang="en-US" sz="2400" b="1" i="0" dirty="0">
              <a:solidFill>
                <a:schemeClr val="bg1"/>
              </a:solidFill>
              <a:effectLst/>
              <a:latin typeface="Consolas" panose="020B0609020204030204" pitchFamily="49" charset="0"/>
            </a:endParaRPr>
          </a:p>
          <a:p>
            <a:pPr marL="285750" indent="-285750" algn="l">
              <a:buFont typeface="Arial" panose="020B0604020202020204" pitchFamily="34" charset="0"/>
              <a:buChar char="•"/>
            </a:pPr>
            <a:r>
              <a:rPr lang="en-US" sz="2400" b="1" i="0" dirty="0">
                <a:solidFill>
                  <a:schemeClr val="bg1"/>
                </a:solidFill>
                <a:effectLst/>
                <a:highlight>
                  <a:srgbClr val="00FF00"/>
                </a:highlight>
                <a:latin typeface="Consolas" panose="020B0609020204030204" pitchFamily="49" charset="0"/>
              </a:rPr>
              <a:t>RSA for Secret Key Delivery:</a:t>
            </a:r>
          </a:p>
          <a:p>
            <a:pPr algn="l"/>
            <a:r>
              <a:rPr lang="en-US" sz="2400" i="0" dirty="0">
                <a:solidFill>
                  <a:schemeClr val="bg1"/>
                </a:solidFill>
                <a:effectLst/>
                <a:latin typeface="Consolas" panose="020B0609020204030204" pitchFamily="49" charset="0"/>
              </a:rPr>
              <a:t>Asymmetric key exchange for secure communication.</a:t>
            </a:r>
          </a:p>
          <a:p>
            <a:pPr algn="l"/>
            <a:r>
              <a:rPr lang="en-US" sz="2400" i="0" dirty="0">
                <a:solidFill>
                  <a:schemeClr val="bg1"/>
                </a:solidFill>
                <a:effectLst/>
                <a:latin typeface="Consolas" panose="020B0609020204030204" pitchFamily="49" charset="0"/>
              </a:rPr>
              <a:t>Speed–suitable for use in real-time applications.</a:t>
            </a:r>
          </a:p>
          <a:p>
            <a:endParaRPr lang="en-US" sz="2400" b="1" i="0" dirty="0">
              <a:solidFill>
                <a:schemeClr val="bg1"/>
              </a:solidFill>
              <a:effectLst/>
              <a:latin typeface="Consolas" panose="020B0609020204030204" pitchFamily="49" charset="0"/>
            </a:endParaRPr>
          </a:p>
          <a:p>
            <a:pPr marL="285750" indent="-285750" algn="l">
              <a:buFont typeface="Arial" panose="020B0604020202020204" pitchFamily="34" charset="0"/>
              <a:buChar char="•"/>
            </a:pPr>
            <a:r>
              <a:rPr lang="en-US" sz="2400" b="1" i="0" dirty="0">
                <a:solidFill>
                  <a:schemeClr val="bg1"/>
                </a:solidFill>
                <a:effectLst/>
                <a:highlight>
                  <a:srgbClr val="00FF00"/>
                </a:highlight>
                <a:latin typeface="Consolas" panose="020B0609020204030204" pitchFamily="49" charset="0"/>
              </a:rPr>
              <a:t>El-Gamal for Signature Generation:</a:t>
            </a:r>
          </a:p>
          <a:p>
            <a:pPr algn="l"/>
            <a:r>
              <a:rPr lang="en-US" sz="2400" i="0" dirty="0">
                <a:solidFill>
                  <a:schemeClr val="bg1"/>
                </a:solidFill>
                <a:effectLst/>
                <a:latin typeface="Consolas" panose="020B0609020204030204" pitchFamily="49" charset="0"/>
              </a:rPr>
              <a:t>Digital signatures for data integrity and non-repudiation.</a:t>
            </a:r>
          </a:p>
          <a:p>
            <a:pPr algn="l"/>
            <a:r>
              <a:rPr lang="en-US" sz="2400" dirty="0">
                <a:solidFill>
                  <a:schemeClr val="bg1"/>
                </a:solidFill>
                <a:latin typeface="Consolas" panose="020B0609020204030204" pitchFamily="49" charset="0"/>
              </a:rPr>
              <a:t>secure-</a:t>
            </a:r>
            <a:r>
              <a:rPr lang="en-US" sz="2400" i="0" dirty="0" err="1">
                <a:solidFill>
                  <a:schemeClr val="bg1"/>
                </a:solidFill>
                <a:effectLst/>
                <a:latin typeface="Consolas" panose="020B0609020204030204" pitchFamily="49" charset="0"/>
              </a:rPr>
              <a:t>ElGamal</a:t>
            </a:r>
            <a:r>
              <a:rPr lang="en-US" sz="2400" i="0" dirty="0">
                <a:solidFill>
                  <a:schemeClr val="bg1"/>
                </a:solidFill>
                <a:effectLst/>
                <a:latin typeface="Consolas" panose="020B0609020204030204" pitchFamily="49" charset="0"/>
              </a:rPr>
              <a:t> is based on the discrete logarithm problem.</a:t>
            </a:r>
          </a:p>
        </p:txBody>
      </p:sp>
      <p:pic>
        <p:nvPicPr>
          <p:cNvPr id="2" name="Picture 2" descr="Advantages of Registering a Company - IndiaFilings">
            <a:extLst>
              <a:ext uri="{FF2B5EF4-FFF2-40B4-BE49-F238E27FC236}">
                <a16:creationId xmlns:a16="http://schemas.microsoft.com/office/drawing/2014/main" id="{78870EC6-31A7-FCBD-59E2-5E16B14161D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2567" b="90285" l="5000" r="45000"/>
                    </a14:imgEffect>
                  </a14:imgLayer>
                </a14:imgProps>
              </a:ext>
              <a:ext uri="{28A0092B-C50C-407E-A947-70E740481C1C}">
                <a14:useLocalDpi xmlns:a14="http://schemas.microsoft.com/office/drawing/2010/main" val="0"/>
              </a:ext>
            </a:extLst>
          </a:blip>
          <a:srcRect t="2852" r="50000"/>
          <a:stretch/>
        </p:blipFill>
        <p:spPr bwMode="auto">
          <a:xfrm>
            <a:off x="8124053" y="86072"/>
            <a:ext cx="3866386" cy="334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097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3B851-A21B-44CC-8DF2-EADF4E0B7375}"/>
              </a:ext>
            </a:extLst>
          </p:cNvPr>
          <p:cNvSpPr txBox="1"/>
          <p:nvPr/>
        </p:nvSpPr>
        <p:spPr>
          <a:xfrm>
            <a:off x="4712486" y="289065"/>
            <a:ext cx="3061218" cy="584775"/>
          </a:xfrm>
          <a:prstGeom prst="rect">
            <a:avLst/>
          </a:prstGeom>
          <a:noFill/>
        </p:spPr>
        <p:txBody>
          <a:bodyPr wrap="square">
            <a:spAutoFit/>
          </a:bodyPr>
          <a:lstStyle/>
          <a:p>
            <a:pPr algn="l"/>
            <a:r>
              <a:rPr lang="en-US" sz="3200" b="1" i="0" spc="50" dirty="0">
                <a:ln w="0"/>
                <a:solidFill>
                  <a:srgbClr val="FF0000"/>
                </a:solidFill>
                <a:effectLst>
                  <a:innerShdw blurRad="63500" dist="50800" dir="13500000">
                    <a:srgbClr val="000000">
                      <a:alpha val="50000"/>
                    </a:srgbClr>
                  </a:innerShdw>
                </a:effectLst>
                <a:latin typeface="Söhne"/>
              </a:rPr>
              <a:t>Disadvantages</a:t>
            </a:r>
          </a:p>
        </p:txBody>
      </p:sp>
      <p:sp>
        <p:nvSpPr>
          <p:cNvPr id="5" name="TextBox 4">
            <a:extLst>
              <a:ext uri="{FF2B5EF4-FFF2-40B4-BE49-F238E27FC236}">
                <a16:creationId xmlns:a16="http://schemas.microsoft.com/office/drawing/2014/main" id="{3D014B57-6B51-4478-AAB3-5E5A86A85F40}"/>
              </a:ext>
            </a:extLst>
          </p:cNvPr>
          <p:cNvSpPr txBox="1"/>
          <p:nvPr/>
        </p:nvSpPr>
        <p:spPr>
          <a:xfrm>
            <a:off x="380661" y="1166842"/>
            <a:ext cx="11430678" cy="4893647"/>
          </a:xfrm>
          <a:prstGeom prst="rect">
            <a:avLst/>
          </a:prstGeom>
          <a:noFill/>
        </p:spPr>
        <p:txBody>
          <a:bodyPr wrap="square">
            <a:spAutoFit/>
          </a:bodyPr>
          <a:lstStyle/>
          <a:p>
            <a:pPr marL="285750" indent="-285750" algn="l">
              <a:buFont typeface="Arial" panose="020B0604020202020204" pitchFamily="34" charset="0"/>
              <a:buChar char="•"/>
            </a:pPr>
            <a:r>
              <a:rPr lang="en-US" sz="2400" b="1" i="0" dirty="0">
                <a:solidFill>
                  <a:schemeClr val="bg1"/>
                </a:solidFill>
                <a:effectLst/>
                <a:highlight>
                  <a:srgbClr val="FF0000"/>
                </a:highlight>
                <a:latin typeface="Consolas" panose="020B0609020204030204" pitchFamily="49" charset="0"/>
              </a:rPr>
              <a:t>CAST128 with CBC Mode:</a:t>
            </a:r>
          </a:p>
          <a:p>
            <a:pPr algn="l"/>
            <a:r>
              <a:rPr lang="en-US" sz="2400" i="0" dirty="0">
                <a:solidFill>
                  <a:schemeClr val="bg1"/>
                </a:solidFill>
                <a:effectLst/>
                <a:latin typeface="Consolas" panose="020B0609020204030204" pitchFamily="49" charset="0"/>
              </a:rPr>
              <a:t>Parallel CBC encryption is not possible.</a:t>
            </a:r>
          </a:p>
          <a:p>
            <a:pPr algn="l"/>
            <a:r>
              <a:rPr lang="en-US" sz="2400" i="0" dirty="0">
                <a:solidFill>
                  <a:schemeClr val="bg1"/>
                </a:solidFill>
                <a:effectLst/>
                <a:latin typeface="Consolas" panose="020B0609020204030204" pitchFamily="49" charset="0"/>
              </a:rPr>
              <a:t>Not tolerant of block losses.</a:t>
            </a:r>
          </a:p>
          <a:p>
            <a:pPr lvl="1" algn="l"/>
            <a:endParaRPr lang="en-US" sz="2400" b="1" dirty="0">
              <a:solidFill>
                <a:schemeClr val="bg1"/>
              </a:solidFill>
              <a:latin typeface="Consolas" panose="020B0609020204030204" pitchFamily="49" charset="0"/>
            </a:endParaRPr>
          </a:p>
          <a:p>
            <a:pPr lvl="1" algn="l"/>
            <a:endParaRPr lang="en-US" sz="2400" b="1" i="0" dirty="0">
              <a:solidFill>
                <a:schemeClr val="bg1"/>
              </a:solidFill>
              <a:effectLst/>
              <a:highlight>
                <a:srgbClr val="FF0000"/>
              </a:highlight>
              <a:latin typeface="Consolas" panose="020B0609020204030204" pitchFamily="49" charset="0"/>
            </a:endParaRPr>
          </a:p>
          <a:p>
            <a:pPr marL="285750" indent="-285750" algn="l">
              <a:buFont typeface="Arial" panose="020B0604020202020204" pitchFamily="34" charset="0"/>
              <a:buChar char="•"/>
            </a:pPr>
            <a:r>
              <a:rPr lang="en-US" sz="2400" b="1" i="0" dirty="0">
                <a:solidFill>
                  <a:schemeClr val="bg1"/>
                </a:solidFill>
                <a:effectLst/>
                <a:highlight>
                  <a:srgbClr val="FF0000"/>
                </a:highlight>
                <a:latin typeface="Consolas" panose="020B0609020204030204" pitchFamily="49" charset="0"/>
              </a:rPr>
              <a:t>RSA for Secret Key Delivery:</a:t>
            </a:r>
          </a:p>
          <a:p>
            <a:pPr algn="l"/>
            <a:r>
              <a:rPr lang="en-US" sz="2400" dirty="0">
                <a:solidFill>
                  <a:schemeClr val="bg1"/>
                </a:solidFill>
                <a:latin typeface="Consolas" panose="020B0609020204030204" pitchFamily="49" charset="0"/>
              </a:rPr>
              <a:t>R</a:t>
            </a:r>
            <a:r>
              <a:rPr lang="en-US" sz="2400" b="0" i="0" dirty="0">
                <a:solidFill>
                  <a:schemeClr val="bg1"/>
                </a:solidFill>
                <a:effectLst/>
                <a:latin typeface="Consolas" panose="020B0609020204030204" pitchFamily="49" charset="0"/>
              </a:rPr>
              <a:t>equires large prime numbers as part of the encryption process.</a:t>
            </a:r>
          </a:p>
          <a:p>
            <a:pPr algn="l"/>
            <a:r>
              <a:rPr lang="en-US" sz="2400" dirty="0">
                <a:solidFill>
                  <a:schemeClr val="bg1"/>
                </a:solidFill>
                <a:latin typeface="Consolas" panose="020B0609020204030204" pitchFamily="49" charset="0"/>
              </a:rPr>
              <a:t>V</a:t>
            </a:r>
            <a:r>
              <a:rPr lang="en-US" sz="2400" b="0" i="0" dirty="0">
                <a:solidFill>
                  <a:schemeClr val="bg1"/>
                </a:solidFill>
                <a:effectLst/>
                <a:latin typeface="Consolas" panose="020B0609020204030204" pitchFamily="49" charset="0"/>
              </a:rPr>
              <a:t>ulnerable to attacks by quantum computers.</a:t>
            </a:r>
            <a:endParaRPr lang="en-US" sz="2400" b="1" i="0" dirty="0">
              <a:solidFill>
                <a:schemeClr val="bg1"/>
              </a:solidFill>
              <a:effectLst/>
              <a:latin typeface="Consolas" panose="020B0609020204030204" pitchFamily="49" charset="0"/>
            </a:endParaRPr>
          </a:p>
          <a:p>
            <a:pPr lvl="1" algn="l"/>
            <a:endParaRPr lang="en-US" sz="2400" b="1" i="0" dirty="0">
              <a:solidFill>
                <a:schemeClr val="bg1"/>
              </a:solidFill>
              <a:effectLst/>
              <a:latin typeface="Consolas" panose="020B0609020204030204" pitchFamily="49" charset="0"/>
            </a:endParaRPr>
          </a:p>
          <a:p>
            <a:pPr lvl="1" algn="l"/>
            <a:endParaRPr lang="en-US" sz="2400" b="1" i="0" dirty="0">
              <a:solidFill>
                <a:schemeClr val="bg1"/>
              </a:solidFill>
              <a:effectLst/>
              <a:latin typeface="Consolas" panose="020B0609020204030204" pitchFamily="49" charset="0"/>
            </a:endParaRPr>
          </a:p>
          <a:p>
            <a:pPr marL="285750" indent="-285750" algn="l">
              <a:buFont typeface="Arial" panose="020B0604020202020204" pitchFamily="34" charset="0"/>
              <a:buChar char="•"/>
            </a:pPr>
            <a:r>
              <a:rPr lang="en-US" sz="2400" b="1" i="0" dirty="0">
                <a:solidFill>
                  <a:schemeClr val="bg1"/>
                </a:solidFill>
                <a:effectLst/>
                <a:highlight>
                  <a:srgbClr val="FF0000"/>
                </a:highlight>
                <a:latin typeface="Consolas" panose="020B0609020204030204" pitchFamily="49" charset="0"/>
              </a:rPr>
              <a:t>El-Gamal for Signature Generation:</a:t>
            </a:r>
          </a:p>
          <a:p>
            <a:pPr algn="l"/>
            <a:r>
              <a:rPr lang="en-US" sz="2400" i="0" dirty="0">
                <a:solidFill>
                  <a:schemeClr val="bg1"/>
                </a:solidFill>
                <a:effectLst/>
                <a:latin typeface="Consolas" panose="020B0609020204030204" pitchFamily="49" charset="0"/>
              </a:rPr>
              <a:t>Complexity in signature generation and verification processes.</a:t>
            </a:r>
          </a:p>
          <a:p>
            <a:pPr algn="l"/>
            <a:r>
              <a:rPr lang="en-US" sz="2400" dirty="0">
                <a:solidFill>
                  <a:schemeClr val="bg1"/>
                </a:solidFill>
                <a:latin typeface="Consolas" panose="020B0609020204030204" pitchFamily="49" charset="0"/>
              </a:rPr>
              <a:t>S</a:t>
            </a:r>
            <a:r>
              <a:rPr lang="en-US" sz="2400" b="0" i="0" dirty="0">
                <a:solidFill>
                  <a:schemeClr val="bg1"/>
                </a:solidFill>
                <a:effectLst/>
                <a:latin typeface="Consolas" panose="020B0609020204030204" pitchFamily="49" charset="0"/>
              </a:rPr>
              <a:t>lower compared to other encryption algorithms.</a:t>
            </a:r>
            <a:endParaRPr lang="en-US" sz="2400" b="1" i="0" dirty="0">
              <a:solidFill>
                <a:schemeClr val="bg1"/>
              </a:solidFill>
              <a:effectLst/>
              <a:latin typeface="Consolas" panose="020B0609020204030204" pitchFamily="49" charset="0"/>
            </a:endParaRPr>
          </a:p>
        </p:txBody>
      </p:sp>
      <p:pic>
        <p:nvPicPr>
          <p:cNvPr id="1028" name="Picture 4" descr="Advantages of Registering a Company - IndiaFilings">
            <a:extLst>
              <a:ext uri="{FF2B5EF4-FFF2-40B4-BE49-F238E27FC236}">
                <a16:creationId xmlns:a16="http://schemas.microsoft.com/office/drawing/2014/main" id="{7F0AC045-6EA1-C635-85E9-9597242B14E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55000" r="95000"/>
                    </a14:imgEffect>
                  </a14:imgLayer>
                </a14:imgProps>
              </a:ext>
              <a:ext uri="{28A0092B-C50C-407E-A947-70E740481C1C}">
                <a14:useLocalDpi xmlns:a14="http://schemas.microsoft.com/office/drawing/2010/main" val="0"/>
              </a:ext>
            </a:extLst>
          </a:blip>
          <a:srcRect l="50000"/>
          <a:stretch/>
        </p:blipFill>
        <p:spPr bwMode="auto">
          <a:xfrm>
            <a:off x="7644581" y="126507"/>
            <a:ext cx="3918155" cy="348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84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C349-E6D4-4970-818B-375998B00617}"/>
              </a:ext>
            </a:extLst>
          </p:cNvPr>
          <p:cNvSpPr>
            <a:spLocks noGrp="1"/>
          </p:cNvSpPr>
          <p:nvPr>
            <p:ph type="title"/>
          </p:nvPr>
        </p:nvSpPr>
        <p:spPr>
          <a:xfrm>
            <a:off x="3724670" y="127680"/>
            <a:ext cx="4681911" cy="1325563"/>
          </a:xfrm>
        </p:spPr>
        <p:txBody>
          <a:bodyPr>
            <a:normAutofit/>
          </a:bodyPr>
          <a:lstStyle/>
          <a:p>
            <a:r>
              <a:rPr lang="en-US" sz="4800" b="1" cap="none" spc="50" dirty="0">
                <a:ln w="0"/>
                <a:solidFill>
                  <a:schemeClr val="bg2"/>
                </a:solidFill>
                <a:effectLst>
                  <a:innerShdw blurRad="63500" dist="50800" dir="13500000">
                    <a:srgbClr val="000000">
                      <a:alpha val="50000"/>
                    </a:srgbClr>
                  </a:innerShdw>
                </a:effectLst>
              </a:rPr>
              <a:t>Possible Attacks</a:t>
            </a:r>
            <a:endParaRPr lang="en-IL" sz="4600" b="1" cap="none" spc="50" dirty="0">
              <a:ln w="0"/>
              <a:solidFill>
                <a:schemeClr val="bg2"/>
              </a:solidFill>
              <a:effectLst>
                <a:innerShdw blurRad="63500" dist="50800" dir="13500000">
                  <a:srgbClr val="000000">
                    <a:alpha val="50000"/>
                  </a:srgbClr>
                </a:innerShdw>
              </a:effectLst>
            </a:endParaRPr>
          </a:p>
        </p:txBody>
      </p:sp>
      <p:sp>
        <p:nvSpPr>
          <p:cNvPr id="3" name="Content Placeholder 2">
            <a:extLst>
              <a:ext uri="{FF2B5EF4-FFF2-40B4-BE49-F238E27FC236}">
                <a16:creationId xmlns:a16="http://schemas.microsoft.com/office/drawing/2014/main" id="{ADB2EA81-17EC-4A5D-8A52-085ACAE8D208}"/>
              </a:ext>
            </a:extLst>
          </p:cNvPr>
          <p:cNvSpPr>
            <a:spLocks noGrp="1"/>
          </p:cNvSpPr>
          <p:nvPr>
            <p:ph idx="1"/>
          </p:nvPr>
        </p:nvSpPr>
        <p:spPr>
          <a:xfrm>
            <a:off x="456618" y="2055813"/>
            <a:ext cx="10515600" cy="2691447"/>
          </a:xfrm>
        </p:spPr>
        <p:txBody>
          <a:bodyPr>
            <a:normAutofit/>
          </a:bodyPr>
          <a:lstStyle/>
          <a:p>
            <a:endParaRPr lang="en-IL" sz="2600" dirty="0"/>
          </a:p>
          <a:p>
            <a:endParaRPr lang="en-IL" sz="2600" dirty="0"/>
          </a:p>
        </p:txBody>
      </p:sp>
      <p:sp>
        <p:nvSpPr>
          <p:cNvPr id="14" name="Content Placeholder 2">
            <a:extLst>
              <a:ext uri="{FF2B5EF4-FFF2-40B4-BE49-F238E27FC236}">
                <a16:creationId xmlns:a16="http://schemas.microsoft.com/office/drawing/2014/main" id="{6B9FA5E2-0949-45D2-8E2C-9FB0789C06DB}"/>
              </a:ext>
            </a:extLst>
          </p:cNvPr>
          <p:cNvSpPr txBox="1">
            <a:spLocks/>
          </p:cNvSpPr>
          <p:nvPr/>
        </p:nvSpPr>
        <p:spPr>
          <a:xfrm>
            <a:off x="714102" y="1639388"/>
            <a:ext cx="10515600" cy="3331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L" b="1" u="sng" dirty="0">
                <a:solidFill>
                  <a:schemeClr val="bg1"/>
                </a:solidFill>
              </a:rPr>
              <a:t>Man In The Middle</a:t>
            </a:r>
            <a:r>
              <a:rPr lang="en-IL" dirty="0">
                <a:solidFill>
                  <a:schemeClr val="bg1"/>
                </a:solidFill>
              </a:rPr>
              <a:t>: An attack where someone listens and interrupts conversations between two computers or entities in the net.</a:t>
            </a:r>
            <a:endParaRPr lang="en-US" dirty="0">
              <a:solidFill>
                <a:schemeClr val="bg1"/>
              </a:solidFill>
            </a:endParaRPr>
          </a:p>
          <a:p>
            <a:endParaRPr lang="en-IL" dirty="0">
              <a:solidFill>
                <a:schemeClr val="bg1"/>
              </a:solidFill>
            </a:endParaRPr>
          </a:p>
          <a:p>
            <a:r>
              <a:rPr lang="en-IL" b="1" u="sng" dirty="0">
                <a:solidFill>
                  <a:schemeClr val="bg1"/>
                </a:solidFill>
              </a:rPr>
              <a:t>Solution:</a:t>
            </a:r>
            <a:r>
              <a:rPr lang="en-US" dirty="0">
                <a:solidFill>
                  <a:schemeClr val="bg1"/>
                </a:solidFill>
              </a:rPr>
              <a:t> When transferring digital signature public key and RSA public key, we must deliver them in a secure channel, in order to make sure both sides can know for certain that the keys are safe.</a:t>
            </a:r>
            <a:endParaRPr lang="en-IL" dirty="0">
              <a:solidFill>
                <a:schemeClr val="bg1"/>
              </a:solidFill>
            </a:endParaRPr>
          </a:p>
          <a:p>
            <a:endParaRPr lang="en-IL" dirty="0">
              <a:solidFill>
                <a:schemeClr val="bg1"/>
              </a:solidFill>
            </a:endParaRPr>
          </a:p>
          <a:p>
            <a:endParaRPr lang="en-IL" dirty="0">
              <a:solidFill>
                <a:schemeClr val="bg1"/>
              </a:solidFill>
            </a:endParaRPr>
          </a:p>
        </p:txBody>
      </p:sp>
      <p:pic>
        <p:nvPicPr>
          <p:cNvPr id="3074" name="Picture 2" descr="Avoiding man-in-the-middle (MITM) attacks | Invicti">
            <a:extLst>
              <a:ext uri="{FF2B5EF4-FFF2-40B4-BE49-F238E27FC236}">
                <a16:creationId xmlns:a16="http://schemas.microsoft.com/office/drawing/2014/main" id="{9E295586-2DEE-91A4-31F0-652D84438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748" y="4475196"/>
            <a:ext cx="8598308" cy="21540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503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2EA81-17EC-4A5D-8A52-085ACAE8D208}"/>
              </a:ext>
            </a:extLst>
          </p:cNvPr>
          <p:cNvSpPr>
            <a:spLocks noGrp="1"/>
          </p:cNvSpPr>
          <p:nvPr>
            <p:ph idx="1"/>
          </p:nvPr>
        </p:nvSpPr>
        <p:spPr>
          <a:xfrm>
            <a:off x="456618" y="2055813"/>
            <a:ext cx="10515600" cy="3246121"/>
          </a:xfrm>
        </p:spPr>
        <p:txBody>
          <a:bodyPr>
            <a:normAutofit/>
          </a:bodyPr>
          <a:lstStyle/>
          <a:p>
            <a:endParaRPr lang="en-IL" sz="2600" dirty="0"/>
          </a:p>
          <a:p>
            <a:endParaRPr lang="en-IL" sz="2600" dirty="0"/>
          </a:p>
        </p:txBody>
      </p:sp>
      <p:sp>
        <p:nvSpPr>
          <p:cNvPr id="10" name="Content Placeholder 2">
            <a:extLst>
              <a:ext uri="{FF2B5EF4-FFF2-40B4-BE49-F238E27FC236}">
                <a16:creationId xmlns:a16="http://schemas.microsoft.com/office/drawing/2014/main" id="{B546C620-A6DE-4B3F-83A8-AEC912F4CC2B}"/>
              </a:ext>
            </a:extLst>
          </p:cNvPr>
          <p:cNvSpPr txBox="1">
            <a:spLocks/>
          </p:cNvSpPr>
          <p:nvPr/>
        </p:nvSpPr>
        <p:spPr>
          <a:xfrm>
            <a:off x="456618" y="571379"/>
            <a:ext cx="10909663" cy="45346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L" sz="2000" b="1" u="sng" dirty="0">
                <a:solidFill>
                  <a:schemeClr val="bg1"/>
                </a:solidFill>
              </a:rPr>
              <a:t>Brute force: </a:t>
            </a:r>
            <a:r>
              <a:rPr lang="en-IL" sz="2000" dirty="0">
                <a:solidFill>
                  <a:schemeClr val="bg1"/>
                </a:solidFill>
              </a:rPr>
              <a:t>An attack where all possible</a:t>
            </a:r>
            <a:r>
              <a:rPr lang="en-US" sz="2000" dirty="0">
                <a:solidFill>
                  <a:schemeClr val="bg1"/>
                </a:solidFill>
              </a:rPr>
              <a:t> KEYS</a:t>
            </a:r>
            <a:r>
              <a:rPr lang="en-IL" sz="2000" dirty="0">
                <a:solidFill>
                  <a:schemeClr val="bg1"/>
                </a:solidFill>
              </a:rPr>
              <a:t> combinations are tested in order to </a:t>
            </a:r>
            <a:r>
              <a:rPr lang="en-US" sz="2000" dirty="0">
                <a:solidFill>
                  <a:schemeClr val="bg1"/>
                </a:solidFill>
              </a:rPr>
              <a:t>decrypt the data</a:t>
            </a:r>
            <a:r>
              <a:rPr lang="en-IL" sz="2000" dirty="0">
                <a:solidFill>
                  <a:schemeClr val="bg1"/>
                </a:solidFill>
              </a:rPr>
              <a:t>.</a:t>
            </a:r>
            <a:endParaRPr lang="en-US" sz="2000" dirty="0">
              <a:solidFill>
                <a:schemeClr val="bg1"/>
              </a:solidFill>
            </a:endParaRPr>
          </a:p>
          <a:p>
            <a:endParaRPr lang="en-IL" sz="2000" dirty="0">
              <a:solidFill>
                <a:schemeClr val="bg1"/>
              </a:solidFill>
            </a:endParaRPr>
          </a:p>
          <a:p>
            <a:r>
              <a:rPr lang="en-IL" sz="2000" dirty="0">
                <a:solidFill>
                  <a:schemeClr val="bg1"/>
                </a:solidFill>
              </a:rPr>
              <a:t> </a:t>
            </a:r>
            <a:r>
              <a:rPr lang="en-IL" sz="2000" u="sng" dirty="0">
                <a:solidFill>
                  <a:schemeClr val="bg1"/>
                </a:solidFill>
              </a:rPr>
              <a:t>Solution:</a:t>
            </a:r>
            <a:r>
              <a:rPr lang="en-US" sz="2000" u="sng" dirty="0">
                <a:solidFill>
                  <a:schemeClr val="bg1"/>
                </a:solidFill>
              </a:rPr>
              <a:t> </a:t>
            </a:r>
            <a:r>
              <a:rPr lang="en-US" sz="2000" i="0" dirty="0">
                <a:solidFill>
                  <a:schemeClr val="bg1"/>
                </a:solidFill>
                <a:effectLst/>
                <a:latin typeface="Söhne"/>
              </a:rPr>
              <a:t>we can calculate the total number of possible combinations :</a:t>
            </a:r>
          </a:p>
          <a:p>
            <a:r>
              <a:rPr lang="en-US" sz="2000" i="0" dirty="0">
                <a:solidFill>
                  <a:schemeClr val="bg1"/>
                </a:solidFill>
                <a:effectLst/>
                <a:latin typeface="Söhne"/>
              </a:rPr>
              <a:t>Let's assume a hypothetical scenario where the attacker can test one billion </a:t>
            </a:r>
            <a:r>
              <a:rPr lang="en-US" sz="2000" b="1" i="0" dirty="0">
                <a:solidFill>
                  <a:schemeClr val="bg1"/>
                </a:solidFill>
                <a:effectLst/>
                <a:latin typeface="Söhne"/>
              </a:rPr>
              <a:t>(10^9) combinations per second:</a:t>
            </a:r>
          </a:p>
          <a:p>
            <a:r>
              <a:rPr lang="en-US" sz="2000" b="1" i="0" dirty="0">
                <a:solidFill>
                  <a:schemeClr val="bg1"/>
                </a:solidFill>
                <a:effectLst/>
                <a:latin typeface="Söhne"/>
              </a:rPr>
              <a:t>For a 40-bit key</a:t>
            </a:r>
            <a:r>
              <a:rPr lang="en-US" sz="2000" i="0" dirty="0">
                <a:solidFill>
                  <a:schemeClr val="bg1"/>
                </a:solidFill>
                <a:effectLst/>
                <a:latin typeface="Söhne"/>
              </a:rPr>
              <a:t>: Number of combinations: 2^40 </a:t>
            </a:r>
            <a:r>
              <a:rPr lang="en-US" sz="2000" dirty="0">
                <a:solidFill>
                  <a:schemeClr val="bg1"/>
                </a:solidFill>
                <a:latin typeface="Söhne"/>
              </a:rPr>
              <a:t>,</a:t>
            </a:r>
            <a:r>
              <a:rPr lang="en-US" sz="2000" i="0" dirty="0">
                <a:solidFill>
                  <a:schemeClr val="bg1"/>
                </a:solidFill>
                <a:effectLst/>
                <a:latin typeface="Söhne"/>
              </a:rPr>
              <a:t>Time required: 2^40 / 10^9 seconds = 1,099 seconds or approximately 18 minutes.</a:t>
            </a:r>
          </a:p>
          <a:p>
            <a:r>
              <a:rPr lang="en-US" sz="2000" b="1" i="0" dirty="0">
                <a:solidFill>
                  <a:schemeClr val="bg1"/>
                </a:solidFill>
                <a:effectLst/>
                <a:latin typeface="Söhne"/>
              </a:rPr>
              <a:t>For a 128-bit key</a:t>
            </a:r>
            <a:r>
              <a:rPr lang="en-US" sz="2000" i="0" dirty="0">
                <a:solidFill>
                  <a:schemeClr val="bg1"/>
                </a:solidFill>
                <a:effectLst/>
                <a:latin typeface="Söhne"/>
              </a:rPr>
              <a:t>: Number of combinations: 2^128 </a:t>
            </a:r>
            <a:r>
              <a:rPr lang="en-US" sz="2000" dirty="0">
                <a:solidFill>
                  <a:schemeClr val="bg1"/>
                </a:solidFill>
                <a:latin typeface="Söhne"/>
              </a:rPr>
              <a:t>,</a:t>
            </a:r>
            <a:r>
              <a:rPr lang="en-US" sz="2000" i="0" dirty="0">
                <a:solidFill>
                  <a:schemeClr val="bg1"/>
                </a:solidFill>
                <a:effectLst/>
                <a:latin typeface="Söhne"/>
              </a:rPr>
              <a:t>Time required: : 2^128 / 10^9 seconds = 340,282,366,920,938,463,463,374,607,431,768,211 seconds or approximately 10^26 years.</a:t>
            </a:r>
            <a:endParaRPr lang="en-IL" sz="2000" dirty="0"/>
          </a:p>
          <a:p>
            <a:endParaRPr lang="en-IL" sz="2000" dirty="0"/>
          </a:p>
        </p:txBody>
      </p:sp>
      <p:pic>
        <p:nvPicPr>
          <p:cNvPr id="4098" name="Picture 2" descr="What is a brute attack? What are the types of brute force attacks and how  you can prevent it.">
            <a:extLst>
              <a:ext uri="{FF2B5EF4-FFF2-40B4-BE49-F238E27FC236}">
                <a16:creationId xmlns:a16="http://schemas.microsoft.com/office/drawing/2014/main" id="{6EC773DD-2B53-17AE-1D18-5BC661CDF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968" y="3914478"/>
            <a:ext cx="6191250"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94368B69-E431-4F94-9474-FB7CFD73F5D0}"/>
              </a:ext>
            </a:extLst>
          </p:cNvPr>
          <p:cNvSpPr/>
          <p:nvPr/>
        </p:nvSpPr>
        <p:spPr>
          <a:xfrm>
            <a:off x="8067368" y="5427406"/>
            <a:ext cx="722671" cy="70792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3943324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6022-1B5C-406C-A647-CFB53D72E7EE}"/>
              </a:ext>
            </a:extLst>
          </p:cNvPr>
          <p:cNvSpPr>
            <a:spLocks noGrp="1"/>
          </p:cNvSpPr>
          <p:nvPr>
            <p:ph type="title"/>
          </p:nvPr>
        </p:nvSpPr>
        <p:spPr>
          <a:xfrm>
            <a:off x="2751138" y="346357"/>
            <a:ext cx="6554787" cy="1478570"/>
          </a:xfrm>
        </p:spPr>
        <p:txBody>
          <a:bodyPr/>
          <a:lstStyle/>
          <a:p>
            <a:r>
              <a:rPr lang="en-US" b="1" cap="none" spc="50" dirty="0">
                <a:ln w="0"/>
                <a:solidFill>
                  <a:schemeClr val="bg2"/>
                </a:solidFill>
                <a:effectLst>
                  <a:innerShdw blurRad="63500" dist="50800" dir="13500000">
                    <a:srgbClr val="000000">
                      <a:alpha val="50000"/>
                    </a:srgbClr>
                  </a:innerShdw>
                </a:effectLst>
              </a:rPr>
              <a:t>Mail Exchange -Preparations</a:t>
            </a:r>
            <a:endParaRPr lang="en-IL" b="1" cap="none" spc="50" dirty="0">
              <a:ln w="0"/>
              <a:solidFill>
                <a:schemeClr val="bg2"/>
              </a:solidFill>
              <a:effectLst>
                <a:innerShdw blurRad="63500" dist="50800" dir="13500000">
                  <a:srgbClr val="000000">
                    <a:alpha val="50000"/>
                  </a:srgbClr>
                </a:inn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083A81-1BFC-4116-B634-B3A5ADC31F92}"/>
                  </a:ext>
                </a:extLst>
              </p:cNvPr>
              <p:cNvSpPr>
                <a:spLocks noGrp="1"/>
              </p:cNvSpPr>
              <p:nvPr>
                <p:ph idx="1"/>
              </p:nvPr>
            </p:nvSpPr>
            <p:spPr>
              <a:xfrm>
                <a:off x="1055688" y="1813692"/>
                <a:ext cx="10879638" cy="1457203"/>
              </a:xfrm>
            </p:spPr>
            <p:txBody>
              <a:bodyPr>
                <a:normAutofit fontScale="92500" lnSpcReduction="10000"/>
              </a:bodyPr>
              <a:lstStyle/>
              <a:p>
                <a:pPr algn="l"/>
                <a:r>
                  <a:rPr lang="en-US" b="1" dirty="0">
                    <a:solidFill>
                      <a:schemeClr val="bg1"/>
                    </a:solidFill>
                  </a:rPr>
                  <a:t>Alice generate a digital signature with El-Gamal </a:t>
                </a:r>
                <a:br>
                  <a:rPr lang="en-US" b="1" dirty="0">
                    <a:solidFill>
                      <a:schemeClr val="bg1"/>
                    </a:solidFill>
                  </a:rPr>
                </a:br>
                <a:r>
                  <a:rPr lang="en-US" b="1" dirty="0">
                    <a:solidFill>
                      <a:schemeClr val="bg1"/>
                    </a:solidFill>
                  </a:rPr>
                  <a:t>and share the public keys with Bob via a secure channel.</a:t>
                </a:r>
              </a:p>
              <a:p>
                <a:pPr algn="l"/>
                <a:r>
                  <a:rPr lang="en-US" b="1" dirty="0">
                    <a:solidFill>
                      <a:schemeClr val="bg1"/>
                    </a:solidFill>
                  </a:rPr>
                  <a:t>Bob Generates RSA system </a:t>
                </a:r>
                <a14:m>
                  <m:oMath xmlns:m="http://schemas.openxmlformats.org/officeDocument/2006/math">
                    <m:d>
                      <m:dPr>
                        <m:ctrlPr>
                          <a:rPr lang="en-US" b="1" i="1" dirty="0" smtClean="0">
                            <a:solidFill>
                              <a:schemeClr val="bg1"/>
                            </a:solidFill>
                            <a:latin typeface="Cambria Math" panose="02040503050406030204" pitchFamily="18" charset="0"/>
                          </a:rPr>
                        </m:ctrlPr>
                      </m:dPr>
                      <m:e>
                        <m:d>
                          <m:dPr>
                            <m:ctrlPr>
                              <a:rPr lang="en-US" b="1" i="1" dirty="0" smtClean="0">
                                <a:solidFill>
                                  <a:schemeClr val="bg1"/>
                                </a:solidFill>
                                <a:latin typeface="Cambria Math" panose="02040503050406030204" pitchFamily="18" charset="0"/>
                              </a:rPr>
                            </m:ctrlPr>
                          </m:dPr>
                          <m:e>
                            <m:r>
                              <a:rPr lang="en-US" b="1" i="1" dirty="0" smtClean="0">
                                <a:solidFill>
                                  <a:schemeClr val="bg1"/>
                                </a:solidFill>
                                <a:latin typeface="Cambria Math" panose="02040503050406030204" pitchFamily="18" charset="0"/>
                              </a:rPr>
                              <m:t>𝒏</m:t>
                            </m:r>
                            <m:r>
                              <a:rPr lang="en-US" b="1" i="1" dirty="0" smtClean="0">
                                <a:solidFill>
                                  <a:schemeClr val="bg1"/>
                                </a:solidFill>
                                <a:latin typeface="Cambria Math" panose="02040503050406030204" pitchFamily="18" charset="0"/>
                              </a:rPr>
                              <m:t>,</m:t>
                            </m:r>
                            <m:r>
                              <a:rPr lang="en-US" b="1" i="1" dirty="0" smtClean="0">
                                <a:solidFill>
                                  <a:schemeClr val="bg1"/>
                                </a:solidFill>
                                <a:latin typeface="Cambria Math" panose="02040503050406030204" pitchFamily="18" charset="0"/>
                              </a:rPr>
                              <m:t>𝒆</m:t>
                            </m:r>
                          </m:e>
                        </m:d>
                        <m:r>
                          <a:rPr lang="en-US" b="1" i="1" dirty="0" smtClean="0">
                            <a:solidFill>
                              <a:schemeClr val="bg1"/>
                            </a:solidFill>
                            <a:latin typeface="Cambria Math" panose="02040503050406030204" pitchFamily="18" charset="0"/>
                          </a:rPr>
                          <m:t>,</m:t>
                        </m:r>
                        <m:d>
                          <m:dPr>
                            <m:ctrlPr>
                              <a:rPr lang="en-US" b="1" i="1" dirty="0">
                                <a:solidFill>
                                  <a:schemeClr val="bg1"/>
                                </a:solidFill>
                                <a:latin typeface="Cambria Math" panose="02040503050406030204" pitchFamily="18" charset="0"/>
                              </a:rPr>
                            </m:ctrlPr>
                          </m:dPr>
                          <m:e>
                            <m:r>
                              <a:rPr lang="en-US" b="1" i="1" dirty="0" smtClean="0">
                                <a:solidFill>
                                  <a:schemeClr val="bg1"/>
                                </a:solidFill>
                                <a:latin typeface="Cambria Math" panose="02040503050406030204" pitchFamily="18" charset="0"/>
                              </a:rPr>
                              <m:t>𝒅</m:t>
                            </m:r>
                            <m:r>
                              <a:rPr lang="en-US" b="1" i="1" dirty="0" smtClean="0">
                                <a:solidFill>
                                  <a:schemeClr val="bg1"/>
                                </a:solidFill>
                                <a:latin typeface="Cambria Math" panose="02040503050406030204" pitchFamily="18" charset="0"/>
                              </a:rPr>
                              <m:t>,</m:t>
                            </m:r>
                            <m:r>
                              <a:rPr lang="en-US" b="1" i="1" dirty="0" smtClean="0">
                                <a:solidFill>
                                  <a:schemeClr val="bg1"/>
                                </a:solidFill>
                                <a:latin typeface="Cambria Math" panose="02040503050406030204" pitchFamily="18" charset="0"/>
                              </a:rPr>
                              <m:t>𝒑</m:t>
                            </m:r>
                            <m:r>
                              <a:rPr lang="en-US" b="1" i="1" dirty="0" smtClean="0">
                                <a:solidFill>
                                  <a:schemeClr val="bg1"/>
                                </a:solidFill>
                                <a:latin typeface="Cambria Math" panose="02040503050406030204" pitchFamily="18" charset="0"/>
                              </a:rPr>
                              <m:t>,</m:t>
                            </m:r>
                            <m:r>
                              <a:rPr lang="en-US" b="1" i="1" dirty="0" smtClean="0">
                                <a:solidFill>
                                  <a:schemeClr val="bg1"/>
                                </a:solidFill>
                                <a:latin typeface="Cambria Math" panose="02040503050406030204" pitchFamily="18" charset="0"/>
                              </a:rPr>
                              <m:t>𝒒</m:t>
                            </m:r>
                          </m:e>
                        </m:d>
                      </m:e>
                    </m:d>
                    <m:r>
                      <a:rPr lang="en-US" b="1" i="1" dirty="0" smtClean="0">
                        <a:solidFill>
                          <a:schemeClr val="bg1"/>
                        </a:solidFill>
                        <a:latin typeface="Cambria Math" panose="02040503050406030204" pitchFamily="18" charset="0"/>
                      </a:rPr>
                      <m:t>.</m:t>
                    </m:r>
                  </m:oMath>
                </a14:m>
                <a:r>
                  <a:rPr lang="en-US" b="1" dirty="0">
                    <a:solidFill>
                      <a:schemeClr val="bg1"/>
                    </a:solidFill>
                  </a:rPr>
                  <a:t> And share public key </a:t>
                </a:r>
                <a14:m>
                  <m:oMath xmlns:m="http://schemas.openxmlformats.org/officeDocument/2006/math">
                    <m:d>
                      <m:dPr>
                        <m:ctrlPr>
                          <a:rPr lang="en-US" b="1" i="1" dirty="0">
                            <a:solidFill>
                              <a:schemeClr val="bg1"/>
                            </a:solidFill>
                            <a:latin typeface="Cambria Math" panose="02040503050406030204" pitchFamily="18" charset="0"/>
                          </a:rPr>
                        </m:ctrlPr>
                      </m:dPr>
                      <m:e>
                        <m:r>
                          <a:rPr lang="en-US" b="1" i="1" dirty="0" smtClean="0">
                            <a:solidFill>
                              <a:schemeClr val="bg1"/>
                            </a:solidFill>
                            <a:latin typeface="Cambria Math" panose="02040503050406030204" pitchFamily="18" charset="0"/>
                          </a:rPr>
                          <m:t>𝒏</m:t>
                        </m:r>
                        <m:r>
                          <a:rPr lang="en-US" b="1" i="1" dirty="0" smtClean="0">
                            <a:solidFill>
                              <a:schemeClr val="bg1"/>
                            </a:solidFill>
                            <a:latin typeface="Cambria Math" panose="02040503050406030204" pitchFamily="18" charset="0"/>
                          </a:rPr>
                          <m:t>,</m:t>
                        </m:r>
                        <m:r>
                          <a:rPr lang="en-US" b="1" i="1" dirty="0" smtClean="0">
                            <a:solidFill>
                              <a:schemeClr val="bg1"/>
                            </a:solidFill>
                            <a:latin typeface="Cambria Math" panose="02040503050406030204" pitchFamily="18" charset="0"/>
                          </a:rPr>
                          <m:t>𝒆</m:t>
                        </m:r>
                      </m:e>
                    </m:d>
                    <m:r>
                      <a:rPr lang="en-US" b="1" i="1" dirty="0" smtClean="0">
                        <a:solidFill>
                          <a:schemeClr val="bg1"/>
                        </a:solidFill>
                        <a:latin typeface="Cambria Math" panose="02040503050406030204" pitchFamily="18" charset="0"/>
                      </a:rPr>
                      <m:t> </m:t>
                    </m:r>
                    <m:r>
                      <a:rPr lang="en-US" b="1" i="1" dirty="0" smtClean="0">
                        <a:solidFill>
                          <a:schemeClr val="bg1"/>
                        </a:solidFill>
                        <a:latin typeface="Cambria Math" panose="02040503050406030204" pitchFamily="18" charset="0"/>
                      </a:rPr>
                      <m:t>𝒘𝒊𝒕𝒉</m:t>
                    </m:r>
                    <m:r>
                      <a:rPr lang="en-US" b="1" i="1" dirty="0" smtClean="0">
                        <a:solidFill>
                          <a:schemeClr val="bg1"/>
                        </a:solidFill>
                        <a:latin typeface="Cambria Math" panose="02040503050406030204" pitchFamily="18" charset="0"/>
                      </a:rPr>
                      <m:t> </m:t>
                    </m:r>
                    <m:r>
                      <a:rPr lang="en-US" b="1" i="1" dirty="0" smtClean="0">
                        <a:solidFill>
                          <a:schemeClr val="bg1"/>
                        </a:solidFill>
                        <a:latin typeface="Cambria Math" panose="02040503050406030204" pitchFamily="18" charset="0"/>
                      </a:rPr>
                      <m:t>𝑨𝒍𝒊𝒄𝒆</m:t>
                    </m:r>
                  </m:oMath>
                </a14:m>
                <a:endParaRPr lang="en-US" b="1" dirty="0">
                  <a:solidFill>
                    <a:schemeClr val="bg1"/>
                  </a:solidFill>
                </a:endParaRPr>
              </a:p>
              <a:p>
                <a:pPr algn="l"/>
                <a:endParaRPr lang="he-IL" b="1" dirty="0">
                  <a:solidFill>
                    <a:schemeClr val="bg1"/>
                  </a:solidFill>
                </a:endParaRPr>
              </a:p>
              <a:p>
                <a:pPr algn="l"/>
                <a:endParaRPr lang="en-US" b="1" dirty="0"/>
              </a:p>
              <a:p>
                <a:endParaRPr lang="en-IL" b="1" dirty="0"/>
              </a:p>
            </p:txBody>
          </p:sp>
        </mc:Choice>
        <mc:Fallback xmlns="">
          <p:sp>
            <p:nvSpPr>
              <p:cNvPr id="3" name="Content Placeholder 2">
                <a:extLst>
                  <a:ext uri="{FF2B5EF4-FFF2-40B4-BE49-F238E27FC236}">
                    <a16:creationId xmlns:a16="http://schemas.microsoft.com/office/drawing/2014/main" id="{5C083A81-1BFC-4116-B634-B3A5ADC31F92}"/>
                  </a:ext>
                </a:extLst>
              </p:cNvPr>
              <p:cNvSpPr>
                <a:spLocks noGrp="1" noRot="1" noChangeAspect="1" noMove="1" noResize="1" noEditPoints="1" noAdjustHandles="1" noChangeArrowheads="1" noChangeShapeType="1" noTextEdit="1"/>
              </p:cNvSpPr>
              <p:nvPr>
                <p:ph idx="1"/>
              </p:nvPr>
            </p:nvSpPr>
            <p:spPr>
              <a:xfrm>
                <a:off x="1055688" y="1813692"/>
                <a:ext cx="10879638" cy="1457203"/>
              </a:xfrm>
              <a:blipFill>
                <a:blip r:embed="rId2"/>
                <a:stretch>
                  <a:fillRect l="-952" t="-6695" b="-2510"/>
                </a:stretch>
              </a:blipFill>
            </p:spPr>
            <p:txBody>
              <a:bodyPr/>
              <a:lstStyle/>
              <a:p>
                <a:r>
                  <a:rPr lang="en-US">
                    <a:noFill/>
                  </a:rPr>
                  <a:t> </a:t>
                </a:r>
              </a:p>
            </p:txBody>
          </p:sp>
        </mc:Fallback>
      </mc:AlternateContent>
      <p:cxnSp>
        <p:nvCxnSpPr>
          <p:cNvPr id="6" name="מחבר חץ ישר 7">
            <a:extLst>
              <a:ext uri="{FF2B5EF4-FFF2-40B4-BE49-F238E27FC236}">
                <a16:creationId xmlns:a16="http://schemas.microsoft.com/office/drawing/2014/main" id="{2147A641-517E-4BB9-8FD6-7CC9A0465820}"/>
              </a:ext>
            </a:extLst>
          </p:cNvPr>
          <p:cNvCxnSpPr>
            <a:cxnSpLocks/>
          </p:cNvCxnSpPr>
          <p:nvPr/>
        </p:nvCxnSpPr>
        <p:spPr>
          <a:xfrm>
            <a:off x="5112748" y="4530757"/>
            <a:ext cx="16197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מחבר חץ ישר 9">
            <a:extLst>
              <a:ext uri="{FF2B5EF4-FFF2-40B4-BE49-F238E27FC236}">
                <a16:creationId xmlns:a16="http://schemas.microsoft.com/office/drawing/2014/main" id="{2393D165-9FAC-4F07-9BB2-DC017991878E}"/>
              </a:ext>
            </a:extLst>
          </p:cNvPr>
          <p:cNvCxnSpPr/>
          <p:nvPr/>
        </p:nvCxnSpPr>
        <p:spPr>
          <a:xfrm flipH="1">
            <a:off x="5060496" y="5031226"/>
            <a:ext cx="16720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Graphic 8">
            <a:extLst>
              <a:ext uri="{FF2B5EF4-FFF2-40B4-BE49-F238E27FC236}">
                <a16:creationId xmlns:a16="http://schemas.microsoft.com/office/drawing/2014/main" id="{BFF57901-C344-4373-9983-6CEC70A301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70183" y="3584549"/>
            <a:ext cx="1619793" cy="2282851"/>
          </a:xfrm>
          <a:prstGeom prst="rect">
            <a:avLst/>
          </a:prstGeom>
        </p:spPr>
      </p:pic>
      <p:pic>
        <p:nvPicPr>
          <p:cNvPr id="11" name="Graphic 10">
            <a:extLst>
              <a:ext uri="{FF2B5EF4-FFF2-40B4-BE49-F238E27FC236}">
                <a16:creationId xmlns:a16="http://schemas.microsoft.com/office/drawing/2014/main" id="{036D4F85-7E51-4892-8090-14B14201F8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55803" y="3587105"/>
            <a:ext cx="1672047" cy="2356495"/>
          </a:xfrm>
          <a:prstGeom prst="rect">
            <a:avLst/>
          </a:prstGeom>
        </p:spPr>
      </p:pic>
    </p:spTree>
    <p:extLst>
      <p:ext uri="{BB962C8B-B14F-4D97-AF65-F5344CB8AC3E}">
        <p14:creationId xmlns:p14="http://schemas.microsoft.com/office/powerpoint/2010/main" val="2161768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2AA7F8A-7D7C-4874-B637-DF7DF8A9EB38}"/>
              </a:ext>
            </a:extLst>
          </p:cNvPr>
          <p:cNvSpPr>
            <a:spLocks noGrp="1"/>
          </p:cNvSpPr>
          <p:nvPr>
            <p:ph type="title"/>
          </p:nvPr>
        </p:nvSpPr>
        <p:spPr>
          <a:xfrm>
            <a:off x="3094038" y="-33384"/>
            <a:ext cx="6535737" cy="1478570"/>
          </a:xfrm>
        </p:spPr>
        <p:txBody>
          <a:bodyPr/>
          <a:lstStyle/>
          <a:p>
            <a:pPr algn="l"/>
            <a:r>
              <a:rPr lang="en-US" b="1" cap="none" spc="50" dirty="0">
                <a:ln w="0"/>
                <a:solidFill>
                  <a:schemeClr val="bg2"/>
                </a:solidFill>
                <a:effectLst>
                  <a:innerShdw blurRad="63500" dist="50800" dir="13500000">
                    <a:srgbClr val="000000">
                      <a:alpha val="50000"/>
                    </a:srgbClr>
                  </a:innerShdw>
                </a:effectLst>
              </a:rPr>
              <a:t>Mail Exchange-preparations</a:t>
            </a:r>
            <a:endParaRPr lang="he-IL" b="1" cap="none" spc="50" dirty="0">
              <a:ln w="0"/>
              <a:solidFill>
                <a:schemeClr val="bg2"/>
              </a:solidFill>
              <a:effectLst>
                <a:innerShdw blurRad="63500" dist="50800" dir="13500000">
                  <a:srgbClr val="000000">
                    <a:alpha val="50000"/>
                  </a:srgbClr>
                </a:innerShdw>
              </a:effectLst>
            </a:endParaRPr>
          </a:p>
        </p:txBody>
      </p:sp>
      <p:sp>
        <p:nvSpPr>
          <p:cNvPr id="7" name="תיבת טקסט 11">
            <a:extLst>
              <a:ext uri="{FF2B5EF4-FFF2-40B4-BE49-F238E27FC236}">
                <a16:creationId xmlns:a16="http://schemas.microsoft.com/office/drawing/2014/main" id="{E514698E-809C-46CF-AB1D-C595ED3A035F}"/>
              </a:ext>
            </a:extLst>
          </p:cNvPr>
          <p:cNvSpPr txBox="1"/>
          <p:nvPr/>
        </p:nvSpPr>
        <p:spPr>
          <a:xfrm>
            <a:off x="7114155" y="2631432"/>
            <a:ext cx="2953180" cy="1938992"/>
          </a:xfrm>
          <a:prstGeom prst="rect">
            <a:avLst/>
          </a:prstGeom>
          <a:noFill/>
        </p:spPr>
        <p:txBody>
          <a:bodyPr wrap="square" rtlCol="1">
            <a:spAutoFit/>
          </a:bodyPr>
          <a:lstStyle/>
          <a:p>
            <a:pPr algn="l"/>
            <a:r>
              <a:rPr lang="en-US" sz="2400" dirty="0">
                <a:solidFill>
                  <a:schemeClr val="bg1"/>
                </a:solidFill>
              </a:rPr>
              <a:t>Alice uses RSA and (n,e) to encrypt the Key of CAST128, Finally, she signs the key using Elgamal.</a:t>
            </a:r>
            <a:endParaRPr lang="he-IL" sz="2400" dirty="0">
              <a:solidFill>
                <a:schemeClr val="bg1"/>
              </a:solidFill>
            </a:endParaRPr>
          </a:p>
        </p:txBody>
      </p:sp>
      <p:cxnSp>
        <p:nvCxnSpPr>
          <p:cNvPr id="8" name="מחבר חץ ישר 13">
            <a:extLst>
              <a:ext uri="{FF2B5EF4-FFF2-40B4-BE49-F238E27FC236}">
                <a16:creationId xmlns:a16="http://schemas.microsoft.com/office/drawing/2014/main" id="{1C28FB66-6056-4CB5-836F-5F3EAD2CE55C}"/>
              </a:ext>
            </a:extLst>
          </p:cNvPr>
          <p:cNvCxnSpPr>
            <a:cxnSpLocks/>
            <a:stCxn id="7" idx="1"/>
            <a:endCxn id="9" idx="3"/>
          </p:cNvCxnSpPr>
          <p:nvPr/>
        </p:nvCxnSpPr>
        <p:spPr>
          <a:xfrm flipH="1">
            <a:off x="4928827" y="3600928"/>
            <a:ext cx="21853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תיבת טקסט 14">
            <a:extLst>
              <a:ext uri="{FF2B5EF4-FFF2-40B4-BE49-F238E27FC236}">
                <a16:creationId xmlns:a16="http://schemas.microsoft.com/office/drawing/2014/main" id="{A34E26A0-7910-4ACC-B21C-C01BFB329043}"/>
              </a:ext>
            </a:extLst>
          </p:cNvPr>
          <p:cNvSpPr txBox="1"/>
          <p:nvPr/>
        </p:nvSpPr>
        <p:spPr>
          <a:xfrm>
            <a:off x="2176918" y="2631432"/>
            <a:ext cx="2751909" cy="1938992"/>
          </a:xfrm>
          <a:prstGeom prst="rect">
            <a:avLst/>
          </a:prstGeom>
          <a:noFill/>
        </p:spPr>
        <p:txBody>
          <a:bodyPr wrap="square" rtlCol="1">
            <a:spAutoFit/>
          </a:bodyPr>
          <a:lstStyle/>
          <a:p>
            <a:pPr algn="l"/>
            <a:r>
              <a:rPr lang="en-US" sz="2400" dirty="0">
                <a:solidFill>
                  <a:schemeClr val="bg1"/>
                </a:solidFill>
              </a:rPr>
              <a:t>Bob verifies Alice’s key using Elgamal, then decrypts the CAST128 key with RSA’s private key.</a:t>
            </a:r>
            <a:endParaRPr lang="he-IL" sz="2400" dirty="0">
              <a:solidFill>
                <a:schemeClr val="bg1"/>
              </a:solidFill>
            </a:endParaRPr>
          </a:p>
        </p:txBody>
      </p:sp>
      <p:pic>
        <p:nvPicPr>
          <p:cNvPr id="10" name="Graphic 9">
            <a:extLst>
              <a:ext uri="{FF2B5EF4-FFF2-40B4-BE49-F238E27FC236}">
                <a16:creationId xmlns:a16="http://schemas.microsoft.com/office/drawing/2014/main" id="{2306339C-BB00-40A6-9910-676917BDDD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11723" y="2287573"/>
            <a:ext cx="1619793" cy="2282851"/>
          </a:xfrm>
          <a:prstGeom prst="rect">
            <a:avLst/>
          </a:prstGeom>
        </p:spPr>
      </p:pic>
      <p:pic>
        <p:nvPicPr>
          <p:cNvPr id="11" name="Graphic 10">
            <a:extLst>
              <a:ext uri="{FF2B5EF4-FFF2-40B4-BE49-F238E27FC236}">
                <a16:creationId xmlns:a16="http://schemas.microsoft.com/office/drawing/2014/main" id="{79C95A8E-8D9D-48EF-BE1B-78B455A951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484" y="2250752"/>
            <a:ext cx="1672047" cy="2356495"/>
          </a:xfrm>
          <a:prstGeom prst="rect">
            <a:avLst/>
          </a:prstGeom>
        </p:spPr>
      </p:pic>
    </p:spTree>
    <p:extLst>
      <p:ext uri="{BB962C8B-B14F-4D97-AF65-F5344CB8AC3E}">
        <p14:creationId xmlns:p14="http://schemas.microsoft.com/office/powerpoint/2010/main" val="1978392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כותרת 1">
            <a:extLst>
              <a:ext uri="{FF2B5EF4-FFF2-40B4-BE49-F238E27FC236}">
                <a16:creationId xmlns:a16="http://schemas.microsoft.com/office/drawing/2014/main" id="{ABCACF4C-FED4-43C9-824E-FBBFBEAB1450}"/>
              </a:ext>
            </a:extLst>
          </p:cNvPr>
          <p:cNvSpPr>
            <a:spLocks noGrp="1"/>
          </p:cNvSpPr>
          <p:nvPr>
            <p:ph type="title"/>
          </p:nvPr>
        </p:nvSpPr>
        <p:spPr>
          <a:xfrm>
            <a:off x="3300549" y="-174080"/>
            <a:ext cx="5451566" cy="1325563"/>
          </a:xfrm>
        </p:spPr>
        <p:txBody>
          <a:bodyPr/>
          <a:lstStyle/>
          <a:p>
            <a:pPr algn="l"/>
            <a:r>
              <a:rPr lang="en-US" b="1" cap="none" spc="50" dirty="0">
                <a:ln w="0"/>
                <a:solidFill>
                  <a:schemeClr val="bg2"/>
                </a:solidFill>
                <a:effectLst>
                  <a:innerShdw blurRad="63500" dist="50800" dir="13500000">
                    <a:srgbClr val="000000">
                      <a:alpha val="50000"/>
                    </a:srgbClr>
                  </a:innerShdw>
                </a:effectLst>
              </a:rPr>
              <a:t>Mail Exchange-In Action</a:t>
            </a:r>
            <a:endParaRPr lang="he-IL" b="1" cap="none" spc="50" dirty="0">
              <a:ln w="0"/>
              <a:solidFill>
                <a:schemeClr val="bg2"/>
              </a:solidFill>
              <a:effectLst>
                <a:innerShdw blurRad="63500" dist="50800" dir="13500000">
                  <a:srgbClr val="000000">
                    <a:alpha val="50000"/>
                  </a:srgbClr>
                </a:innerShdw>
              </a:effectLst>
            </a:endParaRPr>
          </a:p>
        </p:txBody>
      </p:sp>
      <p:sp>
        <p:nvSpPr>
          <p:cNvPr id="20" name="תיבת טקסט 19">
            <a:extLst>
              <a:ext uri="{FF2B5EF4-FFF2-40B4-BE49-F238E27FC236}">
                <a16:creationId xmlns:a16="http://schemas.microsoft.com/office/drawing/2014/main" id="{43200983-D718-4584-B1A4-68C8F8932AF1}"/>
              </a:ext>
            </a:extLst>
          </p:cNvPr>
          <p:cNvSpPr txBox="1"/>
          <p:nvPr/>
        </p:nvSpPr>
        <p:spPr>
          <a:xfrm>
            <a:off x="7039792" y="2424278"/>
            <a:ext cx="2751909" cy="1569660"/>
          </a:xfrm>
          <a:prstGeom prst="rect">
            <a:avLst/>
          </a:prstGeom>
          <a:noFill/>
        </p:spPr>
        <p:txBody>
          <a:bodyPr wrap="square" rtlCol="1">
            <a:spAutoFit/>
          </a:bodyPr>
          <a:lstStyle/>
          <a:p>
            <a:pPr algn="l"/>
            <a:r>
              <a:rPr lang="en-US" sz="2400" dirty="0">
                <a:solidFill>
                  <a:schemeClr val="bg1"/>
                </a:solidFill>
              </a:rPr>
              <a:t>Alice writes an email to Bob and encrypts it using her key and cast128 CBC mode.</a:t>
            </a:r>
            <a:endParaRPr lang="he-IL" sz="2400" dirty="0">
              <a:solidFill>
                <a:schemeClr val="bg1"/>
              </a:solidFill>
            </a:endParaRPr>
          </a:p>
        </p:txBody>
      </p:sp>
      <p:sp>
        <p:nvSpPr>
          <p:cNvPr id="21" name="תיבת טקסט 20">
            <a:extLst>
              <a:ext uri="{FF2B5EF4-FFF2-40B4-BE49-F238E27FC236}">
                <a16:creationId xmlns:a16="http://schemas.microsoft.com/office/drawing/2014/main" id="{661FB14D-B0BB-47CF-9EE0-0DF17AF7BA5D}"/>
              </a:ext>
            </a:extLst>
          </p:cNvPr>
          <p:cNvSpPr txBox="1"/>
          <p:nvPr/>
        </p:nvSpPr>
        <p:spPr>
          <a:xfrm>
            <a:off x="2280556" y="2424279"/>
            <a:ext cx="3076374" cy="1569660"/>
          </a:xfrm>
          <a:prstGeom prst="rect">
            <a:avLst/>
          </a:prstGeom>
          <a:noFill/>
        </p:spPr>
        <p:txBody>
          <a:bodyPr wrap="square" rtlCol="1">
            <a:spAutoFit/>
          </a:bodyPr>
          <a:lstStyle/>
          <a:p>
            <a:pPr algn="l"/>
            <a:r>
              <a:rPr lang="en-US" sz="2400" dirty="0">
                <a:solidFill>
                  <a:schemeClr val="bg1"/>
                </a:solidFill>
              </a:rPr>
              <a:t>Bob Decrypts the message with CAST128 CBC and the decrypted key, and gets the mail!</a:t>
            </a:r>
          </a:p>
        </p:txBody>
      </p:sp>
      <p:cxnSp>
        <p:nvCxnSpPr>
          <p:cNvPr id="23" name="מחבר חץ ישר 22">
            <a:extLst>
              <a:ext uri="{FF2B5EF4-FFF2-40B4-BE49-F238E27FC236}">
                <a16:creationId xmlns:a16="http://schemas.microsoft.com/office/drawing/2014/main" id="{FF3EE499-01A6-4993-A855-DC8F41320153}"/>
              </a:ext>
            </a:extLst>
          </p:cNvPr>
          <p:cNvCxnSpPr/>
          <p:nvPr/>
        </p:nvCxnSpPr>
        <p:spPr>
          <a:xfrm flipH="1">
            <a:off x="5482046" y="3209109"/>
            <a:ext cx="10798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 name="Graphic 10">
            <a:extLst>
              <a:ext uri="{FF2B5EF4-FFF2-40B4-BE49-F238E27FC236}">
                <a16:creationId xmlns:a16="http://schemas.microsoft.com/office/drawing/2014/main" id="{57B20533-1FDF-4170-B2AD-607C0E4F5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8070" y="1886254"/>
            <a:ext cx="1619793" cy="2282851"/>
          </a:xfrm>
          <a:prstGeom prst="rect">
            <a:avLst/>
          </a:prstGeom>
        </p:spPr>
      </p:pic>
      <p:pic>
        <p:nvPicPr>
          <p:cNvPr id="15" name="Graphic 14">
            <a:extLst>
              <a:ext uri="{FF2B5EF4-FFF2-40B4-BE49-F238E27FC236}">
                <a16:creationId xmlns:a16="http://schemas.microsoft.com/office/drawing/2014/main" id="{B83911B7-4144-4D44-8D0C-DD9D204E4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2140" y="1812610"/>
            <a:ext cx="1672047" cy="2356495"/>
          </a:xfrm>
          <a:prstGeom prst="rect">
            <a:avLst/>
          </a:prstGeom>
        </p:spPr>
      </p:pic>
    </p:spTree>
    <p:extLst>
      <p:ext uri="{BB962C8B-B14F-4D97-AF65-F5344CB8AC3E}">
        <p14:creationId xmlns:p14="http://schemas.microsoft.com/office/powerpoint/2010/main" val="60138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1F17FB-FE7A-4137-8318-580A722A0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21" y="1824338"/>
            <a:ext cx="12010357" cy="3601903"/>
          </a:xfrm>
          <a:prstGeom prst="rect">
            <a:avLst/>
          </a:prstGeom>
        </p:spPr>
      </p:pic>
      <p:sp>
        <p:nvSpPr>
          <p:cNvPr id="11" name="Rectangle 10">
            <a:extLst>
              <a:ext uri="{FF2B5EF4-FFF2-40B4-BE49-F238E27FC236}">
                <a16:creationId xmlns:a16="http://schemas.microsoft.com/office/drawing/2014/main" id="{95CC053D-36FE-412F-9FF1-58F00AD2DD74}"/>
              </a:ext>
            </a:extLst>
          </p:cNvPr>
          <p:cNvSpPr/>
          <p:nvPr/>
        </p:nvSpPr>
        <p:spPr>
          <a:xfrm>
            <a:off x="4902403" y="289553"/>
            <a:ext cx="2387192"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Output </a:t>
            </a:r>
          </a:p>
        </p:txBody>
      </p:sp>
    </p:spTree>
    <p:extLst>
      <p:ext uri="{BB962C8B-B14F-4D97-AF65-F5344CB8AC3E}">
        <p14:creationId xmlns:p14="http://schemas.microsoft.com/office/powerpoint/2010/main" val="2794917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FBA0-2D2D-48C3-9876-BD78ADDE7A6F}"/>
              </a:ext>
            </a:extLst>
          </p:cNvPr>
          <p:cNvSpPr>
            <a:spLocks noGrp="1"/>
          </p:cNvSpPr>
          <p:nvPr>
            <p:ph type="title"/>
          </p:nvPr>
        </p:nvSpPr>
        <p:spPr>
          <a:xfrm>
            <a:off x="999173" y="327514"/>
            <a:ext cx="3034347" cy="1478570"/>
          </a:xfrm>
        </p:spPr>
        <p:txBody>
          <a:bodyPr/>
          <a:lstStyle/>
          <a:p>
            <a:r>
              <a:rPr lang="en-US" sz="4000" b="1" cap="none" spc="50" dirty="0">
                <a:ln w="0"/>
                <a:solidFill>
                  <a:schemeClr val="bg2"/>
                </a:solidFill>
                <a:effectLst>
                  <a:innerShdw blurRad="63500" dist="50800" dir="13500000">
                    <a:srgbClr val="000000">
                      <a:alpha val="50000"/>
                    </a:srgbClr>
                  </a:innerShdw>
                </a:effectLst>
              </a:rPr>
              <a:t>References</a:t>
            </a:r>
            <a:endParaRPr lang="en-US" dirty="0"/>
          </a:p>
        </p:txBody>
      </p:sp>
      <p:sp>
        <p:nvSpPr>
          <p:cNvPr id="5" name="TextBox 4">
            <a:extLst>
              <a:ext uri="{FF2B5EF4-FFF2-40B4-BE49-F238E27FC236}">
                <a16:creationId xmlns:a16="http://schemas.microsoft.com/office/drawing/2014/main" id="{7458E1CC-01C2-408A-B29F-9237C01B347D}"/>
              </a:ext>
            </a:extLst>
          </p:cNvPr>
          <p:cNvSpPr txBox="1"/>
          <p:nvPr/>
        </p:nvSpPr>
        <p:spPr>
          <a:xfrm>
            <a:off x="1628140" y="1806084"/>
            <a:ext cx="7881620" cy="646331"/>
          </a:xfrm>
          <a:prstGeom prst="rect">
            <a:avLst/>
          </a:prstGeom>
          <a:noFill/>
        </p:spPr>
        <p:txBody>
          <a:bodyPr wrap="square">
            <a:spAutoFit/>
          </a:bodyPr>
          <a:lstStyle/>
          <a:p>
            <a:r>
              <a:rPr lang="en-US" b="1" dirty="0">
                <a:hlinkClick r:id="rId2">
                  <a:extLst>
                    <a:ext uri="{A12FA001-AC4F-418D-AE19-62706E023703}">
                      <ahyp:hlinkClr xmlns:ahyp="http://schemas.microsoft.com/office/drawing/2018/hyperlinkcolor" val="tx"/>
                    </a:ext>
                  </a:extLst>
                </a:hlinkClick>
              </a:rPr>
              <a:t>CAST128  :</a:t>
            </a:r>
          </a:p>
          <a:p>
            <a:r>
              <a:rPr lang="en-US" dirty="0">
                <a:solidFill>
                  <a:srgbClr val="7AF8CC"/>
                </a:solidFill>
                <a:hlinkClick r:id="rId2">
                  <a:extLst>
                    <a:ext uri="{A12FA001-AC4F-418D-AE19-62706E023703}">
                      <ahyp:hlinkClr xmlns:ahyp="http://schemas.microsoft.com/office/drawing/2018/hyperlinkcolor" val="tx"/>
                    </a:ext>
                  </a:extLst>
                </a:hlinkClick>
              </a:rPr>
              <a:t>rfc2144.txt.pdf (rfc-editor.org)</a:t>
            </a:r>
            <a:r>
              <a:rPr lang="en-US" dirty="0"/>
              <a:t> </a:t>
            </a:r>
          </a:p>
        </p:txBody>
      </p:sp>
      <p:sp>
        <p:nvSpPr>
          <p:cNvPr id="9" name="TextBox 8">
            <a:extLst>
              <a:ext uri="{FF2B5EF4-FFF2-40B4-BE49-F238E27FC236}">
                <a16:creationId xmlns:a16="http://schemas.microsoft.com/office/drawing/2014/main" id="{3823B96A-8D59-43D9-A99E-7613C5F7CB00}"/>
              </a:ext>
            </a:extLst>
          </p:cNvPr>
          <p:cNvSpPr txBox="1"/>
          <p:nvPr/>
        </p:nvSpPr>
        <p:spPr>
          <a:xfrm>
            <a:off x="1628140" y="2687320"/>
            <a:ext cx="8131334" cy="954107"/>
          </a:xfrm>
          <a:prstGeom prst="rect">
            <a:avLst/>
          </a:prstGeom>
          <a:noFill/>
        </p:spPr>
        <p:txBody>
          <a:bodyPr wrap="square">
            <a:spAutoFit/>
          </a:bodyPr>
          <a:lstStyle/>
          <a:p>
            <a:r>
              <a:rPr lang="en-US" sz="2000" b="1" dirty="0">
                <a:hlinkClick r:id="rId3">
                  <a:extLst>
                    <a:ext uri="{A12FA001-AC4F-418D-AE19-62706E023703}">
                      <ahyp:hlinkClr xmlns:ahyp="http://schemas.microsoft.com/office/drawing/2018/hyperlinkcolor" val="tx"/>
                    </a:ext>
                  </a:extLst>
                </a:hlinkClick>
              </a:rPr>
              <a:t>RSA : </a:t>
            </a:r>
          </a:p>
          <a:p>
            <a:r>
              <a:rPr lang="en-US" dirty="0">
                <a:solidFill>
                  <a:srgbClr val="B8FA56"/>
                </a:solidFill>
                <a:hlinkClick r:id="rId3">
                  <a:extLst>
                    <a:ext uri="{A12FA001-AC4F-418D-AE19-62706E023703}">
                      <ahyp:hlinkClr xmlns:ahyp="http://schemas.microsoft.com/office/drawing/2018/hyperlinkcolor" val="tx"/>
                    </a:ext>
                  </a:extLst>
                </a:hlinkClick>
              </a:rPr>
              <a:t>RSA Algorithm: Theory and Implementation in Python – </a:t>
            </a:r>
            <a:r>
              <a:rPr lang="en-US" dirty="0" err="1">
                <a:solidFill>
                  <a:srgbClr val="B8FA56"/>
                </a:solidFill>
                <a:hlinkClick r:id="rId3">
                  <a:extLst>
                    <a:ext uri="{A12FA001-AC4F-418D-AE19-62706E023703}">
                      <ahyp:hlinkClr xmlns:ahyp="http://schemas.microsoft.com/office/drawing/2018/hyperlinkcolor" val="tx"/>
                    </a:ext>
                  </a:extLst>
                </a:hlinkClick>
              </a:rPr>
              <a:t>AskPython</a:t>
            </a:r>
            <a:r>
              <a:rPr lang="en-US" dirty="0"/>
              <a:t> </a:t>
            </a:r>
            <a:endParaRPr lang="en-US" dirty="0">
              <a:hlinkClick r:id="" action="ppaction://noaction"/>
            </a:endParaRPr>
          </a:p>
          <a:p>
            <a:r>
              <a:rPr lang="en-US" dirty="0">
                <a:hlinkClick r:id="" action="ppaction://noaction"/>
              </a:rPr>
              <a:t>GitHub </a:t>
            </a:r>
            <a:r>
              <a:rPr lang="en-US" dirty="0">
                <a:hlinkClick r:id="rId4"/>
              </a:rPr>
              <a:t>- </a:t>
            </a:r>
            <a:r>
              <a:rPr lang="en-US" dirty="0" err="1">
                <a:hlinkClick r:id="rId4"/>
              </a:rPr>
              <a:t>awnonbhowmik</a:t>
            </a:r>
            <a:r>
              <a:rPr lang="en-US" dirty="0">
                <a:hlinkClick r:id="rId4"/>
              </a:rPr>
              <a:t>/RSA-Python: The RSA algorithm coded in Python</a:t>
            </a:r>
            <a:endParaRPr lang="en-US" dirty="0"/>
          </a:p>
        </p:txBody>
      </p:sp>
      <p:sp>
        <p:nvSpPr>
          <p:cNvPr id="10" name="TextBox 9">
            <a:extLst>
              <a:ext uri="{FF2B5EF4-FFF2-40B4-BE49-F238E27FC236}">
                <a16:creationId xmlns:a16="http://schemas.microsoft.com/office/drawing/2014/main" id="{7C1D73E1-78A5-4CDD-A256-B692B01B97EC}"/>
              </a:ext>
            </a:extLst>
          </p:cNvPr>
          <p:cNvSpPr txBox="1"/>
          <p:nvPr/>
        </p:nvSpPr>
        <p:spPr>
          <a:xfrm>
            <a:off x="1628140" y="3930985"/>
            <a:ext cx="8473440" cy="1231106"/>
          </a:xfrm>
          <a:prstGeom prst="rect">
            <a:avLst/>
          </a:prstGeom>
          <a:noFill/>
        </p:spPr>
        <p:txBody>
          <a:bodyPr wrap="square" rtlCol="0">
            <a:spAutoFit/>
          </a:bodyPr>
          <a:lstStyle/>
          <a:p>
            <a:r>
              <a:rPr lang="en-US" sz="2000" b="1" dirty="0" err="1"/>
              <a:t>ElGamal</a:t>
            </a:r>
            <a:r>
              <a:rPr lang="en-US" sz="2000" b="1" dirty="0"/>
              <a:t> : </a:t>
            </a:r>
          </a:p>
          <a:p>
            <a:r>
              <a:rPr lang="en-US" dirty="0">
                <a:hlinkClick r:id="rId5"/>
              </a:rPr>
              <a:t>PowerPoint-</a:t>
            </a:r>
            <a:r>
              <a:rPr lang="en-US" dirty="0" err="1">
                <a:hlinkClick r:id="rId5"/>
              </a:rPr>
              <a:t>esitys</a:t>
            </a:r>
            <a:r>
              <a:rPr lang="en-US" dirty="0">
                <a:hlinkClick r:id="rId5"/>
              </a:rPr>
              <a:t> (hut.fi)</a:t>
            </a:r>
            <a:endParaRPr lang="en-US" dirty="0"/>
          </a:p>
          <a:p>
            <a:r>
              <a:rPr lang="en-US" dirty="0">
                <a:hlinkClick r:id="rId6"/>
              </a:rPr>
              <a:t>GitHub - </a:t>
            </a:r>
            <a:r>
              <a:rPr lang="en-US" dirty="0" err="1">
                <a:hlinkClick r:id="rId6"/>
              </a:rPr>
              <a:t>amritesh-dasari</a:t>
            </a:r>
            <a:r>
              <a:rPr lang="en-US" dirty="0">
                <a:hlinkClick r:id="rId6"/>
              </a:rPr>
              <a:t>/ElGamal-signature-scheme: Verification of the </a:t>
            </a:r>
            <a:r>
              <a:rPr lang="en-US" dirty="0" err="1">
                <a:hlinkClick r:id="rId6"/>
              </a:rPr>
              <a:t>ElGamal</a:t>
            </a:r>
            <a:r>
              <a:rPr lang="en-US" dirty="0">
                <a:hlinkClick r:id="rId6"/>
              </a:rPr>
              <a:t> Signature Scheme Cryptography</a:t>
            </a:r>
            <a:endParaRPr lang="en-US" dirty="0"/>
          </a:p>
        </p:txBody>
      </p:sp>
    </p:spTree>
    <p:extLst>
      <p:ext uri="{BB962C8B-B14F-4D97-AF65-F5344CB8AC3E}">
        <p14:creationId xmlns:p14="http://schemas.microsoft.com/office/powerpoint/2010/main" val="74112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FBCA-40EA-4C78-B6EF-21907BB59DEC}"/>
              </a:ext>
            </a:extLst>
          </p:cNvPr>
          <p:cNvSpPr>
            <a:spLocks noGrp="1"/>
          </p:cNvSpPr>
          <p:nvPr>
            <p:ph type="title"/>
          </p:nvPr>
        </p:nvSpPr>
        <p:spPr>
          <a:xfrm>
            <a:off x="3947161" y="182880"/>
            <a:ext cx="3916679" cy="923608"/>
          </a:xfrm>
        </p:spPr>
        <p:txBody>
          <a:bodyPr/>
          <a:lstStyle/>
          <a:p>
            <a:r>
              <a:rPr lang="en-US" b="1" cap="none" spc="50" dirty="0">
                <a:ln w="0"/>
                <a:solidFill>
                  <a:schemeClr val="bg2"/>
                </a:solidFill>
                <a:effectLst>
                  <a:innerShdw blurRad="63500" dist="50800" dir="13500000">
                    <a:srgbClr val="000000">
                      <a:alpha val="50000"/>
                    </a:srgbClr>
                  </a:innerShdw>
                </a:effectLst>
              </a:rPr>
              <a:t>Variable Keysize</a:t>
            </a:r>
          </a:p>
        </p:txBody>
      </p:sp>
      <p:sp>
        <p:nvSpPr>
          <p:cNvPr id="3" name="Content Placeholder 2">
            <a:extLst>
              <a:ext uri="{FF2B5EF4-FFF2-40B4-BE49-F238E27FC236}">
                <a16:creationId xmlns:a16="http://schemas.microsoft.com/office/drawing/2014/main" id="{278DD7F1-ED3E-4C2C-A3AC-0430B4738BFE}"/>
              </a:ext>
            </a:extLst>
          </p:cNvPr>
          <p:cNvSpPr>
            <a:spLocks noGrp="1"/>
          </p:cNvSpPr>
          <p:nvPr>
            <p:ph idx="1"/>
          </p:nvPr>
        </p:nvSpPr>
        <p:spPr>
          <a:xfrm>
            <a:off x="569912" y="1106488"/>
            <a:ext cx="10136188" cy="1568133"/>
          </a:xfrm>
        </p:spPr>
        <p:txBody>
          <a:bodyPr>
            <a:normAutofit/>
          </a:bodyPr>
          <a:lstStyle/>
          <a:p>
            <a:r>
              <a:rPr lang="en-US" dirty="0">
                <a:solidFill>
                  <a:schemeClr val="bg1"/>
                </a:solidFill>
              </a:rPr>
              <a:t>The CAST-128 encryption algorithm has been designed to allow a key size that can vary from 40 bits to 128 bits, in 8-bit increments (that is, the allowable key sizes are 40, 48, 56, 64, ..., 112, 120, and 128 bits. </a:t>
            </a:r>
          </a:p>
        </p:txBody>
      </p:sp>
      <p:sp>
        <p:nvSpPr>
          <p:cNvPr id="5" name="TextBox 4">
            <a:extLst>
              <a:ext uri="{FF2B5EF4-FFF2-40B4-BE49-F238E27FC236}">
                <a16:creationId xmlns:a16="http://schemas.microsoft.com/office/drawing/2014/main" id="{AEDEE6A3-B59C-47A9-83A3-3471F02775C7}"/>
              </a:ext>
            </a:extLst>
          </p:cNvPr>
          <p:cNvSpPr txBox="1"/>
          <p:nvPr/>
        </p:nvSpPr>
        <p:spPr>
          <a:xfrm>
            <a:off x="702259" y="2824939"/>
            <a:ext cx="10003841" cy="156966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rPr>
              <a:t>For key sizes up to and including 80 bits, the algorithm uses 12 rounds instead of 16</a:t>
            </a:r>
          </a:p>
          <a:p>
            <a:pPr marL="285750" indent="-285750">
              <a:buFont typeface="Arial" panose="020B0604020202020204" pitchFamily="34" charset="0"/>
              <a:buChar char="•"/>
            </a:pPr>
            <a:r>
              <a:rPr lang="en-US" sz="2400" dirty="0">
                <a:solidFill>
                  <a:schemeClr val="bg1"/>
                </a:solidFill>
              </a:rPr>
              <a:t>For key sizes greater than 80 bits, the algorithm uses the full 16 rounds;</a:t>
            </a:r>
          </a:p>
          <a:p>
            <a:pPr marL="285750" indent="-285750">
              <a:buFont typeface="Arial" panose="020B0604020202020204" pitchFamily="34" charset="0"/>
              <a:buChar char="•"/>
            </a:pPr>
            <a:r>
              <a:rPr lang="en-US" sz="2400" dirty="0">
                <a:solidFill>
                  <a:schemeClr val="bg1"/>
                </a:solidFill>
              </a:rPr>
              <a:t>For key sizes less than 128 bits, the key is padded with zero.</a:t>
            </a:r>
          </a:p>
        </p:txBody>
      </p:sp>
    </p:spTree>
    <p:extLst>
      <p:ext uri="{BB962C8B-B14F-4D97-AF65-F5344CB8AC3E}">
        <p14:creationId xmlns:p14="http://schemas.microsoft.com/office/powerpoint/2010/main" val="19539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DCCDDC-E48C-45B0-B692-C0A95E22A2FE}"/>
              </a:ext>
            </a:extLst>
          </p:cNvPr>
          <p:cNvSpPr txBox="1"/>
          <p:nvPr/>
        </p:nvSpPr>
        <p:spPr>
          <a:xfrm>
            <a:off x="4152900" y="318254"/>
            <a:ext cx="4080629" cy="523220"/>
          </a:xfrm>
          <a:prstGeom prst="rect">
            <a:avLst/>
          </a:prstGeom>
          <a:noFill/>
        </p:spPr>
        <p:txBody>
          <a:bodyPr wrap="square">
            <a:spAutoFit/>
          </a:bodyPr>
          <a:lstStyle/>
          <a:p>
            <a:r>
              <a:rPr lang="en-US" sz="2800" b="1" spc="50" dirty="0">
                <a:ln w="0"/>
                <a:solidFill>
                  <a:schemeClr val="bg2"/>
                </a:solidFill>
                <a:effectLst>
                  <a:innerShdw blurRad="63500" dist="50800" dir="13500000">
                    <a:srgbClr val="000000">
                      <a:alpha val="50000"/>
                    </a:srgbClr>
                  </a:innerShdw>
                </a:effectLst>
              </a:rPr>
              <a:t>CAST128 : Encryption</a:t>
            </a:r>
          </a:p>
        </p:txBody>
      </p:sp>
      <p:sp>
        <p:nvSpPr>
          <p:cNvPr id="9" name="TextBox 8">
            <a:extLst>
              <a:ext uri="{FF2B5EF4-FFF2-40B4-BE49-F238E27FC236}">
                <a16:creationId xmlns:a16="http://schemas.microsoft.com/office/drawing/2014/main" id="{2106C37B-6CD0-4FA8-97ED-DF6A0F034167}"/>
              </a:ext>
            </a:extLst>
          </p:cNvPr>
          <p:cNvSpPr txBox="1"/>
          <p:nvPr/>
        </p:nvSpPr>
        <p:spPr>
          <a:xfrm>
            <a:off x="461010" y="1315938"/>
            <a:ext cx="5863590" cy="4247317"/>
          </a:xfrm>
          <a:prstGeom prst="rect">
            <a:avLst/>
          </a:prstGeom>
          <a:noFill/>
        </p:spPr>
        <p:txBody>
          <a:bodyPr wrap="square">
            <a:spAutoFit/>
          </a:bodyPr>
          <a:lstStyle/>
          <a:p>
            <a:pPr marL="342900" indent="-342900">
              <a:buAutoNum type="arabicPeriod"/>
            </a:pPr>
            <a:r>
              <a:rPr lang="en-US" b="1" spc="50" dirty="0">
                <a:ln w="0"/>
                <a:solidFill>
                  <a:schemeClr val="bg2"/>
                </a:solidFill>
                <a:effectLst>
                  <a:innerShdw blurRad="63500" dist="50800" dir="13500000">
                    <a:srgbClr val="000000">
                      <a:alpha val="50000"/>
                    </a:srgbClr>
                  </a:innerShdw>
                </a:effectLst>
              </a:rPr>
              <a:t>Compute 16 pairs of subkeys {Kmi, Kri} from K (</a:t>
            </a:r>
            <a:r>
              <a:rPr lang="en-US" b="1" spc="50" dirty="0">
                <a:ln w="0"/>
                <a:solidFill>
                  <a:srgbClr val="FF0000"/>
                </a:solidFill>
                <a:effectLst>
                  <a:innerShdw blurRad="63500" dist="50800" dir="13500000">
                    <a:srgbClr val="000000">
                      <a:alpha val="50000"/>
                    </a:srgbClr>
                  </a:innerShdw>
                </a:effectLst>
              </a:rPr>
              <a:t>Explained later</a:t>
            </a:r>
            <a:r>
              <a:rPr lang="en-US" b="1" spc="50" dirty="0">
                <a:ln w="0"/>
                <a:solidFill>
                  <a:schemeClr val="bg2"/>
                </a:solidFill>
                <a:effectLst>
                  <a:innerShdw blurRad="63500" dist="50800" dir="13500000">
                    <a:srgbClr val="000000">
                      <a:alpha val="50000"/>
                    </a:srgbClr>
                  </a:innerShdw>
                </a:effectLst>
              </a:rPr>
              <a:t>). </a:t>
            </a:r>
          </a:p>
          <a:p>
            <a:pPr marL="342900" indent="-342900">
              <a:buAutoNum type="arabicPeriod"/>
            </a:pPr>
            <a:endParaRPr lang="en-US" b="1" spc="50" dirty="0">
              <a:ln w="0"/>
              <a:solidFill>
                <a:schemeClr val="bg2"/>
              </a:solidFill>
              <a:effectLst>
                <a:innerShdw blurRad="63500" dist="50800" dir="13500000">
                  <a:srgbClr val="000000">
                    <a:alpha val="50000"/>
                  </a:srgbClr>
                </a:innerShdw>
              </a:effectLst>
            </a:endParaRPr>
          </a:p>
          <a:p>
            <a:pPr marL="342900" indent="-342900">
              <a:buAutoNum type="arabicPeriod"/>
            </a:pPr>
            <a:r>
              <a:rPr lang="en-US" b="1" spc="50" dirty="0">
                <a:ln w="0"/>
                <a:solidFill>
                  <a:schemeClr val="bg2"/>
                </a:solidFill>
                <a:effectLst>
                  <a:innerShdw blurRad="63500" dist="50800" dir="13500000">
                    <a:srgbClr val="000000">
                      <a:alpha val="50000"/>
                    </a:srgbClr>
                  </a:innerShdw>
                </a:effectLst>
              </a:rPr>
              <a:t>(L0,R0) = (m1...m32, m33...m64).(Split the plaintext into left and right 32-bit halves L0 = m1...m32 and R0 = m33...m64.) </a:t>
            </a:r>
          </a:p>
          <a:p>
            <a:pPr marL="342900" indent="-342900">
              <a:buAutoNum type="arabicPeriod"/>
            </a:pPr>
            <a:endParaRPr lang="en-US" b="1" spc="50" dirty="0">
              <a:ln w="0"/>
              <a:solidFill>
                <a:schemeClr val="bg2"/>
              </a:solidFill>
              <a:effectLst>
                <a:innerShdw blurRad="63500" dist="50800" dir="13500000">
                  <a:srgbClr val="000000">
                    <a:alpha val="50000"/>
                  </a:srgbClr>
                </a:innerShdw>
              </a:effectLst>
            </a:endParaRPr>
          </a:p>
          <a:p>
            <a:pPr marL="342900" indent="-342900">
              <a:buAutoNum type="arabicPeriod"/>
            </a:pPr>
            <a:r>
              <a:rPr lang="en-US" b="1" spc="50" dirty="0">
                <a:ln w="0"/>
                <a:solidFill>
                  <a:schemeClr val="bg2"/>
                </a:solidFill>
                <a:effectLst>
                  <a:innerShdw blurRad="63500" dist="50800" dir="13500000">
                    <a:srgbClr val="000000">
                      <a:alpha val="50000"/>
                    </a:srgbClr>
                  </a:innerShdw>
                </a:effectLst>
              </a:rPr>
              <a:t>(16,12 rounds) for i from 1 to (16,12), compute Li and Ri as follows: </a:t>
            </a:r>
          </a:p>
          <a:p>
            <a:r>
              <a:rPr lang="en-US" b="1" spc="50" dirty="0">
                <a:ln w="0"/>
                <a:solidFill>
                  <a:schemeClr val="bg2"/>
                </a:solidFill>
                <a:effectLst>
                  <a:innerShdw blurRad="63500" dist="50800" dir="13500000">
                    <a:srgbClr val="000000">
                      <a:alpha val="50000"/>
                    </a:srgbClr>
                  </a:innerShdw>
                </a:effectLst>
              </a:rPr>
              <a:t>       Li = Ri-1; </a:t>
            </a:r>
          </a:p>
          <a:p>
            <a:r>
              <a:rPr lang="en-US" b="1" spc="50" dirty="0">
                <a:ln w="0"/>
                <a:solidFill>
                  <a:schemeClr val="bg2"/>
                </a:solidFill>
                <a:effectLst>
                  <a:innerShdw blurRad="63500" dist="50800" dir="13500000">
                    <a:srgbClr val="000000">
                      <a:alpha val="50000"/>
                    </a:srgbClr>
                  </a:innerShdw>
                </a:effectLst>
              </a:rPr>
              <a:t>	Ri = Li-1 ^ f(Ri-1, Kmi,Kri) </a:t>
            </a:r>
          </a:p>
          <a:p>
            <a:r>
              <a:rPr lang="en-US" b="1" spc="50" dirty="0">
                <a:ln w="0"/>
                <a:solidFill>
                  <a:schemeClr val="bg2"/>
                </a:solidFill>
                <a:effectLst>
                  <a:innerShdw blurRad="63500" dist="50800" dir="13500000">
                    <a:srgbClr val="000000">
                      <a:alpha val="50000"/>
                    </a:srgbClr>
                  </a:innerShdw>
                </a:effectLst>
              </a:rPr>
              <a:t>	*( F </a:t>
            </a:r>
            <a:r>
              <a:rPr lang="en-US" b="1" spc="50" dirty="0">
                <a:ln w="0"/>
                <a:solidFill>
                  <a:srgbClr val="FF0000"/>
                </a:solidFill>
                <a:effectLst>
                  <a:innerShdw blurRad="63500" dist="50800" dir="13500000">
                    <a:srgbClr val="000000">
                      <a:alpha val="50000"/>
                    </a:srgbClr>
                  </a:innerShdw>
                </a:effectLst>
              </a:rPr>
              <a:t>Explained later</a:t>
            </a:r>
            <a:r>
              <a:rPr lang="en-US" b="1" spc="50" dirty="0">
                <a:ln w="0"/>
                <a:solidFill>
                  <a:schemeClr val="bg2"/>
                </a:solidFill>
                <a:effectLst>
                  <a:innerShdw blurRad="63500" dist="50800" dir="13500000">
                    <a:srgbClr val="000000">
                      <a:alpha val="50000"/>
                    </a:srgbClr>
                  </a:innerShdw>
                </a:effectLst>
              </a:rPr>
              <a:t>)</a:t>
            </a:r>
          </a:p>
          <a:p>
            <a:endParaRPr lang="en-US" b="1" spc="50" dirty="0">
              <a:ln w="0"/>
              <a:solidFill>
                <a:schemeClr val="bg2"/>
              </a:solidFill>
              <a:effectLst>
                <a:innerShdw blurRad="63500" dist="50800" dir="13500000">
                  <a:srgbClr val="000000">
                    <a:alpha val="50000"/>
                  </a:srgbClr>
                </a:innerShdw>
              </a:effectLst>
            </a:endParaRPr>
          </a:p>
          <a:p>
            <a:r>
              <a:rPr lang="en-US" b="1" spc="50" dirty="0">
                <a:ln w="0"/>
                <a:solidFill>
                  <a:schemeClr val="bg2"/>
                </a:solidFill>
                <a:effectLst>
                  <a:innerShdw blurRad="63500" dist="50800" dir="13500000">
                    <a:srgbClr val="000000">
                      <a:alpha val="50000"/>
                    </a:srgbClr>
                  </a:innerShdw>
                </a:effectLst>
              </a:rPr>
              <a:t>4.   c1...c64 = (R16,L16). (Exchange final blocks L16, 	R16, and concatenate to form the ciphertext.) </a:t>
            </a:r>
          </a:p>
        </p:txBody>
      </p:sp>
      <p:sp>
        <p:nvSpPr>
          <p:cNvPr id="20" name="TextBox 19">
            <a:extLst>
              <a:ext uri="{FF2B5EF4-FFF2-40B4-BE49-F238E27FC236}">
                <a16:creationId xmlns:a16="http://schemas.microsoft.com/office/drawing/2014/main" id="{C95727E6-B4A1-4357-8256-0E81DAC6FDDE}"/>
              </a:ext>
            </a:extLst>
          </p:cNvPr>
          <p:cNvSpPr txBox="1"/>
          <p:nvPr/>
        </p:nvSpPr>
        <p:spPr>
          <a:xfrm>
            <a:off x="4152900" y="5196840"/>
            <a:ext cx="1219200" cy="73152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D55D2C7D-6DBC-402B-974D-D0C254613F35}"/>
              </a:ext>
            </a:extLst>
          </p:cNvPr>
          <p:cNvPicPr>
            <a:picLocks noChangeAspect="1"/>
          </p:cNvPicPr>
          <p:nvPr/>
        </p:nvPicPr>
        <p:blipFill>
          <a:blip r:embed="rId2"/>
          <a:stretch>
            <a:fillRect/>
          </a:stretch>
        </p:blipFill>
        <p:spPr>
          <a:xfrm>
            <a:off x="7172545" y="1195778"/>
            <a:ext cx="4039164" cy="4210638"/>
          </a:xfrm>
          <a:prstGeom prst="rect">
            <a:avLst/>
          </a:prstGeom>
        </p:spPr>
      </p:pic>
    </p:spTree>
    <p:extLst>
      <p:ext uri="{BB962C8B-B14F-4D97-AF65-F5344CB8AC3E}">
        <p14:creationId xmlns:p14="http://schemas.microsoft.com/office/powerpoint/2010/main" val="292091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334CB5-7AE6-4139-8B3C-37BEA82406CF}"/>
              </a:ext>
            </a:extLst>
          </p:cNvPr>
          <p:cNvSpPr txBox="1"/>
          <p:nvPr/>
        </p:nvSpPr>
        <p:spPr>
          <a:xfrm>
            <a:off x="3989070" y="295650"/>
            <a:ext cx="3760470" cy="584775"/>
          </a:xfrm>
          <a:prstGeom prst="rect">
            <a:avLst/>
          </a:prstGeom>
          <a:noFill/>
        </p:spPr>
        <p:txBody>
          <a:bodyPr wrap="square">
            <a:spAutoFit/>
          </a:bodyPr>
          <a:lstStyle/>
          <a:p>
            <a:r>
              <a:rPr lang="en-US" sz="3200" b="1" spc="50" dirty="0">
                <a:ln w="0"/>
                <a:solidFill>
                  <a:schemeClr val="bg2"/>
                </a:solidFill>
                <a:effectLst>
                  <a:innerShdw blurRad="63500" dist="50800" dir="13500000">
                    <a:srgbClr val="000000">
                      <a:alpha val="50000"/>
                    </a:srgbClr>
                  </a:innerShdw>
                </a:effectLst>
              </a:rPr>
              <a:t>Substitution Boxes</a:t>
            </a:r>
          </a:p>
        </p:txBody>
      </p:sp>
      <p:pic>
        <p:nvPicPr>
          <p:cNvPr id="13" name="Picture 12">
            <a:extLst>
              <a:ext uri="{FF2B5EF4-FFF2-40B4-BE49-F238E27FC236}">
                <a16:creationId xmlns:a16="http://schemas.microsoft.com/office/drawing/2014/main" id="{821C8201-A53F-4970-8074-2B64D6147EF8}"/>
              </a:ext>
            </a:extLst>
          </p:cNvPr>
          <p:cNvPicPr>
            <a:picLocks noChangeAspect="1"/>
          </p:cNvPicPr>
          <p:nvPr/>
        </p:nvPicPr>
        <p:blipFill>
          <a:blip r:embed="rId3"/>
          <a:stretch>
            <a:fillRect/>
          </a:stretch>
        </p:blipFill>
        <p:spPr>
          <a:xfrm>
            <a:off x="4391723" y="2459892"/>
            <a:ext cx="5126169" cy="4047750"/>
          </a:xfrm>
          <a:prstGeom prst="rect">
            <a:avLst/>
          </a:prstGeom>
        </p:spPr>
      </p:pic>
      <p:sp>
        <p:nvSpPr>
          <p:cNvPr id="4" name="TextBox 3">
            <a:extLst>
              <a:ext uri="{FF2B5EF4-FFF2-40B4-BE49-F238E27FC236}">
                <a16:creationId xmlns:a16="http://schemas.microsoft.com/office/drawing/2014/main" id="{A76ED11E-FC92-4DB9-87C6-69FD05B8BBDC}"/>
              </a:ext>
            </a:extLst>
          </p:cNvPr>
          <p:cNvSpPr txBox="1"/>
          <p:nvPr/>
        </p:nvSpPr>
        <p:spPr>
          <a:xfrm>
            <a:off x="978115" y="880425"/>
            <a:ext cx="9166059"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CAST-128 uses eight substitution boxes.</a:t>
            </a:r>
          </a:p>
          <a:p>
            <a:pPr marL="285750" indent="-285750">
              <a:buFont typeface="Arial" panose="020B0604020202020204" pitchFamily="34" charset="0"/>
              <a:buChar char="•"/>
            </a:pPr>
            <a:r>
              <a:rPr lang="en-US" sz="2400" dirty="0">
                <a:solidFill>
                  <a:schemeClr val="bg1"/>
                </a:solidFill>
              </a:rPr>
              <a:t>S-boxes S1, S2, S3, and S4 are round function s-boxes.</a:t>
            </a:r>
          </a:p>
          <a:p>
            <a:pPr marL="285750" indent="-285750">
              <a:buFont typeface="Arial" panose="020B0604020202020204" pitchFamily="34" charset="0"/>
              <a:buChar char="•"/>
            </a:pPr>
            <a:r>
              <a:rPr lang="en-US" sz="2400" dirty="0">
                <a:solidFill>
                  <a:schemeClr val="bg1"/>
                </a:solidFill>
              </a:rPr>
              <a:t>S-boxes S5, S6, S7, and S8 are key schedule s- boxes.</a:t>
            </a:r>
          </a:p>
          <a:p>
            <a:pPr marL="285750" indent="-285750">
              <a:buFont typeface="Arial" panose="020B0604020202020204" pitchFamily="34" charset="0"/>
              <a:buChar char="•"/>
            </a:pPr>
            <a:r>
              <a:rPr lang="en-US" sz="2400" dirty="0">
                <a:solidFill>
                  <a:schemeClr val="bg1"/>
                </a:solidFill>
              </a:rPr>
              <a:t>8 s-boxes require a total of 8 KBytes of storage.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79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268F75-A16E-43AE-8F2E-BD0B9680B5ED}"/>
              </a:ext>
            </a:extLst>
          </p:cNvPr>
          <p:cNvSpPr txBox="1"/>
          <p:nvPr/>
        </p:nvSpPr>
        <p:spPr>
          <a:xfrm>
            <a:off x="4568190" y="82034"/>
            <a:ext cx="2853690" cy="646331"/>
          </a:xfrm>
          <a:prstGeom prst="rect">
            <a:avLst/>
          </a:prstGeom>
          <a:noFill/>
        </p:spPr>
        <p:txBody>
          <a:bodyPr wrap="square">
            <a:spAutoFit/>
          </a:bodyPr>
          <a:lstStyle/>
          <a:p>
            <a:r>
              <a:rPr lang="en-US" sz="3600" b="1" spc="50" dirty="0">
                <a:ln w="0"/>
                <a:solidFill>
                  <a:schemeClr val="bg2"/>
                </a:solidFill>
                <a:effectLst>
                  <a:innerShdw blurRad="63500" dist="50800" dir="13500000">
                    <a:srgbClr val="000000">
                      <a:alpha val="50000"/>
                    </a:srgbClr>
                  </a:innerShdw>
                </a:effectLst>
              </a:rPr>
              <a:t>key schedule</a:t>
            </a:r>
          </a:p>
        </p:txBody>
      </p:sp>
      <p:sp>
        <p:nvSpPr>
          <p:cNvPr id="7" name="TextBox 6">
            <a:extLst>
              <a:ext uri="{FF2B5EF4-FFF2-40B4-BE49-F238E27FC236}">
                <a16:creationId xmlns:a16="http://schemas.microsoft.com/office/drawing/2014/main" id="{61FB5ED2-4FC6-4624-B46A-9A7201789799}"/>
              </a:ext>
            </a:extLst>
          </p:cNvPr>
          <p:cNvSpPr txBox="1"/>
          <p:nvPr/>
        </p:nvSpPr>
        <p:spPr>
          <a:xfrm>
            <a:off x="816616" y="788761"/>
            <a:ext cx="8784584" cy="4247317"/>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rPr>
              <a:t>CAST-128 uses a 32-bit Km as a "masking" key and a 5-bit quantity Kr is used as a "rotation" key.</a:t>
            </a:r>
          </a:p>
          <a:p>
            <a:pPr marL="285750" indent="-285750">
              <a:buFont typeface="Arial" panose="020B0604020202020204" pitchFamily="34" charset="0"/>
              <a:buChar char="•"/>
            </a:pPr>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Let the 128-bit key be x0x1x2x3x4x5x6x7x8x9xAxBxCxDxExF,. Let z0..zF be intermediate (temporary) bytes. Let Si[] represent s-box </a:t>
            </a:r>
            <a:r>
              <a:rPr lang="en-US" b="1" dirty="0" err="1">
                <a:solidFill>
                  <a:schemeClr val="bg1"/>
                </a:solidFill>
              </a:rPr>
              <a:t>i</a:t>
            </a:r>
            <a:r>
              <a:rPr lang="en-US" b="1" dirty="0">
                <a:solidFill>
                  <a:schemeClr val="bg1"/>
                </a:solidFill>
              </a:rPr>
              <a:t>. </a:t>
            </a:r>
          </a:p>
          <a:p>
            <a:pPr marL="342900" indent="-342900">
              <a:buFont typeface="Arial" panose="020B0604020202020204" pitchFamily="34" charset="0"/>
              <a:buChar char="•"/>
            </a:pPr>
            <a:endParaRPr lang="en-US" b="1" dirty="0">
              <a:solidFill>
                <a:schemeClr val="bg1"/>
              </a:solidFill>
            </a:endParaRPr>
          </a:p>
          <a:p>
            <a:pPr marL="342900" indent="-342900">
              <a:buFont typeface="Arial" panose="020B0604020202020204" pitchFamily="34" charset="0"/>
              <a:buChar char="•"/>
            </a:pPr>
            <a:r>
              <a:rPr lang="en-US" b="1" i="0" dirty="0">
                <a:solidFill>
                  <a:schemeClr val="bg1"/>
                </a:solidFill>
                <a:effectLst/>
                <a:latin typeface="Söhne"/>
              </a:rPr>
              <a:t>Using specific formulas, we calculate 32 keys (k1 to k32). </a:t>
            </a:r>
          </a:p>
          <a:p>
            <a:r>
              <a:rPr lang="en-US" b="1" i="0" dirty="0">
                <a:solidFill>
                  <a:schemeClr val="bg1"/>
                </a:solidFill>
                <a:effectLst/>
                <a:latin typeface="Söhne"/>
              </a:rPr>
              <a:t>   	For each round "</a:t>
            </a:r>
            <a:r>
              <a:rPr lang="en-US" b="1" i="0" dirty="0" err="1">
                <a:solidFill>
                  <a:schemeClr val="bg1"/>
                </a:solidFill>
                <a:effectLst/>
                <a:latin typeface="Söhne"/>
              </a:rPr>
              <a:t>i</a:t>
            </a:r>
            <a:r>
              <a:rPr lang="en-US" b="1" i="0" dirty="0">
                <a:solidFill>
                  <a:schemeClr val="bg1"/>
                </a:solidFill>
                <a:effectLst/>
                <a:latin typeface="Söhne"/>
              </a:rPr>
              <a:t>" we take :</a:t>
            </a:r>
            <a:endParaRPr lang="en-US" b="1" dirty="0">
              <a:solidFill>
                <a:schemeClr val="bg1"/>
              </a:solidFill>
            </a:endParaRPr>
          </a:p>
          <a:p>
            <a:pPr marL="342900" indent="-342900">
              <a:buFont typeface="Arial" panose="020B0604020202020204" pitchFamily="34" charset="0"/>
              <a:buChar char="•"/>
            </a:pPr>
            <a:endParaRPr lang="en-US" b="1" dirty="0">
              <a:solidFill>
                <a:schemeClr val="bg1"/>
              </a:solidFill>
            </a:endParaRPr>
          </a:p>
          <a:p>
            <a:endParaRPr lang="en-US" b="1" dirty="0">
              <a:solidFill>
                <a:schemeClr val="bg1"/>
              </a:solidFill>
            </a:endParaRPr>
          </a:p>
          <a:p>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p:txBody>
      </p:sp>
      <p:pic>
        <p:nvPicPr>
          <p:cNvPr id="8" name="Picture 7">
            <a:extLst>
              <a:ext uri="{FF2B5EF4-FFF2-40B4-BE49-F238E27FC236}">
                <a16:creationId xmlns:a16="http://schemas.microsoft.com/office/drawing/2014/main" id="{F7B295A8-BF7B-4E57-8E04-E007CA1FFD17}"/>
              </a:ext>
            </a:extLst>
          </p:cNvPr>
          <p:cNvPicPr>
            <a:picLocks noChangeAspect="1"/>
          </p:cNvPicPr>
          <p:nvPr/>
        </p:nvPicPr>
        <p:blipFill>
          <a:blip r:embed="rId2"/>
          <a:stretch>
            <a:fillRect/>
          </a:stretch>
        </p:blipFill>
        <p:spPr>
          <a:xfrm>
            <a:off x="8221631" y="3092353"/>
            <a:ext cx="3716741" cy="3528795"/>
          </a:xfrm>
          <a:prstGeom prst="rect">
            <a:avLst/>
          </a:prstGeom>
        </p:spPr>
      </p:pic>
      <p:pic>
        <p:nvPicPr>
          <p:cNvPr id="9" name="Picture 8">
            <a:extLst>
              <a:ext uri="{FF2B5EF4-FFF2-40B4-BE49-F238E27FC236}">
                <a16:creationId xmlns:a16="http://schemas.microsoft.com/office/drawing/2014/main" id="{A5204250-7D64-41A3-83EB-9AE64FFB6321}"/>
              </a:ext>
            </a:extLst>
          </p:cNvPr>
          <p:cNvPicPr>
            <a:picLocks noChangeAspect="1"/>
          </p:cNvPicPr>
          <p:nvPr/>
        </p:nvPicPr>
        <p:blipFill>
          <a:blip r:embed="rId3"/>
          <a:stretch>
            <a:fillRect/>
          </a:stretch>
        </p:blipFill>
        <p:spPr>
          <a:xfrm>
            <a:off x="4324937" y="3092352"/>
            <a:ext cx="3746714" cy="352879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C460976-1368-4382-84E0-71E4EA9DEBF8}"/>
                  </a:ext>
                </a:extLst>
              </p:cNvPr>
              <p:cNvSpPr txBox="1"/>
              <p:nvPr/>
            </p:nvSpPr>
            <p:spPr>
              <a:xfrm>
                <a:off x="1440873" y="3092352"/>
                <a:ext cx="3021677" cy="304186"/>
              </a:xfrm>
              <a:prstGeom prst="rect">
                <a:avLst/>
              </a:prstGeom>
              <a:noFill/>
            </p:spPr>
            <p:txBody>
              <a:bodyPr wrap="square" lIns="0" tIns="0" rIns="0" bIns="0" rtlCol="0">
                <a:spAutoFit/>
              </a:bodyPr>
              <a:lstStyle/>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rPr>
                          <m:t>𝑘</m:t>
                        </m:r>
                      </m:e>
                      <m:sub>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𝑚</m:t>
                            </m:r>
                          </m:e>
                          <m:sub>
                            <m:r>
                              <a:rPr lang="en-US" b="0" i="1" smtClean="0">
                                <a:solidFill>
                                  <a:schemeClr val="bg1"/>
                                </a:solidFill>
                                <a:latin typeface="Cambria Math" panose="02040503050406030204" pitchFamily="18" charset="0"/>
                              </a:rPr>
                              <m:t>𝑖</m:t>
                            </m:r>
                          </m:sub>
                        </m:sSub>
                      </m:sub>
                    </m:sSub>
                  </m:oMath>
                </a14:m>
                <a:r>
                  <a:rPr lang="en-US" dirty="0">
                    <a:solidFill>
                      <a:schemeClr val="bg1"/>
                    </a:solidFill>
                  </a:rPr>
                  <a:t> =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𝑘</m:t>
                        </m:r>
                      </m:e>
                      <m:sub>
                        <m:r>
                          <a:rPr lang="en-US" b="0" i="1" smtClean="0">
                            <a:solidFill>
                              <a:schemeClr val="bg1"/>
                            </a:solidFill>
                            <a:latin typeface="Cambria Math" panose="02040503050406030204" pitchFamily="18" charset="0"/>
                          </a:rPr>
                          <m:t>𝑖</m:t>
                        </m:r>
                      </m:sub>
                    </m:sSub>
                  </m:oMath>
                </a14:m>
                <a:r>
                  <a:rPr lang="en-US" dirty="0">
                    <a:solidFill>
                      <a:schemeClr val="bg1"/>
                    </a:solidFill>
                  </a:rPr>
                  <a:t>  |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𝑘</m:t>
                        </m:r>
                      </m:e>
                      <m:sub>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𝑟</m:t>
                            </m:r>
                          </m:e>
                          <m:sub>
                            <m:r>
                              <a:rPr lang="en-US" i="1">
                                <a:solidFill>
                                  <a:schemeClr val="bg1"/>
                                </a:solidFill>
                                <a:latin typeface="Cambria Math" panose="02040503050406030204" pitchFamily="18" charset="0"/>
                              </a:rPr>
                              <m:t>𝑖</m:t>
                            </m:r>
                          </m:sub>
                        </m:sSub>
                      </m:sub>
                    </m:sSub>
                  </m:oMath>
                </a14:m>
                <a:r>
                  <a:rPr lang="en-US" dirty="0">
                    <a:solidFill>
                      <a:schemeClr val="bg1"/>
                    </a:solidFill>
                  </a:rPr>
                  <a:t> =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𝑘</m:t>
                        </m:r>
                      </m:e>
                      <m:sub>
                        <m:r>
                          <a:rPr lang="en-US" b="0" i="1" smtClean="0">
                            <a:solidFill>
                              <a:schemeClr val="bg1"/>
                            </a:solidFill>
                            <a:latin typeface="Cambria Math" panose="02040503050406030204" pitchFamily="18" charset="0"/>
                          </a:rPr>
                          <m:t>16</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sub>
                    </m:sSub>
                  </m:oMath>
                </a14:m>
                <a:r>
                  <a:rPr lang="en-US" dirty="0">
                    <a:solidFill>
                      <a:schemeClr val="bg1"/>
                    </a:solidFill>
                  </a:rPr>
                  <a:t>  </a:t>
                </a:r>
                <a:endParaRPr lang="en-US" dirty="0"/>
              </a:p>
            </p:txBody>
          </p:sp>
        </mc:Choice>
        <mc:Fallback xmlns="">
          <p:sp>
            <p:nvSpPr>
              <p:cNvPr id="3" name="TextBox 2">
                <a:extLst>
                  <a:ext uri="{FF2B5EF4-FFF2-40B4-BE49-F238E27FC236}">
                    <a16:creationId xmlns:a16="http://schemas.microsoft.com/office/drawing/2014/main" id="{8C460976-1368-4382-84E0-71E4EA9DEBF8}"/>
                  </a:ext>
                </a:extLst>
              </p:cNvPr>
              <p:cNvSpPr txBox="1">
                <a:spLocks noRot="1" noChangeAspect="1" noMove="1" noResize="1" noEditPoints="1" noAdjustHandles="1" noChangeArrowheads="1" noChangeShapeType="1" noTextEdit="1"/>
              </p:cNvSpPr>
              <p:nvPr/>
            </p:nvSpPr>
            <p:spPr>
              <a:xfrm>
                <a:off x="1440873" y="3092352"/>
                <a:ext cx="3021677" cy="304186"/>
              </a:xfrm>
              <a:prstGeom prst="rect">
                <a:avLst/>
              </a:prstGeom>
              <a:blipFill>
                <a:blip r:embed="rId4"/>
                <a:stretch>
                  <a:fillRect l="-2823" t="-24000" b="-40000"/>
                </a:stretch>
              </a:blipFill>
            </p:spPr>
            <p:txBody>
              <a:bodyPr/>
              <a:lstStyle/>
              <a:p>
                <a:r>
                  <a:rPr lang="en-US">
                    <a:noFill/>
                  </a:rPr>
                  <a:t> </a:t>
                </a:r>
              </a:p>
            </p:txBody>
          </p:sp>
        </mc:Fallback>
      </mc:AlternateContent>
    </p:spTree>
    <p:extLst>
      <p:ext uri="{BB962C8B-B14F-4D97-AF65-F5344CB8AC3E}">
        <p14:creationId xmlns:p14="http://schemas.microsoft.com/office/powerpoint/2010/main" val="214146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770-E97A-4EB9-8655-32D9B71D3BA9}"/>
              </a:ext>
            </a:extLst>
          </p:cNvPr>
          <p:cNvSpPr>
            <a:spLocks noGrp="1"/>
          </p:cNvSpPr>
          <p:nvPr>
            <p:ph type="title"/>
          </p:nvPr>
        </p:nvSpPr>
        <p:spPr>
          <a:xfrm>
            <a:off x="4867593" y="450877"/>
            <a:ext cx="2173287" cy="615922"/>
          </a:xfrm>
        </p:spPr>
        <p:txBody>
          <a:bodyPr>
            <a:normAutofit fontScale="90000"/>
          </a:bodyPr>
          <a:lstStyle/>
          <a:p>
            <a:r>
              <a:rPr lang="en-US" b="1" cap="none" spc="50" dirty="0">
                <a:ln w="0"/>
                <a:solidFill>
                  <a:schemeClr val="bg2"/>
                </a:solidFill>
                <a:effectLst>
                  <a:innerShdw blurRad="63500" dist="50800" dir="13500000">
                    <a:srgbClr val="000000">
                      <a:alpha val="50000"/>
                    </a:srgbClr>
                  </a:innerShdw>
                </a:effectLst>
              </a:rPr>
              <a:t>Function f</a:t>
            </a:r>
            <a:br>
              <a:rPr lang="en-US" b="1" cap="none" spc="50" dirty="0">
                <a:ln w="0"/>
                <a:solidFill>
                  <a:schemeClr val="bg2"/>
                </a:solidFill>
                <a:effectLst>
                  <a:innerShdw blurRad="63500" dist="50800" dir="13500000">
                    <a:srgbClr val="000000">
                      <a:alpha val="50000"/>
                    </a:srgbClr>
                  </a:innerShdw>
                </a:effectLst>
              </a:rPr>
            </a:br>
            <a:endParaRPr lang="en-US" b="1" cap="none" spc="50" dirty="0">
              <a:ln w="0"/>
              <a:solidFill>
                <a:schemeClr val="bg2"/>
              </a:solidFill>
              <a:effectLst>
                <a:innerShdw blurRad="63500" dist="50800" dir="13500000">
                  <a:srgbClr val="000000">
                    <a:alpha val="50000"/>
                  </a:srgbClr>
                </a:innerShdw>
              </a:effectLst>
            </a:endParaRPr>
          </a:p>
        </p:txBody>
      </p:sp>
      <p:sp>
        <p:nvSpPr>
          <p:cNvPr id="7" name="TextBox 6">
            <a:extLst>
              <a:ext uri="{FF2B5EF4-FFF2-40B4-BE49-F238E27FC236}">
                <a16:creationId xmlns:a16="http://schemas.microsoft.com/office/drawing/2014/main" id="{7124525D-D570-4452-A760-733E91B0E313}"/>
              </a:ext>
            </a:extLst>
          </p:cNvPr>
          <p:cNvSpPr txBox="1"/>
          <p:nvPr/>
        </p:nvSpPr>
        <p:spPr>
          <a:xfrm>
            <a:off x="1212691" y="910704"/>
            <a:ext cx="9483090" cy="1200329"/>
          </a:xfrm>
          <a:prstGeom prst="rect">
            <a:avLst/>
          </a:prstGeom>
          <a:noFill/>
        </p:spPr>
        <p:txBody>
          <a:bodyPr wrap="square">
            <a:spAutoFit/>
          </a:bodyPr>
          <a:lstStyle/>
          <a:p>
            <a:r>
              <a:rPr lang="en-US" dirty="0">
                <a:solidFill>
                  <a:schemeClr val="bg1"/>
                </a:solidFill>
              </a:rPr>
              <a:t>Three different round functions are used in CAST-128. The rounds are as follows (where "D" is the data input to the f function and "Ia“,” lb”,” lc”, and "Id" are the most significant byte through the least significant byte of I, respectively). Note that "+" and "-" are addition and subtraction modulo 2**32, "^" is bitwise XOR, and "&lt;&lt;&lt;" is the circular left-shift operation.</a:t>
            </a:r>
          </a:p>
        </p:txBody>
      </p:sp>
      <p:sp>
        <p:nvSpPr>
          <p:cNvPr id="9" name="TextBox 8">
            <a:extLst>
              <a:ext uri="{FF2B5EF4-FFF2-40B4-BE49-F238E27FC236}">
                <a16:creationId xmlns:a16="http://schemas.microsoft.com/office/drawing/2014/main" id="{65FD8D36-3F52-4DFE-A004-714F93B67F8A}"/>
              </a:ext>
            </a:extLst>
          </p:cNvPr>
          <p:cNvSpPr txBox="1"/>
          <p:nvPr/>
        </p:nvSpPr>
        <p:spPr>
          <a:xfrm>
            <a:off x="1214596" y="3731305"/>
            <a:ext cx="4739640" cy="2031325"/>
          </a:xfrm>
          <a:prstGeom prst="rect">
            <a:avLst/>
          </a:prstGeom>
          <a:noFill/>
        </p:spPr>
        <p:txBody>
          <a:bodyPr wrap="square">
            <a:spAutoFit/>
          </a:bodyPr>
          <a:lstStyle/>
          <a:p>
            <a:r>
              <a:rPr lang="en-US" dirty="0">
                <a:solidFill>
                  <a:schemeClr val="bg1"/>
                </a:solidFill>
              </a:rPr>
              <a:t>Type 1:    I = ((Kmi + D) &lt;&lt;&lt; Kri) </a:t>
            </a:r>
          </a:p>
          <a:p>
            <a:r>
              <a:rPr lang="en-US" dirty="0">
                <a:solidFill>
                  <a:schemeClr val="bg1"/>
                </a:solidFill>
              </a:rPr>
              <a:t>		f = ((S1[Ia] ^ S2[Ib]) - S3[Ic]) + S4[Id]</a:t>
            </a:r>
          </a:p>
          <a:p>
            <a:r>
              <a:rPr lang="en-US" dirty="0">
                <a:solidFill>
                  <a:schemeClr val="bg1"/>
                </a:solidFill>
              </a:rPr>
              <a:t>Type 2:    I = ((Kmi ^ D) &lt;&lt;&lt; Kri) </a:t>
            </a:r>
          </a:p>
          <a:p>
            <a:r>
              <a:rPr lang="en-US" dirty="0">
                <a:solidFill>
                  <a:schemeClr val="bg1"/>
                </a:solidFill>
              </a:rPr>
              <a:t>		f = ((S1[Ia] - S2[Ib]) + S3[Ic]) ^ S4[Id] </a:t>
            </a:r>
          </a:p>
          <a:p>
            <a:r>
              <a:rPr lang="en-US" dirty="0">
                <a:solidFill>
                  <a:schemeClr val="bg1"/>
                </a:solidFill>
              </a:rPr>
              <a:t>Type 3:    I = ((Kmi - D) &lt;&lt;&lt; Kri) </a:t>
            </a:r>
          </a:p>
          <a:p>
            <a:r>
              <a:rPr lang="en-US" dirty="0">
                <a:solidFill>
                  <a:schemeClr val="bg1"/>
                </a:solidFill>
              </a:rPr>
              <a:t>	  	f = ((S1[Ia] + S2[Ib]) ^ S3[Ic]) - S4[Id] </a:t>
            </a:r>
          </a:p>
          <a:p>
            <a:endParaRPr lang="en-US" dirty="0"/>
          </a:p>
        </p:txBody>
      </p:sp>
      <p:sp>
        <p:nvSpPr>
          <p:cNvPr id="13" name="TextBox 12">
            <a:extLst>
              <a:ext uri="{FF2B5EF4-FFF2-40B4-BE49-F238E27FC236}">
                <a16:creationId xmlns:a16="http://schemas.microsoft.com/office/drawing/2014/main" id="{3D27AE4E-B294-444C-B9C9-67406F4F98F3}"/>
              </a:ext>
            </a:extLst>
          </p:cNvPr>
          <p:cNvSpPr txBox="1"/>
          <p:nvPr/>
        </p:nvSpPr>
        <p:spPr>
          <a:xfrm>
            <a:off x="1212691" y="2570860"/>
            <a:ext cx="6103620" cy="923330"/>
          </a:xfrm>
          <a:prstGeom prst="rect">
            <a:avLst/>
          </a:prstGeom>
          <a:noFill/>
        </p:spPr>
        <p:txBody>
          <a:bodyPr wrap="square">
            <a:spAutoFit/>
          </a:bodyPr>
          <a:lstStyle/>
          <a:p>
            <a:r>
              <a:rPr lang="en-US" dirty="0">
                <a:solidFill>
                  <a:schemeClr val="bg1"/>
                </a:solidFill>
              </a:rPr>
              <a:t>Rounds 1, 4, 7, 10, 13, and 16 use f function Type 1.</a:t>
            </a:r>
          </a:p>
          <a:p>
            <a:r>
              <a:rPr lang="en-US" dirty="0">
                <a:solidFill>
                  <a:schemeClr val="bg1"/>
                </a:solidFill>
              </a:rPr>
              <a:t>Rounds 2, 5, 8, 11, and 14 use f function Type 2.</a:t>
            </a:r>
          </a:p>
          <a:p>
            <a:r>
              <a:rPr lang="en-US" dirty="0">
                <a:solidFill>
                  <a:schemeClr val="bg1"/>
                </a:solidFill>
              </a:rPr>
              <a:t>Rounds 3, 6, 9, 12, and 15 use f function Type 3. </a:t>
            </a:r>
          </a:p>
        </p:txBody>
      </p:sp>
      <p:pic>
        <p:nvPicPr>
          <p:cNvPr id="15" name="Picture 14">
            <a:extLst>
              <a:ext uri="{FF2B5EF4-FFF2-40B4-BE49-F238E27FC236}">
                <a16:creationId xmlns:a16="http://schemas.microsoft.com/office/drawing/2014/main" id="{98E8A5F9-4D9A-4AE7-95E3-514379ACD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672" y="2111033"/>
            <a:ext cx="4507230" cy="4625889"/>
          </a:xfrm>
          <a:prstGeom prst="rect">
            <a:avLst/>
          </a:prstGeom>
        </p:spPr>
      </p:pic>
    </p:spTree>
    <p:extLst>
      <p:ext uri="{BB962C8B-B14F-4D97-AF65-F5344CB8AC3E}">
        <p14:creationId xmlns:p14="http://schemas.microsoft.com/office/powerpoint/2010/main" val="113277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F09-D5F7-4797-B184-711C8C900095}"/>
              </a:ext>
            </a:extLst>
          </p:cNvPr>
          <p:cNvSpPr>
            <a:spLocks noGrp="1"/>
          </p:cNvSpPr>
          <p:nvPr>
            <p:ph type="title"/>
          </p:nvPr>
        </p:nvSpPr>
        <p:spPr>
          <a:xfrm>
            <a:off x="3061653" y="549938"/>
            <a:ext cx="6691947" cy="1035022"/>
          </a:xfrm>
        </p:spPr>
        <p:txBody>
          <a:bodyPr>
            <a:normAutofit/>
          </a:bodyPr>
          <a:lstStyle/>
          <a:p>
            <a:r>
              <a:rPr lang="en-US" sz="3600" b="1" spc="50" dirty="0">
                <a:ln w="0"/>
                <a:solidFill>
                  <a:schemeClr val="bg2"/>
                </a:solidFill>
                <a:effectLst>
                  <a:innerShdw blurRad="63500" dist="50800" dir="13500000">
                    <a:srgbClr val="000000">
                      <a:alpha val="50000"/>
                    </a:srgbClr>
                  </a:innerShdw>
                </a:effectLst>
              </a:rPr>
              <a:t>Decryption USING CAST128 </a:t>
            </a:r>
            <a:endParaRPr lang="en-US" dirty="0"/>
          </a:p>
        </p:txBody>
      </p:sp>
      <p:sp>
        <p:nvSpPr>
          <p:cNvPr id="3" name="Content Placeholder 2">
            <a:extLst>
              <a:ext uri="{FF2B5EF4-FFF2-40B4-BE49-F238E27FC236}">
                <a16:creationId xmlns:a16="http://schemas.microsoft.com/office/drawing/2014/main" id="{8EEAEA1F-CA3C-4C4A-A70A-6A710D5AAF41}"/>
              </a:ext>
            </a:extLst>
          </p:cNvPr>
          <p:cNvSpPr>
            <a:spLocks noGrp="1"/>
          </p:cNvSpPr>
          <p:nvPr>
            <p:ph idx="1"/>
          </p:nvPr>
        </p:nvSpPr>
        <p:spPr>
          <a:xfrm>
            <a:off x="1031716" y="1584960"/>
            <a:ext cx="10128568" cy="1682433"/>
          </a:xfrm>
        </p:spPr>
        <p:txBody>
          <a:bodyPr/>
          <a:lstStyle/>
          <a:p>
            <a:r>
              <a:rPr lang="en-US" dirty="0">
                <a:solidFill>
                  <a:schemeClr val="bg1"/>
                </a:solidFill>
              </a:rPr>
              <a:t>Decryption is identical to the encryption algorithm given above, except that the rounds (and therefore the subkey pairs) are used in reverse order to compute (L0,R0) from (R16,L16).</a:t>
            </a:r>
          </a:p>
        </p:txBody>
      </p:sp>
      <p:pic>
        <p:nvPicPr>
          <p:cNvPr id="5" name="Picture 4">
            <a:extLst>
              <a:ext uri="{FF2B5EF4-FFF2-40B4-BE49-F238E27FC236}">
                <a16:creationId xmlns:a16="http://schemas.microsoft.com/office/drawing/2014/main" id="{4A37CB81-B78F-4F4B-8F87-825F88333EAA}"/>
              </a:ext>
            </a:extLst>
          </p:cNvPr>
          <p:cNvPicPr>
            <a:picLocks noChangeAspect="1"/>
          </p:cNvPicPr>
          <p:nvPr/>
        </p:nvPicPr>
        <p:blipFill>
          <a:blip r:embed="rId2"/>
          <a:stretch>
            <a:fillRect/>
          </a:stretch>
        </p:blipFill>
        <p:spPr>
          <a:xfrm>
            <a:off x="5322956" y="2619982"/>
            <a:ext cx="2878069" cy="4175157"/>
          </a:xfrm>
          <a:prstGeom prst="rect">
            <a:avLst/>
          </a:prstGeom>
        </p:spPr>
      </p:pic>
    </p:spTree>
    <p:extLst>
      <p:ext uri="{BB962C8B-B14F-4D97-AF65-F5344CB8AC3E}">
        <p14:creationId xmlns:p14="http://schemas.microsoft.com/office/powerpoint/2010/main" val="310257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1690-FC76-41EB-AD1E-2BD372DC3BFF}"/>
              </a:ext>
            </a:extLst>
          </p:cNvPr>
          <p:cNvSpPr>
            <a:spLocks noGrp="1"/>
          </p:cNvSpPr>
          <p:nvPr>
            <p:ph type="title"/>
          </p:nvPr>
        </p:nvSpPr>
        <p:spPr>
          <a:xfrm>
            <a:off x="3884613" y="603278"/>
            <a:ext cx="3963987" cy="1141702"/>
          </a:xfrm>
        </p:spPr>
        <p:txBody>
          <a:bodyPr/>
          <a:lstStyle/>
          <a:p>
            <a:r>
              <a:rPr lang="en-US" b="1" cap="none" spc="50" dirty="0">
                <a:ln w="0"/>
                <a:solidFill>
                  <a:schemeClr val="bg2"/>
                </a:solidFill>
                <a:effectLst>
                  <a:innerShdw blurRad="63500" dist="50800" dir="13500000">
                    <a:srgbClr val="000000">
                      <a:alpha val="50000"/>
                    </a:srgbClr>
                  </a:innerShdw>
                </a:effectLst>
              </a:rPr>
              <a:t>Cast 128 example </a:t>
            </a:r>
          </a:p>
        </p:txBody>
      </p:sp>
      <p:pic>
        <p:nvPicPr>
          <p:cNvPr id="7" name="Picture 6">
            <a:extLst>
              <a:ext uri="{FF2B5EF4-FFF2-40B4-BE49-F238E27FC236}">
                <a16:creationId xmlns:a16="http://schemas.microsoft.com/office/drawing/2014/main" id="{7050E2E4-64D2-4878-A974-0C6CEE861691}"/>
              </a:ext>
            </a:extLst>
          </p:cNvPr>
          <p:cNvPicPr>
            <a:picLocks noChangeAspect="1"/>
          </p:cNvPicPr>
          <p:nvPr/>
        </p:nvPicPr>
        <p:blipFill>
          <a:blip r:embed="rId2"/>
          <a:stretch>
            <a:fillRect/>
          </a:stretch>
        </p:blipFill>
        <p:spPr>
          <a:xfrm>
            <a:off x="1440460" y="1944767"/>
            <a:ext cx="9631119" cy="3410426"/>
          </a:xfrm>
          <a:prstGeom prst="rect">
            <a:avLst/>
          </a:prstGeom>
        </p:spPr>
      </p:pic>
    </p:spTree>
    <p:extLst>
      <p:ext uri="{BB962C8B-B14F-4D97-AF65-F5344CB8AC3E}">
        <p14:creationId xmlns:p14="http://schemas.microsoft.com/office/powerpoint/2010/main" val="2894430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4448</TotalTime>
  <Words>2225</Words>
  <Application>Microsoft Office PowerPoint</Application>
  <PresentationFormat>Widescreen</PresentationFormat>
  <Paragraphs>218</Paragraphs>
  <Slides>29</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-apple-system</vt:lpstr>
      <vt:lpstr>Arial</vt:lpstr>
      <vt:lpstr>Calibri</vt:lpstr>
      <vt:lpstr>Cambria Math</vt:lpstr>
      <vt:lpstr>Consolas</vt:lpstr>
      <vt:lpstr>Roboto</vt:lpstr>
      <vt:lpstr>Söhne</vt:lpstr>
      <vt:lpstr>source-serif-pro</vt:lpstr>
      <vt:lpstr>Times New Roman</vt:lpstr>
      <vt:lpstr>Times-Roman</vt:lpstr>
      <vt:lpstr>Tw Cen MT</vt:lpstr>
      <vt:lpstr>Circuit</vt:lpstr>
      <vt:lpstr>PowerPoint Presentation</vt:lpstr>
      <vt:lpstr>PowerPoint Presentation</vt:lpstr>
      <vt:lpstr>Variable Keysize</vt:lpstr>
      <vt:lpstr>PowerPoint Presentation</vt:lpstr>
      <vt:lpstr>PowerPoint Presentation</vt:lpstr>
      <vt:lpstr>PowerPoint Presentation</vt:lpstr>
      <vt:lpstr>Function f </vt:lpstr>
      <vt:lpstr>Decryption USING CAST128 </vt:lpstr>
      <vt:lpstr>Cast 128 example </vt:lpstr>
      <vt:lpstr>Cipher-block chaining (CBC) </vt:lpstr>
      <vt:lpstr>PowerPoint Presentation</vt:lpstr>
      <vt:lpstr>PowerPoint Presentation</vt:lpstr>
      <vt:lpstr>RSA – Initialization</vt:lpstr>
      <vt:lpstr>PowerPoint Presentation</vt:lpstr>
      <vt:lpstr>RSA Example</vt:lpstr>
      <vt:lpstr>Digital Signature</vt:lpstr>
      <vt:lpstr>El-Gamal introduction</vt:lpstr>
      <vt:lpstr>ElGamal Digital Signatures</vt:lpstr>
      <vt:lpstr>ElGamal Digital Signature</vt:lpstr>
      <vt:lpstr>ElGamal Signature Example </vt:lpstr>
      <vt:lpstr>PowerPoint Presentation</vt:lpstr>
      <vt:lpstr>PowerPoint Presentation</vt:lpstr>
      <vt:lpstr>Possible Attacks</vt:lpstr>
      <vt:lpstr>PowerPoint Presentation</vt:lpstr>
      <vt:lpstr>Mail Exchange -Preparations</vt:lpstr>
      <vt:lpstr>Mail Exchange-preparations</vt:lpstr>
      <vt:lpstr>Mail Exchange-In Action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salman</dc:creator>
  <cp:lastModifiedBy>maher salman</cp:lastModifiedBy>
  <cp:revision>106</cp:revision>
  <dcterms:created xsi:type="dcterms:W3CDTF">2023-05-29T15:32:56Z</dcterms:created>
  <dcterms:modified xsi:type="dcterms:W3CDTF">2023-09-05T01:30:27Z</dcterms:modified>
</cp:coreProperties>
</file>