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Gill San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h4lbX7wqLSgK9/J1lQBEzq0bCM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font" Target="fonts/GillSans-regular.fntdata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Gill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Visual:</a:t>
            </a:r>
            <a:r>
              <a:rPr lang="en-US"/>
              <a:t> Use </a:t>
            </a:r>
            <a:r>
              <a:rPr b="1" lang="en-US"/>
              <a:t>Fig. 2a</a:t>
            </a:r>
            <a:r>
              <a:rPr lang="en-US"/>
              <a:t> to illustrate the GAN workflow, highlighting the iterative feedback loop between the generator and discriminator.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/>
              <a:t>Visual:</a:t>
            </a:r>
            <a:r>
              <a:rPr lang="en-US"/>
              <a:t> Use </a:t>
            </a:r>
            <a:r>
              <a:rPr b="1" lang="en-US"/>
              <a:t>Fig. 2b</a:t>
            </a:r>
            <a:r>
              <a:rPr lang="en-US"/>
              <a:t> to explain the GAN architecture with detailed labels (Generator, Discriminator, Real/Fake Classification).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/>
          <p:nvPr>
            <p:ph type="ctrTitle"/>
          </p:nvPr>
        </p:nvSpPr>
        <p:spPr>
          <a:xfrm>
            <a:off x="2417779" y="802298"/>
            <a:ext cx="8637073" cy="254143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Gill Sans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" type="subTitle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1437664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4" name="Google Shape;24;p25"/>
          <p:cNvCxnSpPr/>
          <p:nvPr/>
        </p:nvCxnSpPr>
        <p:spPr>
          <a:xfrm>
            <a:off x="2417780" y="3528542"/>
            <a:ext cx="863707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" type="body"/>
          </p:nvPr>
        </p:nvSpPr>
        <p:spPr>
          <a:xfrm rot="5400000">
            <a:off x="4527910" y="-1060599"/>
            <a:ext cx="3450613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3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2" name="Google Shape;92;p34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5"/>
          <p:cNvSpPr txBox="1"/>
          <p:nvPr>
            <p:ph type="title"/>
          </p:nvPr>
        </p:nvSpPr>
        <p:spPr>
          <a:xfrm rot="5400000">
            <a:off x="7917038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" type="body"/>
          </p:nvPr>
        </p:nvSpPr>
        <p:spPr>
          <a:xfrm rot="5400000">
            <a:off x="3029143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5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5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5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" name="Google Shape;99;p35"/>
          <p:cNvCxnSpPr/>
          <p:nvPr/>
        </p:nvCxnSpPr>
        <p:spPr>
          <a:xfrm>
            <a:off x="9439111" y="798973"/>
            <a:ext cx="0" cy="4659889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6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1" name="Google Shape;31;p26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 txBox="1"/>
          <p:nvPr>
            <p:ph type="title"/>
          </p:nvPr>
        </p:nvSpPr>
        <p:spPr>
          <a:xfrm>
            <a:off x="1454239" y="1756130"/>
            <a:ext cx="8643154" cy="1887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27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8" name="Google Shape;38;p27"/>
          <p:cNvCxnSpPr/>
          <p:nvPr/>
        </p:nvCxnSpPr>
        <p:spPr>
          <a:xfrm>
            <a:off x="1454239" y="3804985"/>
            <a:ext cx="8630446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49217" y="804889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47331" y="2010878"/>
            <a:ext cx="4645152" cy="34485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2" type="body"/>
          </p:nvPr>
        </p:nvSpPr>
        <p:spPr>
          <a:xfrm>
            <a:off x="6413771" y="2017343"/>
            <a:ext cx="4645152" cy="3441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6" name="Google Shape;46;p28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/>
          <p:nvPr>
            <p:ph type="title"/>
          </p:nvPr>
        </p:nvSpPr>
        <p:spPr>
          <a:xfrm>
            <a:off x="1447191" y="804163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" type="body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9"/>
          <p:cNvSpPr txBox="1"/>
          <p:nvPr>
            <p:ph idx="2" type="body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3" type="body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200"/>
              <a:buNone/>
              <a:defRPr b="0" sz="22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9"/>
          <p:cNvSpPr txBox="1"/>
          <p:nvPr>
            <p:ph idx="4" type="body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56" name="Google Shape;56;p29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2" name="Google Shape;62;p30"/>
          <p:cNvCxnSpPr/>
          <p:nvPr/>
        </p:nvCxnSpPr>
        <p:spPr>
          <a:xfrm>
            <a:off x="1453896" y="1847088"/>
            <a:ext cx="9607522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1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1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2"/>
          <p:cNvSpPr txBox="1"/>
          <p:nvPr>
            <p:ph type="title"/>
          </p:nvPr>
        </p:nvSpPr>
        <p:spPr>
          <a:xfrm>
            <a:off x="1444671" y="798973"/>
            <a:ext cx="3273099" cy="22471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ill Sans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" type="body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2"/>
          <p:cNvSpPr txBox="1"/>
          <p:nvPr>
            <p:ph idx="2" type="body"/>
          </p:nvPr>
        </p:nvSpPr>
        <p:spPr>
          <a:xfrm>
            <a:off x="1444671" y="3205491"/>
            <a:ext cx="3275013" cy="22481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32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2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2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74" name="Google Shape;74;p32"/>
          <p:cNvCxnSpPr/>
          <p:nvPr/>
        </p:nvCxnSpPr>
        <p:spPr>
          <a:xfrm>
            <a:off x="1448280" y="3205491"/>
            <a:ext cx="3269490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33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33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372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33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9" name="Google Shape;79;p33"/>
          <p:cNvSpPr txBox="1"/>
          <p:nvPr>
            <p:ph type="title"/>
          </p:nvPr>
        </p:nvSpPr>
        <p:spPr>
          <a:xfrm>
            <a:off x="1451206" y="1129513"/>
            <a:ext cx="5532328" cy="18305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33"/>
          <p:cNvSpPr txBox="1"/>
          <p:nvPr>
            <p:ph idx="1" type="body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3"/>
          <p:cNvSpPr txBox="1"/>
          <p:nvPr>
            <p:ph idx="10" type="dt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3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85" name="Google Shape;85;p33"/>
          <p:cNvCxnSpPr/>
          <p:nvPr/>
        </p:nvCxnSpPr>
        <p:spPr>
          <a:xfrm>
            <a:off x="1447382" y="3143605"/>
            <a:ext cx="5527351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" name="Google Shape;11;p24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4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  <a:defRPr b="0" i="0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24"/>
          <p:cNvSpPr txBox="1"/>
          <p:nvPr>
            <p:ph idx="1" type="body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888888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800" u="none" cap="none" strike="noStrike">
                <a:solidFill>
                  <a:schemeClr val="accent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" name="Google Shape;17;p24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"/>
          <p:cNvSpPr txBox="1"/>
          <p:nvPr>
            <p:ph type="ctrTitle"/>
          </p:nvPr>
        </p:nvSpPr>
        <p:spPr>
          <a:xfrm>
            <a:off x="2417775" y="2043852"/>
            <a:ext cx="8637000" cy="12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E0E0E"/>
              </a:buClr>
              <a:buSzPts val="2400"/>
              <a:buFont typeface="Arial"/>
              <a:buNone/>
            </a:pPr>
            <a:r>
              <a:rPr b="1" i="0" lang="en-US" sz="2400" u="none" strike="noStrike">
                <a:solidFill>
                  <a:srgbClr val="0E0E0E"/>
                </a:solidFill>
                <a:latin typeface="Arial"/>
                <a:ea typeface="Arial"/>
                <a:cs typeface="Arial"/>
                <a:sym typeface="Arial"/>
              </a:rPr>
              <a:t>PREDICTING LIFE EXPECTANCY BASED ON INDIVIDUAL LIFESTYLE INDICATORS USING MACHINE LEARNING AND NEURAL NETWORK MODELS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"/>
          <p:cNvSpPr txBox="1"/>
          <p:nvPr/>
        </p:nvSpPr>
        <p:spPr>
          <a:xfrm>
            <a:off x="2546131" y="3661417"/>
            <a:ext cx="27090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By: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Maher Salman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800" u="none" cap="none" strike="noStrike">
                <a:solidFill>
                  <a:srgbClr val="000000"/>
                </a:solidFill>
              </a:rPr>
              <a:t>Adan Butto</a:t>
            </a:r>
            <a:endParaRPr i="0" sz="18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6" name="Google Shape;106;p1"/>
          <p:cNvSpPr txBox="1"/>
          <p:nvPr/>
        </p:nvSpPr>
        <p:spPr>
          <a:xfrm>
            <a:off x="5930462" y="3661417"/>
            <a:ext cx="6101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1800" u="none" strike="noStrike">
                <a:solidFill>
                  <a:srgbClr val="000000"/>
                </a:solidFill>
              </a:rPr>
              <a:t>Advisors : 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800" u="none" strike="noStrike">
                <a:solidFill>
                  <a:srgbClr val="000000"/>
                </a:solidFill>
              </a:rPr>
              <a:t>Dr. Naomi Unkelos-Shpigel </a:t>
            </a:r>
            <a:endParaRPr sz="1800">
              <a:solidFill>
                <a:schemeClr val="dk1"/>
              </a:solidFill>
            </a:endParaRPr>
          </a:p>
          <a:p>
            <a:pPr indent="45720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i="0" lang="en-US" sz="1800" u="none" strike="noStrike">
                <a:solidFill>
                  <a:srgbClr val="000000"/>
                </a:solidFill>
              </a:rPr>
              <a:t>Dr. Samah Idrees Ghazawi</a:t>
            </a:r>
            <a:endParaRPr sz="18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</a:b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7" name="Google Shape;107;p1"/>
          <p:cNvSpPr txBox="1"/>
          <p:nvPr>
            <p:ph idx="12" type="sldNum"/>
          </p:nvPr>
        </p:nvSpPr>
        <p:spPr>
          <a:xfrm>
            <a:off x="1437664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1210125" y="1226207"/>
            <a:ext cx="96033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WORKFLOW OF XGBOOST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3"/>
          <p:cNvPicPr preferRelativeResize="0"/>
          <p:nvPr/>
        </p:nvPicPr>
        <p:blipFill rotWithShape="1">
          <a:blip r:embed="rId3">
            <a:alphaModFix/>
          </a:blip>
          <a:srcRect b="0" l="13717" r="12687" t="0"/>
          <a:stretch/>
        </p:blipFill>
        <p:spPr>
          <a:xfrm>
            <a:off x="5969400" y="2646562"/>
            <a:ext cx="5065048" cy="240227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76" name="Google Shape;176;p13"/>
          <p:cNvSpPr txBox="1"/>
          <p:nvPr/>
        </p:nvSpPr>
        <p:spPr>
          <a:xfrm>
            <a:off x="1088125" y="2105150"/>
            <a:ext cx="5738100" cy="34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Define Objective Function.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Calculate</a:t>
            </a:r>
            <a:r>
              <a:rPr lang="en-US" sz="1800">
                <a:solidFill>
                  <a:schemeClr val="dk1"/>
                </a:solidFill>
              </a:rPr>
              <a:t> Residuals 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Fit Decision Trees to residuals.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update predictions.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Iterate Through </a:t>
            </a:r>
            <a:r>
              <a:rPr lang="en-US" sz="1800">
                <a:solidFill>
                  <a:schemeClr val="dk1"/>
                </a:solidFill>
              </a:rPr>
              <a:t>Multiple</a:t>
            </a:r>
            <a:r>
              <a:rPr lang="en-US" sz="1800">
                <a:solidFill>
                  <a:schemeClr val="dk1"/>
                </a:solidFill>
              </a:rPr>
              <a:t> Trees.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Final </a:t>
            </a:r>
            <a:r>
              <a:rPr lang="en-US" sz="1800">
                <a:solidFill>
                  <a:schemeClr val="dk1"/>
                </a:solidFill>
              </a:rPr>
              <a:t>Prediction</a:t>
            </a:r>
            <a:r>
              <a:rPr lang="en-US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"/>
          <p:cNvSpPr txBox="1"/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80"/>
              <a:buFont typeface="Gill Sans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SAINT: SELF-ATTENTION AND INTERSAMPLE ATTENTION TRANSFORMER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5"/>
          <p:cNvSpPr txBox="1"/>
          <p:nvPr>
            <p:ph idx="1" type="body"/>
          </p:nvPr>
        </p:nvSpPr>
        <p:spPr>
          <a:xfrm>
            <a:off x="1451579" y="2015732"/>
            <a:ext cx="9603275" cy="4037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What is SAINT?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Challenges Solved by SAINT.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10795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 txBox="1"/>
          <p:nvPr>
            <p:ph type="title"/>
          </p:nvPr>
        </p:nvSpPr>
        <p:spPr>
          <a:xfrm>
            <a:off x="1451579" y="1198179"/>
            <a:ext cx="9603275" cy="655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SAINT’S  ARCHITECTURE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6"/>
          <p:cNvSpPr txBox="1"/>
          <p:nvPr>
            <p:ph idx="1" type="body"/>
          </p:nvPr>
        </p:nvSpPr>
        <p:spPr>
          <a:xfrm>
            <a:off x="1727300" y="2093425"/>
            <a:ext cx="4635300" cy="3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Embedding Layer.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Self-Attention Blocks.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Intersample Attention Blocks.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4671" l="2452" r="67044" t="0"/>
          <a:stretch/>
        </p:blipFill>
        <p:spPr>
          <a:xfrm>
            <a:off x="8084200" y="807275"/>
            <a:ext cx="2970652" cy="52434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2" name="Google Shape;192;p16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/>
          <p:nvPr>
            <p:ph type="title"/>
          </p:nvPr>
        </p:nvSpPr>
        <p:spPr>
          <a:xfrm>
            <a:off x="1451579" y="1229710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SAINT  TRAINING: PRE-TRAINING AND FINE-TUNING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7"/>
          <p:cNvSpPr txBox="1"/>
          <p:nvPr>
            <p:ph idx="1" type="body"/>
          </p:nvPr>
        </p:nvSpPr>
        <p:spPr>
          <a:xfrm>
            <a:off x="1322500" y="2328100"/>
            <a:ext cx="3180000" cy="34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Pre-Training Phase.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Fine-Tuning Phase.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Key Benefits.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17"/>
          <p:cNvPicPr preferRelativeResize="0"/>
          <p:nvPr/>
        </p:nvPicPr>
        <p:blipFill rotWithShape="1">
          <a:blip r:embed="rId3">
            <a:alphaModFix/>
          </a:blip>
          <a:srcRect b="5955" l="32166" r="0" t="5289"/>
          <a:stretch/>
        </p:blipFill>
        <p:spPr>
          <a:xfrm>
            <a:off x="5455225" y="2006150"/>
            <a:ext cx="5599624" cy="4020849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00" name="Google Shape;200;p1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"/>
          <p:cNvSpPr txBox="1"/>
          <p:nvPr>
            <p:ph type="title"/>
          </p:nvPr>
        </p:nvSpPr>
        <p:spPr>
          <a:xfrm>
            <a:off x="1451579" y="1309606"/>
            <a:ext cx="9603275" cy="54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METRICS FOR MODEL EVALUATION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1575" y="1901050"/>
            <a:ext cx="6515100" cy="4118749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20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1451579" y="1309607"/>
            <a:ext cx="9603275" cy="5441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ill Sans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PROJECT ARCHITECTURE AND DEPLOYMENT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2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777" y="2016125"/>
            <a:ext cx="8010770" cy="344963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2"/>
          <p:cNvSpPr txBox="1"/>
          <p:nvPr>
            <p:ph type="title"/>
          </p:nvPr>
        </p:nvSpPr>
        <p:spPr>
          <a:xfrm>
            <a:off x="1451579" y="1247614"/>
            <a:ext cx="9603275" cy="60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EXPECTED RESULTS</a:t>
            </a:r>
            <a:br>
              <a:rPr lang="en-US" sz="2800"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2"/>
          <p:cNvSpPr txBox="1"/>
          <p:nvPr>
            <p:ph idx="1" type="body"/>
          </p:nvPr>
        </p:nvSpPr>
        <p:spPr>
          <a:xfrm>
            <a:off x="1832900" y="2191750"/>
            <a:ext cx="8623500" cy="23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Synthetic Data Generation.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Model Evaluation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Accuracy Improvement.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BE9E6"/>
            </a:gs>
            <a:gs pos="100000">
              <a:srgbClr val="C9C5C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gradFill>
            <a:gsLst>
              <a:gs pos="0">
                <a:srgbClr val="EBE9E6"/>
              </a:gs>
              <a:gs pos="100000">
                <a:srgbClr val="C9C5C0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228" name="Google Shape;228;p23"/>
          <p:cNvCxnSpPr/>
          <p:nvPr/>
        </p:nvCxnSpPr>
        <p:spPr>
          <a:xfrm>
            <a:off x="1453896" y="1847088"/>
            <a:ext cx="4177373" cy="0"/>
          </a:xfrm>
          <a:prstGeom prst="straightConnector1">
            <a:avLst/>
          </a:prstGeom>
          <a:noFill/>
          <a:ln cap="flat" cmpd="sng" w="317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3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>
            <a:gsLst>
              <a:gs pos="0">
                <a:srgbClr val="DFDBD5">
                  <a:alpha val="0"/>
                </a:srgbClr>
              </a:gs>
              <a:gs pos="100000">
                <a:schemeClr val="lt2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0" name="Google Shape;230;p23"/>
          <p:cNvSpPr txBox="1"/>
          <p:nvPr>
            <p:ph idx="1" type="body"/>
          </p:nvPr>
        </p:nvSpPr>
        <p:spPr>
          <a:xfrm>
            <a:off x="560901" y="2488430"/>
            <a:ext cx="6855511" cy="3450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>
                <a:solidFill>
                  <a:schemeClr val="accent1"/>
                </a:solidFill>
              </a:rPr>
              <a:t>Thank you for your attention.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descr="Smiling Face with No Fill" id="231" name="Google Shape;23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0337" y="788516"/>
            <a:ext cx="4660762" cy="4660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3"/>
          <p:cNvPicPr preferRelativeResize="0"/>
          <p:nvPr/>
        </p:nvPicPr>
        <p:blipFill rotWithShape="1">
          <a:blip r:embed="rId4">
            <a:alphaModFix/>
          </a:blip>
          <a:srcRect b="-1538" l="0" r="0" t="1538"/>
          <a:stretch/>
        </p:blipFill>
        <p:spPr>
          <a:xfrm>
            <a:off x="0" y="6126480"/>
            <a:ext cx="12192000" cy="742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3" name="Google Shape;233;p23"/>
          <p:cNvCxnSpPr/>
          <p:nvPr/>
        </p:nvCxnSpPr>
        <p:spPr>
          <a:xfrm>
            <a:off x="0" y="6128413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p2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1451575" y="1222577"/>
            <a:ext cx="960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INTRODUCTION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>
            <p:ph idx="1" type="body"/>
          </p:nvPr>
        </p:nvSpPr>
        <p:spPr>
          <a:xfrm>
            <a:off x="1709754" y="2238682"/>
            <a:ext cx="9603300" cy="34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Life Expectancy (LE).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Significance of Life Expectancy.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Why It Matters?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451575" y="1129451"/>
            <a:ext cx="96033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CHALLENGES AND THE ROLE OF MACHINE LEARNING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451575" y="2015724"/>
            <a:ext cx="10179600" cy="4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Challenges in Predicting LE: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Influenced by personal attributes and systemic factors.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Complex and non-linear relationships make prediction difficult.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Why Machine Learning?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Allows analysis of multiple factors simultaneously.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Outperforms traditional statistical methods in prediction accuracy.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Project Focus: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Integrating diverse real-world data.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06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Testing and optimizing ML and DL models for accurate, generalizable LE predictions.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46367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400"/>
          </a:p>
        </p:txBody>
      </p:sp>
      <p:sp>
        <p:nvSpPr>
          <p:cNvPr id="121" name="Google Shape;121;p4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1451579" y="1079633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INDICATORS FOR LIFE EXPECTANCY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"/>
          <p:cNvSpPr txBox="1"/>
          <p:nvPr>
            <p:ph idx="1" type="body"/>
          </p:nvPr>
        </p:nvSpPr>
        <p:spPr>
          <a:xfrm>
            <a:off x="1926775" y="2069950"/>
            <a:ext cx="8671800" cy="40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Country.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Body Mass Index (BMI).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Physical Activity.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Smoking.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Alcohol Consumption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Dietary Habits.</a:t>
            </a:r>
            <a:endParaRPr b="1"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US" sz="1800"/>
              <a:t>Sleep Patterns.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-14922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/>
          </a:p>
        </p:txBody>
      </p:sp>
      <p:sp>
        <p:nvSpPr>
          <p:cNvPr id="128" name="Google Shape;128;p6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1451579" y="1135117"/>
            <a:ext cx="9603275" cy="718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RESEARCH PROCESS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1891575" y="1853750"/>
            <a:ext cx="8378100" cy="42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Step 1: Exploring Life Expectancy and Indicators</a:t>
            </a:r>
            <a:endParaRPr b="1" sz="1800"/>
          </a:p>
          <a:p>
            <a:pPr indent="-2540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Step 2: Dataset Exploration</a:t>
            </a:r>
            <a:endParaRPr b="1" sz="1800"/>
          </a:p>
          <a:p>
            <a:pPr indent="-2540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Step 3: Synthetic Dataset Creation</a:t>
            </a:r>
            <a:endParaRPr b="1" sz="1800"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Step 4: Selecting Models for Analysis</a:t>
            </a:r>
            <a:endParaRPr sz="1800"/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XGBoost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/>
              <a:t>SAINT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2" marL="914400" rtl="0" algn="l"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1485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1485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/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100"/>
          </a:p>
        </p:txBody>
      </p:sp>
      <p:sp>
        <p:nvSpPr>
          <p:cNvPr id="135" name="Google Shape;135;p7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>
            <p:ph type="title"/>
          </p:nvPr>
        </p:nvSpPr>
        <p:spPr>
          <a:xfrm>
            <a:off x="1451579" y="1250730"/>
            <a:ext cx="9603275" cy="60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DATA SOURCE FOR LIFE EXPECTANCY PREDICTION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1451579" y="2015733"/>
            <a:ext cx="9603275" cy="3591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4475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Dataset obtained from World Health 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Organization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(WHO)..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444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Contains 15 years of data on 193 countries with health, demographic, and economic indicators.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444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Contain average data based on different indicators.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444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Key Features of the Dataset: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 Comprehensive Indicators.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Rich for ML and Data Visualization.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 Significance.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301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1301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5551" y="5464445"/>
            <a:ext cx="7924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1451579" y="1229710"/>
            <a:ext cx="9603275" cy="624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CREATING SYNTHETIC DATA USING GANS</a:t>
            </a:r>
            <a:endParaRPr b="1"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29148" y="1853750"/>
            <a:ext cx="7427700" cy="41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540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Why Synthetic Data?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What are GANs?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 Generator.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Discriminator.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2540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Process: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628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Input: Random noise and averaged data.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8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Generator produces data resembling real-world patterns.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62890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Discriminator evaluates if the data is real or synthetic, providing feedback for improvement.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97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1800" y="1853750"/>
            <a:ext cx="5350200" cy="24784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451579" y="1250731"/>
            <a:ext cx="9603275" cy="603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400">
                <a:latin typeface="Arial"/>
                <a:ea typeface="Arial"/>
                <a:cs typeface="Arial"/>
                <a:sym typeface="Arial"/>
              </a:rPr>
              <a:t>TRAINING THE GAN MODEL</a:t>
            </a:r>
            <a:br>
              <a:rPr lang="en-US" sz="2400">
                <a:latin typeface="Arial"/>
                <a:ea typeface="Arial"/>
                <a:cs typeface="Arial"/>
                <a:sym typeface="Arial"/>
              </a:rPr>
            </a:b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756745" y="1853754"/>
            <a:ext cx="6316717" cy="426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Training Process: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1. Discriminator Training.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2. Generator Training.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3. Iterative Improvement.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Enhancements for Tabular Data: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5431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Wasserstein GAN with Gradient Penalty (WGAN-GP).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54317" lvl="1" marL="6858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Generator conditioned on specific features (e.g., region, year) to align with real-world distributions.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301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73462" y="2592725"/>
            <a:ext cx="4539813" cy="2411522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1" name="Google Shape;161;p10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/>
          <p:nvPr>
            <p:ph type="title"/>
          </p:nvPr>
        </p:nvSpPr>
        <p:spPr>
          <a:xfrm>
            <a:off x="1451575" y="1208700"/>
            <a:ext cx="102594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ill Sans"/>
              <a:buNone/>
            </a:pPr>
            <a:r>
              <a:rPr b="1" lang="en-US" sz="2800">
                <a:latin typeface="Arial"/>
                <a:ea typeface="Arial"/>
                <a:cs typeface="Arial"/>
                <a:sym typeface="Arial"/>
              </a:rPr>
              <a:t>XGBOOST: AN EFFICIENT GRADIENT BOOSTING MODEL</a:t>
            </a:r>
            <a:br>
              <a:rPr b="1" lang="en-US" sz="2800">
                <a:latin typeface="Arial"/>
                <a:ea typeface="Arial"/>
                <a:cs typeface="Arial"/>
                <a:sym typeface="Arial"/>
              </a:rPr>
            </a:br>
            <a:endParaRPr b="1"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2"/>
          <p:cNvSpPr txBox="1"/>
          <p:nvPr>
            <p:ph idx="1" type="body"/>
          </p:nvPr>
        </p:nvSpPr>
        <p:spPr>
          <a:xfrm>
            <a:off x="1451575" y="2408249"/>
            <a:ext cx="4728600" cy="3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What is XGBoost?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b="1" lang="en-US" sz="1800">
                <a:latin typeface="Arial"/>
                <a:ea typeface="Arial"/>
                <a:cs typeface="Arial"/>
                <a:sym typeface="Arial"/>
              </a:rPr>
              <a:t>Why XGBoost?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49860" lvl="2" marL="11430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130175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pic>
        <p:nvPicPr>
          <p:cNvPr id="168" name="Google Shape;16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00232" y="2138208"/>
            <a:ext cx="5824946" cy="3274619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480060" y="798973"/>
            <a:ext cx="810900" cy="503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Gallery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2025-01-23T07:05:48Z</dcterms:created>
  <dc:creator>מאהר סלמאן</dc:creator>
</cp:coreProperties>
</file>