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2" r:id="rId18"/>
  </p:sldIdLst>
  <p:sldSz cx="12192000" cy="6858000"/>
  <p:notesSz cx="6858000" cy="9144000"/>
  <p:embeddedFontLst>
    <p:embeddedFont>
      <p:font typeface="Gill Sans" panose="020B0502020104020203" pitchFamily="34" charset="-79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h4lbX7wqLSgK9/J1lQBEzq0bCM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22"/>
    <p:restoredTop sz="82413"/>
  </p:normalViewPr>
  <p:slideViewPr>
    <p:cSldViewPr snapToGrid="0">
      <p:cViewPr>
        <p:scale>
          <a:sx n="123" d="100"/>
          <a:sy n="123" d="100"/>
        </p:scale>
        <p:origin x="832" y="-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" name="Google Shape;1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b="1" dirty="0"/>
              <a:t>Simple Explanation:</a:t>
            </a:r>
            <a:endParaRPr lang="en-US" dirty="0"/>
          </a:p>
          <a:p>
            <a:br>
              <a:rPr lang="en-US" dirty="0"/>
            </a:br>
            <a:endParaRPr lang="en-US" dirty="0"/>
          </a:p>
          <a:p>
            <a:r>
              <a:rPr lang="en-US" b="1" dirty="0"/>
              <a:t>1. Contrastive Learning (Purple Box) – Making Similar Things Closer</a:t>
            </a:r>
            <a:endParaRPr lang="en-US" dirty="0"/>
          </a:p>
          <a:p>
            <a:r>
              <a:rPr lang="en-US" dirty="0"/>
              <a:t>• The model is given two slightly different versions of the same data.</a:t>
            </a:r>
          </a:p>
          <a:p>
            <a:r>
              <a:rPr lang="en-US" dirty="0"/>
              <a:t>• It learns to </a:t>
            </a:r>
            <a:r>
              <a:rPr lang="en-US" b="1" dirty="0"/>
              <a:t>pull them closer together</a:t>
            </a:r>
            <a:r>
              <a:rPr lang="en-US" dirty="0"/>
              <a:t> in its memory so that they are recognized as the same thing.</a:t>
            </a:r>
          </a:p>
          <a:p>
            <a:r>
              <a:rPr lang="en-US" dirty="0"/>
              <a:t>• Think of it like recognizing a friend even if they wear different clothes.</a:t>
            </a:r>
          </a:p>
          <a:p>
            <a:r>
              <a:rPr lang="en-US" dirty="0"/>
              <a:t>• This is done using </a:t>
            </a:r>
            <a:r>
              <a:rPr lang="en-US" b="1" dirty="0" err="1"/>
              <a:t>InfoNCE</a:t>
            </a:r>
            <a:r>
              <a:rPr lang="en-US" b="1" dirty="0"/>
              <a:t> loss</a:t>
            </a:r>
            <a:r>
              <a:rPr lang="en-US" dirty="0"/>
              <a:t>, which helps the model focus on similarities.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b="1" dirty="0"/>
              <a:t>2. Denoising (Yellow Box) – Fixing Missing or Noisy Data</a:t>
            </a:r>
            <a:endParaRPr lang="en-US" dirty="0"/>
          </a:p>
          <a:p>
            <a:r>
              <a:rPr lang="en-US" dirty="0"/>
              <a:t>• The model is trained to </a:t>
            </a:r>
            <a:r>
              <a:rPr lang="en-US" b="1" dirty="0"/>
              <a:t>fill in the blanks</a:t>
            </a:r>
            <a:r>
              <a:rPr lang="en-US" dirty="0"/>
              <a:t> when some parts of the data are missing or messed up.</a:t>
            </a:r>
          </a:p>
          <a:p>
            <a:r>
              <a:rPr lang="en-US" dirty="0"/>
              <a:t>• It learns by trying to predict the correct values from the rest of the information.</a:t>
            </a:r>
          </a:p>
          <a:p>
            <a:r>
              <a:rPr lang="en-US" dirty="0"/>
              <a:t>• Think of it like fixing a blurry image by guessing what the missing details should be.</a:t>
            </a:r>
          </a:p>
          <a:p>
            <a:r>
              <a:rPr lang="en-US" dirty="0"/>
              <a:t>• The model is trained using </a:t>
            </a:r>
            <a:r>
              <a:rPr lang="en-US" b="1" dirty="0"/>
              <a:t>Mean Squared Error (MSE)</a:t>
            </a:r>
            <a:r>
              <a:rPr lang="en-US" dirty="0"/>
              <a:t> (for numbers) or </a:t>
            </a:r>
            <a:r>
              <a:rPr lang="en-US" b="1" dirty="0"/>
              <a:t>Cross-Entropy (CE)</a:t>
            </a:r>
            <a:r>
              <a:rPr lang="en-US" dirty="0"/>
              <a:t> (for categories).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5" name="Google Shape;19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8" name="Google Shape;218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7" name="Google Shape;147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/>
              <a:t>1. </a:t>
            </a:r>
            <a:r>
              <a:rPr lang="en-US" b="1" dirty="0"/>
              <a:t>Define Objective Function</a:t>
            </a:r>
            <a:r>
              <a:rPr lang="en-US" dirty="0"/>
              <a:t> → Start with defining the loss function to optimize.</a:t>
            </a:r>
          </a:p>
          <a:p>
            <a:r>
              <a:rPr lang="en-US" dirty="0"/>
              <a:t>2. </a:t>
            </a:r>
            <a:r>
              <a:rPr lang="en-US" b="1" dirty="0"/>
              <a:t>Calculate Residuals</a:t>
            </a:r>
            <a:r>
              <a:rPr lang="en-US" dirty="0"/>
              <a:t> → Compute the difference between actual and predicted values.</a:t>
            </a:r>
          </a:p>
          <a:p>
            <a:r>
              <a:rPr lang="en-US" dirty="0"/>
              <a:t>3. </a:t>
            </a:r>
            <a:r>
              <a:rPr lang="en-US" b="1" dirty="0"/>
              <a:t>Fit Decision Trees to Residuals</a:t>
            </a:r>
            <a:r>
              <a:rPr lang="en-US" dirty="0"/>
              <a:t> → Train weak learners (decision trees) on residual errors.</a:t>
            </a:r>
          </a:p>
          <a:p>
            <a:r>
              <a:rPr lang="en-US" dirty="0"/>
              <a:t>4. </a:t>
            </a:r>
            <a:r>
              <a:rPr lang="en-US" b="1" dirty="0"/>
              <a:t>Update Predictions</a:t>
            </a:r>
            <a:r>
              <a:rPr lang="en-US" dirty="0"/>
              <a:t> → Adjust predictions using newly trained trees.</a:t>
            </a:r>
          </a:p>
          <a:p>
            <a:r>
              <a:rPr lang="en-US" dirty="0"/>
              <a:t>5. </a:t>
            </a:r>
            <a:r>
              <a:rPr lang="en-US" b="1" dirty="0"/>
              <a:t>Iterate Through Multiple Trees</a:t>
            </a:r>
            <a:r>
              <a:rPr lang="en-US" dirty="0"/>
              <a:t> → Repeat steps 2-4 for multiple boosting rounds.</a:t>
            </a:r>
          </a:p>
          <a:p>
            <a:r>
              <a:rPr lang="en-US" dirty="0"/>
              <a:t>6. </a:t>
            </a:r>
            <a:r>
              <a:rPr lang="en-US" b="1" dirty="0"/>
              <a:t>Final Prediction</a:t>
            </a:r>
            <a:r>
              <a:rPr lang="en-US" dirty="0"/>
              <a:t> → Combine the predictions from all trees to make the final output.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2" name="Google Shape;17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5"/>
          <p:cNvSpPr txBox="1"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5"/>
          <p:cNvSpPr txBox="1"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1" name="Google Shape;21;p25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5"/>
          <p:cNvSpPr txBox="1">
            <a:spLocks noGrp="1"/>
          </p:cNvSpPr>
          <p:nvPr>
            <p:ph type="ftr" idx="11"/>
          </p:nvPr>
        </p:nvSpPr>
        <p:spPr>
          <a:xfrm>
            <a:off x="2416500" y="329307"/>
            <a:ext cx="49739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5"/>
          <p:cNvSpPr txBox="1">
            <a:spLocks noGrp="1"/>
          </p:cNvSpPr>
          <p:nvPr>
            <p:ph type="sldNum" idx="12"/>
          </p:nvPr>
        </p:nvSpPr>
        <p:spPr>
          <a:xfrm>
            <a:off x="1437664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4" name="Google Shape;24;p25"/>
          <p:cNvCxnSpPr/>
          <p:nvPr/>
        </p:nvCxnSpPr>
        <p:spPr>
          <a:xfrm>
            <a:off x="2417780" y="3528542"/>
            <a:ext cx="863707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4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4"/>
          <p:cNvSpPr txBox="1">
            <a:spLocks noGrp="1"/>
          </p:cNvSpPr>
          <p:nvPr>
            <p:ph type="body" idx="1"/>
          </p:nvPr>
        </p:nvSpPr>
        <p:spPr>
          <a:xfrm rot="5400000">
            <a:off x="4527910" y="-1060599"/>
            <a:ext cx="3450613" cy="960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34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4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4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2" name="Google Shape;92;p34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5"/>
          <p:cNvSpPr txBox="1">
            <a:spLocks noGrp="1"/>
          </p:cNvSpPr>
          <p:nvPr>
            <p:ph type="title"/>
          </p:nvPr>
        </p:nvSpPr>
        <p:spPr>
          <a:xfrm rot="5400000">
            <a:off x="7917038" y="2321047"/>
            <a:ext cx="4659889" cy="16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5"/>
          <p:cNvSpPr txBox="1">
            <a:spLocks noGrp="1"/>
          </p:cNvSpPr>
          <p:nvPr>
            <p:ph type="body" idx="1"/>
          </p:nvPr>
        </p:nvSpPr>
        <p:spPr>
          <a:xfrm rot="5400000">
            <a:off x="3029143" y="-785498"/>
            <a:ext cx="4659889" cy="782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35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5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5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9" name="Google Shape;99;p35"/>
          <p:cNvCxnSpPr/>
          <p:nvPr/>
        </p:nvCxnSpPr>
        <p:spPr>
          <a:xfrm>
            <a:off x="9439111" y="798973"/>
            <a:ext cx="0" cy="4659889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6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6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26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6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1" name="Google Shape;31;p26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7"/>
          <p:cNvSpPr txBox="1"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7"/>
          <p:cNvSpPr txBox="1"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27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7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7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8" name="Google Shape;38;p27"/>
          <p:cNvCxnSpPr/>
          <p:nvPr/>
        </p:nvCxnSpPr>
        <p:spPr>
          <a:xfrm>
            <a:off x="1454239" y="3804985"/>
            <a:ext cx="8630446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8"/>
          <p:cNvSpPr txBox="1"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8"/>
          <p:cNvSpPr txBox="1">
            <a:spLocks noGrp="1"/>
          </p:cNvSpPr>
          <p:nvPr>
            <p:ph type="body" idx="1"/>
          </p:nvPr>
        </p:nvSpPr>
        <p:spPr>
          <a:xfrm>
            <a:off x="1447331" y="2010878"/>
            <a:ext cx="4645152" cy="3448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8"/>
          <p:cNvSpPr txBox="1">
            <a:spLocks noGrp="1"/>
          </p:cNvSpPr>
          <p:nvPr>
            <p:ph type="body" idx="2"/>
          </p:nvPr>
        </p:nvSpPr>
        <p:spPr>
          <a:xfrm>
            <a:off x="6413771" y="2017343"/>
            <a:ext cx="4645152" cy="344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28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8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6" name="Google Shape;46;p28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9"/>
          <p:cNvSpPr txBox="1"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9"/>
          <p:cNvSpPr txBox="1"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9"/>
          <p:cNvSpPr txBox="1">
            <a:spLocks noGrp="1"/>
          </p:cNvSpPr>
          <p:nvPr>
            <p:ph type="body" idx="2"/>
          </p:nvPr>
        </p:nvSpPr>
        <p:spPr>
          <a:xfrm>
            <a:off x="1447191" y="2824269"/>
            <a:ext cx="4645152" cy="2644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9"/>
          <p:cNvSpPr txBox="1">
            <a:spLocks noGrp="1"/>
          </p:cNvSpPr>
          <p:nvPr>
            <p:ph type="body" idx="3"/>
          </p:nvPr>
        </p:nvSpPr>
        <p:spPr>
          <a:xfrm>
            <a:off x="6412362" y="2023003"/>
            <a:ext cx="4645152" cy="80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29"/>
          <p:cNvSpPr txBox="1">
            <a:spLocks noGrp="1"/>
          </p:cNvSpPr>
          <p:nvPr>
            <p:ph type="body" idx="4"/>
          </p:nvPr>
        </p:nvSpPr>
        <p:spPr>
          <a:xfrm>
            <a:off x="6412362" y="2821491"/>
            <a:ext cx="4645152" cy="2637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29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9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9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6" name="Google Shape;56;p29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0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0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0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0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2" name="Google Shape;62;p30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1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1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1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2"/>
          <p:cNvSpPr txBox="1"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2"/>
          <p:cNvSpPr txBox="1">
            <a:spLocks noGrp="1"/>
          </p:cNvSpPr>
          <p:nvPr>
            <p:ph type="body" idx="1"/>
          </p:nvPr>
        </p:nvSpPr>
        <p:spPr>
          <a:xfrm>
            <a:off x="5043714" y="798974"/>
            <a:ext cx="6012470" cy="465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32"/>
          <p:cNvSpPr txBox="1">
            <a:spLocks noGrp="1"/>
          </p:cNvSpPr>
          <p:nvPr>
            <p:ph type="body" idx="2"/>
          </p:nvPr>
        </p:nvSpPr>
        <p:spPr>
          <a:xfrm>
            <a:off x="1444671" y="3205491"/>
            <a:ext cx="3275013" cy="2248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2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4" name="Google Shape;74;p32"/>
          <p:cNvCxnSpPr/>
          <p:nvPr/>
        </p:nvCxnSpPr>
        <p:spPr>
          <a:xfrm>
            <a:off x="1448280" y="3205491"/>
            <a:ext cx="3269490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33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77" name="Google Shape;77;p33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dist="228600" dir="4740000" sx="98000" sy="98000" algn="tl" rotWithShape="0">
                <a:srgbClr val="000000">
                  <a:alpha val="3372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3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ap="flat" cmpd="sng">
              <a:solidFill>
                <a:srgbClr val="19191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33"/>
          <p:cNvSpPr txBox="1"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3"/>
          <p:cNvSpPr>
            <a:spLocks noGrp="1"/>
          </p:cNvSpPr>
          <p:nvPr>
            <p:ph type="pic" idx="2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81" name="Google Shape;81;p33"/>
          <p:cNvSpPr txBox="1">
            <a:spLocks noGrp="1"/>
          </p:cNvSpPr>
          <p:nvPr>
            <p:ph type="body" idx="1"/>
          </p:nvPr>
        </p:nvSpPr>
        <p:spPr>
          <a:xfrm>
            <a:off x="1450329" y="3145992"/>
            <a:ext cx="5524404" cy="200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33"/>
          <p:cNvSpPr txBox="1">
            <a:spLocks noGrp="1"/>
          </p:cNvSpPr>
          <p:nvPr>
            <p:ph type="dt" idx="10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3"/>
          <p:cNvSpPr txBox="1">
            <a:spLocks noGrp="1"/>
          </p:cNvSpPr>
          <p:nvPr>
            <p:ph type="ftr" idx="11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3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5" name="Google Shape;85;p33"/>
          <p:cNvCxnSpPr/>
          <p:nvPr/>
        </p:nvCxnSpPr>
        <p:spPr>
          <a:xfrm>
            <a:off x="1447382" y="3143605"/>
            <a:ext cx="5527351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Google Shape;11;p24"/>
          <p:cNvPicPr preferRelativeResize="0"/>
          <p:nvPr/>
        </p:nvPicPr>
        <p:blipFill rotWithShape="1">
          <a:blip r:embed="rId13">
            <a:alphaModFix/>
          </a:blip>
          <a:srcRect t="1538" b="-1538"/>
          <a:stretch/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4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4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4" name="Google Shape;14;p24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5" name="Google Shape;15;p24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6" name="Google Shape;16;p24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24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000001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jsm.bmj.com/content/58/7/359" TargetMode="External"/><Relationship Id="rId2" Type="http://schemas.openxmlformats.org/officeDocument/2006/relationships/hyperlink" Target="https://doi.org/10.1016/S0140-6736(16)30175-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heconversation.com/dont-die-wondering-apps-may-soon-be-able-to-predict-your-life-expectancy-but-do-you-want-to-know-129068" TargetMode="External"/><Relationship Id="rId5" Type="http://schemas.openxmlformats.org/officeDocument/2006/relationships/hyperlink" Target="https://doi.org/10.1016/S0140-6736(18)30134-X" TargetMode="External"/><Relationship Id="rId4" Type="http://schemas.openxmlformats.org/officeDocument/2006/relationships/hyperlink" Target="https://doi.org/10.1136/tobaccocontrol-2015-052265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 txBox="1">
            <a:spLocks noGrp="1"/>
          </p:cNvSpPr>
          <p:nvPr>
            <p:ph type="ctrTitle"/>
          </p:nvPr>
        </p:nvSpPr>
        <p:spPr>
          <a:xfrm>
            <a:off x="2417775" y="2043852"/>
            <a:ext cx="8637000" cy="12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2400"/>
              <a:buFont typeface="Arial"/>
              <a:buNone/>
            </a:pPr>
            <a:r>
              <a:rPr lang="en-US" sz="2400" b="1" i="0" u="none" strike="noStrike" dirty="0">
                <a:solidFill>
                  <a:srgbClr val="0E0E0E"/>
                </a:solidFill>
                <a:latin typeface="+mj-lt"/>
                <a:ea typeface="Arial"/>
                <a:cs typeface="Arial"/>
                <a:sym typeface="Arial"/>
              </a:rPr>
              <a:t>PREDICTING LIFE EXPECTANCY BASED ON INDIVIDUAL LIFESTYLE INDICATORS USING MACHINE LEARNING AND NEURAL NETWORK MODELS</a:t>
            </a:r>
            <a:endParaRPr sz="2400" dirty="0"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 txBox="1"/>
          <p:nvPr/>
        </p:nvSpPr>
        <p:spPr>
          <a:xfrm>
            <a:off x="2546131" y="3661417"/>
            <a:ext cx="2709000" cy="17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u="none" strike="noStrike" cap="none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By:</a:t>
            </a:r>
            <a:endParaRPr sz="1800" i="0" u="none" strike="noStrike" cap="none" dirty="0">
              <a:solidFill>
                <a:schemeClr val="dk1"/>
              </a:solidFill>
              <a:latin typeface="+mj-lt"/>
              <a:cs typeface="Arial" panose="020B0604020202020204" pitchFamily="34" charset="0"/>
            </a:endParaRPr>
          </a:p>
          <a:p>
            <a:pPr marL="0" marR="0" lvl="0" indent="45720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 i="0" u="none" strike="noStrike" cap="none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Maher Salman</a:t>
            </a:r>
            <a:endParaRPr sz="1800" i="0" u="none" strike="noStrike" cap="none" dirty="0">
              <a:solidFill>
                <a:schemeClr val="dk1"/>
              </a:solidFill>
              <a:latin typeface="+mj-lt"/>
              <a:cs typeface="Arial" panose="020B0604020202020204" pitchFamily="34" charset="0"/>
            </a:endParaRPr>
          </a:p>
          <a:p>
            <a:pPr marL="0" marR="0" lvl="0" indent="45720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 i="0" u="none" strike="noStrike" cap="none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Adan </a:t>
            </a:r>
            <a:r>
              <a:rPr lang="en-US" sz="1800" i="0" u="none" strike="noStrike" cap="none" dirty="0" err="1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Butto</a:t>
            </a:r>
            <a:endParaRPr sz="1800" i="0" u="none" strike="noStrike" cap="none" dirty="0">
              <a:solidFill>
                <a:schemeClr val="dk1"/>
              </a:solidFill>
              <a:latin typeface="+mj-lt"/>
              <a:cs typeface="Arial" panose="020B0604020202020204" pitchFamily="34" charset="0"/>
            </a:endParaRPr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br>
              <a:rPr lang="en-US" sz="1800" b="0" i="0" u="none" strike="noStrike" cap="none" dirty="0">
                <a:solidFill>
                  <a:schemeClr val="dk1"/>
                </a:solidFill>
                <a:latin typeface="+mj-lt"/>
                <a:ea typeface="Gill Sans"/>
                <a:cs typeface="Arial" panose="020B0604020202020204" pitchFamily="34" charset="0"/>
                <a:sym typeface="Gill Sans"/>
              </a:rPr>
            </a:br>
            <a:endParaRPr sz="1800" dirty="0">
              <a:solidFill>
                <a:schemeClr val="dk1"/>
              </a:solidFill>
              <a:latin typeface="+mj-lt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06" name="Google Shape;106;p1"/>
          <p:cNvSpPr txBox="1"/>
          <p:nvPr/>
        </p:nvSpPr>
        <p:spPr>
          <a:xfrm>
            <a:off x="5930462" y="3661417"/>
            <a:ext cx="6101400" cy="17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u="none" strike="noStrike" dirty="0">
                <a:solidFill>
                  <a:srgbClr val="000000"/>
                </a:solidFill>
                <a:latin typeface="+mj-lt"/>
              </a:rPr>
              <a:t>Advisors : </a:t>
            </a:r>
            <a:endParaRPr sz="1800" dirty="0">
              <a:solidFill>
                <a:schemeClr val="dk1"/>
              </a:solidFill>
              <a:latin typeface="+mj-lt"/>
            </a:endParaRPr>
          </a:p>
          <a:p>
            <a:pPr marL="0" marR="0" lvl="0" indent="45720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 i="0" u="none" strike="noStrike" dirty="0">
                <a:solidFill>
                  <a:srgbClr val="000000"/>
                </a:solidFill>
                <a:latin typeface="+mj-lt"/>
              </a:rPr>
              <a:t>Dr. Naomi </a:t>
            </a:r>
            <a:r>
              <a:rPr lang="en-US" sz="1800" i="0" u="none" strike="noStrike" dirty="0" err="1">
                <a:solidFill>
                  <a:srgbClr val="000000"/>
                </a:solidFill>
                <a:latin typeface="+mj-lt"/>
              </a:rPr>
              <a:t>Unkelos-Shpigel</a:t>
            </a:r>
            <a:r>
              <a:rPr lang="en-US" sz="1800" i="0" u="none" strike="noStrike" dirty="0">
                <a:solidFill>
                  <a:srgbClr val="000000"/>
                </a:solidFill>
                <a:latin typeface="+mj-lt"/>
              </a:rPr>
              <a:t> </a:t>
            </a:r>
            <a:endParaRPr sz="1800" dirty="0">
              <a:solidFill>
                <a:schemeClr val="dk1"/>
              </a:solidFill>
              <a:latin typeface="+mj-lt"/>
            </a:endParaRPr>
          </a:p>
          <a:p>
            <a:pPr marL="0" marR="0" lvl="0" indent="45720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 i="0" u="none" strike="noStrike" dirty="0">
                <a:solidFill>
                  <a:srgbClr val="000000"/>
                </a:solidFill>
                <a:latin typeface="+mj-lt"/>
              </a:rPr>
              <a:t>Dr. Samah Idrees </a:t>
            </a:r>
            <a:r>
              <a:rPr lang="en-US" sz="1800" i="0" u="none" strike="noStrike" dirty="0" err="1">
                <a:solidFill>
                  <a:srgbClr val="000000"/>
                </a:solidFill>
                <a:latin typeface="+mj-lt"/>
              </a:rPr>
              <a:t>Ghazawi</a:t>
            </a:r>
            <a:endParaRPr sz="1800" dirty="0">
              <a:solidFill>
                <a:schemeClr val="dk1"/>
              </a:solidFill>
              <a:latin typeface="+mj-lt"/>
            </a:endParaRPr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br>
              <a:rPr lang="en-US" sz="1800" dirty="0">
                <a:solidFill>
                  <a:schemeClr val="dk1"/>
                </a:solidFill>
                <a:latin typeface="+mj-lt"/>
                <a:ea typeface="Gill Sans"/>
                <a:cs typeface="Gill Sans"/>
                <a:sym typeface="Gill Sans"/>
              </a:rPr>
            </a:br>
            <a:endParaRPr sz="1800" dirty="0">
              <a:solidFill>
                <a:schemeClr val="dk1"/>
              </a:solidFill>
              <a:latin typeface="+mj-lt"/>
              <a:ea typeface="Gill Sans"/>
              <a:cs typeface="Gill Sans"/>
              <a:sym typeface="Gill Sans"/>
            </a:endParaRPr>
          </a:p>
        </p:txBody>
      </p:sp>
      <p:sp>
        <p:nvSpPr>
          <p:cNvPr id="107" name="Google Shape;107;p1"/>
          <p:cNvSpPr txBox="1">
            <a:spLocks noGrp="1"/>
          </p:cNvSpPr>
          <p:nvPr>
            <p:ph type="sldNum" idx="12"/>
          </p:nvPr>
        </p:nvSpPr>
        <p:spPr>
          <a:xfrm>
            <a:off x="1437664" y="798973"/>
            <a:ext cx="810900" cy="503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latin typeface="+mj-lt"/>
              </a:rPr>
              <a:t>1</a:t>
            </a:fld>
            <a:endParaRPr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Gill Sans"/>
              <a:buNone/>
            </a:pPr>
            <a:r>
              <a:rPr lang="en-US" sz="2800" b="1">
                <a:latin typeface="+mj-lt"/>
                <a:ea typeface="Arial"/>
                <a:cs typeface="Arial"/>
                <a:sym typeface="Arial"/>
              </a:rPr>
              <a:t>SAINT: SELF-ATTENTION AND INTERSAMPLE ATTENTION TRANSFORMER</a:t>
            </a:r>
            <a:br>
              <a:rPr lang="en-US" sz="2800" b="1">
                <a:latin typeface="+mj-lt"/>
                <a:ea typeface="Arial"/>
                <a:cs typeface="Arial"/>
                <a:sym typeface="Arial"/>
              </a:rPr>
            </a:br>
            <a:endParaRPr sz="2800" b="1"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5"/>
          <p:cNvSpPr txBox="1">
            <a:spLocks noGrp="1"/>
          </p:cNvSpPr>
          <p:nvPr>
            <p:ph type="body" idx="1"/>
          </p:nvPr>
        </p:nvSpPr>
        <p:spPr>
          <a:xfrm>
            <a:off x="1222979" y="2015732"/>
            <a:ext cx="10417332" cy="403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b="1" dirty="0">
                <a:latin typeface="+mj-lt"/>
                <a:ea typeface="Arial"/>
                <a:cs typeface="Arial" panose="020B0604020202020204" pitchFamily="34" charset="0"/>
                <a:sym typeface="Arial"/>
              </a:rPr>
              <a:t>What is SAINT ?</a:t>
            </a:r>
            <a:endParaRPr sz="1800" dirty="0">
              <a:latin typeface="+mj-lt"/>
              <a:ea typeface="Arial"/>
              <a:cs typeface="Arial" panose="020B0604020202020204" pitchFamily="34" charset="0"/>
              <a:sym typeface="Arial"/>
            </a:endParaRPr>
          </a:p>
          <a:p>
            <a:pPr lvl="1"/>
            <a:r>
              <a:rPr lang="en-US" sz="1400" dirty="0">
                <a:latin typeface="+mj-lt"/>
                <a:cs typeface="Arial" panose="020B0604020202020204" pitchFamily="34" charset="0"/>
              </a:rPr>
              <a:t>SAINT, introduced in 2021, is a deep learning model for </a:t>
            </a:r>
            <a:r>
              <a:rPr lang="en-US" sz="1400" b="1" dirty="0">
                <a:latin typeface="+mj-lt"/>
                <a:cs typeface="Arial" panose="020B0604020202020204" pitchFamily="34" charset="0"/>
              </a:rPr>
              <a:t>tabular data</a:t>
            </a:r>
            <a:r>
              <a:rPr lang="en-US" sz="1400" dirty="0">
                <a:latin typeface="+mj-lt"/>
                <a:cs typeface="Arial" panose="020B0604020202020204" pitchFamily="34" charset="0"/>
              </a:rPr>
              <a:t>, achieving state-of-the-art performance in classification and regression tasks.</a:t>
            </a:r>
          </a:p>
          <a:p>
            <a:pPr lvl="1"/>
            <a:r>
              <a:rPr lang="en-US" sz="1400" dirty="0">
                <a:latin typeface="+mj-lt"/>
                <a:cs typeface="Arial" panose="020B0604020202020204" pitchFamily="34" charset="0"/>
              </a:rPr>
              <a:t>It combines </a:t>
            </a:r>
            <a:r>
              <a:rPr lang="en-US" sz="1400" b="1" dirty="0">
                <a:latin typeface="+mj-lt"/>
                <a:cs typeface="Arial" panose="020B0604020202020204" pitchFamily="34" charset="0"/>
              </a:rPr>
              <a:t>self-attention </a:t>
            </a:r>
            <a:r>
              <a:rPr lang="en-US" sz="1400" dirty="0">
                <a:latin typeface="+mj-lt"/>
                <a:cs typeface="Arial" panose="020B0604020202020204" pitchFamily="34" charset="0"/>
              </a:rPr>
              <a:t>and </a:t>
            </a:r>
            <a:r>
              <a:rPr lang="en-US" sz="1400" b="1" dirty="0" err="1">
                <a:latin typeface="+mj-lt"/>
                <a:cs typeface="Arial" panose="020B0604020202020204" pitchFamily="34" charset="0"/>
              </a:rPr>
              <a:t>intersample</a:t>
            </a:r>
            <a:r>
              <a:rPr lang="en-US" sz="1400" b="1" dirty="0">
                <a:latin typeface="+mj-lt"/>
                <a:cs typeface="Arial" panose="020B0604020202020204" pitchFamily="34" charset="0"/>
              </a:rPr>
              <a:t> attention </a:t>
            </a:r>
            <a:r>
              <a:rPr lang="en-US" sz="1400" dirty="0">
                <a:latin typeface="+mj-lt"/>
                <a:cs typeface="Arial" panose="020B0604020202020204" pitchFamily="34" charset="0"/>
              </a:rPr>
              <a:t>to better capture data relationships.</a:t>
            </a:r>
          </a:p>
          <a:p>
            <a:pPr lvl="1"/>
            <a:r>
              <a:rPr lang="en-US" sz="1400" dirty="0">
                <a:latin typeface="+mj-lt"/>
                <a:cs typeface="Arial" panose="020B0604020202020204" pitchFamily="34" charset="0"/>
              </a:rPr>
              <a:t>SAINT handles </a:t>
            </a:r>
            <a:r>
              <a:rPr lang="en-US" sz="1400" b="1" dirty="0">
                <a:latin typeface="+mj-lt"/>
                <a:cs typeface="Arial" panose="020B0604020202020204" pitchFamily="34" charset="0"/>
              </a:rPr>
              <a:t>mixed data types</a:t>
            </a:r>
            <a:r>
              <a:rPr lang="en-US" sz="1400" dirty="0">
                <a:latin typeface="+mj-lt"/>
                <a:cs typeface="Arial" panose="020B0604020202020204" pitchFamily="34" charset="0"/>
              </a:rPr>
              <a:t> (numerical &amp; categorical), requires minimal preprocessing, and outperforms traditional models like XGBoost .</a:t>
            </a:r>
          </a:p>
          <a:p>
            <a:pPr lvl="1"/>
            <a:endParaRPr sz="1400" dirty="0">
              <a:latin typeface="+mj-lt"/>
              <a:ea typeface="Arial"/>
              <a:cs typeface="Arial" panose="020B0604020202020204" pitchFamily="34" charset="0"/>
              <a:sym typeface="Arial"/>
            </a:endParaRPr>
          </a:p>
          <a:p>
            <a:pPr marL="4572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1800" b="1" dirty="0">
                <a:latin typeface="+mj-lt"/>
                <a:ea typeface="Arial"/>
                <a:cs typeface="Arial" panose="020B0604020202020204" pitchFamily="34" charset="0"/>
                <a:sym typeface="Arial"/>
              </a:rPr>
              <a:t>Challenges Solved by SAINT:</a:t>
            </a:r>
          </a:p>
          <a:p>
            <a:pPr lvl="1"/>
            <a:r>
              <a:rPr lang="en-US" sz="1400" dirty="0">
                <a:latin typeface="+mj-lt"/>
                <a:cs typeface="Arial" panose="020B0604020202020204" pitchFamily="34" charset="0"/>
              </a:rPr>
              <a:t>Traditional deep learning models struggle with tabular data due to difficulty in capturing relationships.</a:t>
            </a:r>
          </a:p>
          <a:p>
            <a:pPr lvl="1"/>
            <a:r>
              <a:rPr lang="en-US" sz="1400" dirty="0">
                <a:latin typeface="+mj-lt"/>
                <a:cs typeface="Arial" panose="020B0604020202020204" pitchFamily="34" charset="0"/>
              </a:rPr>
              <a:t>SAINT overcomes this with </a:t>
            </a:r>
            <a:r>
              <a:rPr lang="en-US" sz="1400" b="1" dirty="0">
                <a:latin typeface="+mj-lt"/>
                <a:cs typeface="Arial" panose="020B0604020202020204" pitchFamily="34" charset="0"/>
              </a:rPr>
              <a:t>attention mechanisms</a:t>
            </a:r>
            <a:r>
              <a:rPr lang="en-US" sz="1400" dirty="0">
                <a:latin typeface="+mj-lt"/>
                <a:cs typeface="Arial" panose="020B0604020202020204" pitchFamily="34" charset="0"/>
              </a:rPr>
              <a:t>, modeling complex patterns effectively.</a:t>
            </a:r>
          </a:p>
          <a:p>
            <a:pPr marL="4572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endParaRPr sz="1800" dirty="0">
              <a:latin typeface="+mj-lt"/>
              <a:ea typeface="Arial"/>
              <a:cs typeface="Arial" panose="020B0604020202020204" pitchFamily="34" charset="0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800" dirty="0">
              <a:latin typeface="+mj-lt"/>
              <a:ea typeface="Arial"/>
              <a:cs typeface="Arial" panose="020B0604020202020204" pitchFamily="34" charset="0"/>
              <a:sym typeface="Arial"/>
            </a:endParaRPr>
          </a:p>
          <a:p>
            <a:pPr marL="10795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sz="1800" dirty="0">
              <a:latin typeface="+mj-lt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184" name="Google Shape;184;p15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0900" cy="503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latin typeface="+mj-lt"/>
              </a:rPr>
              <a:t>10</a:t>
            </a:fld>
            <a:endParaRPr>
              <a:latin typeface="+mj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6"/>
          <p:cNvSpPr txBox="1">
            <a:spLocks noGrp="1"/>
          </p:cNvSpPr>
          <p:nvPr>
            <p:ph type="title"/>
          </p:nvPr>
        </p:nvSpPr>
        <p:spPr>
          <a:xfrm>
            <a:off x="1451579" y="1198179"/>
            <a:ext cx="9603275" cy="655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 sz="2400" b="1">
                <a:latin typeface="+mn-lt"/>
                <a:ea typeface="Arial"/>
                <a:cs typeface="Arial"/>
                <a:sym typeface="Arial"/>
              </a:rPr>
              <a:t>SAINT’S  ARCHITECTURE</a:t>
            </a:r>
            <a:endParaRPr sz="2400" b="1"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6"/>
          <p:cNvSpPr txBox="1">
            <a:spLocks noGrp="1"/>
          </p:cNvSpPr>
          <p:nvPr>
            <p:ph type="body" idx="1"/>
          </p:nvPr>
        </p:nvSpPr>
        <p:spPr>
          <a:xfrm>
            <a:off x="1727300" y="2093425"/>
            <a:ext cx="4635300" cy="39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b="1" dirty="0">
                <a:latin typeface="+mn-lt"/>
                <a:ea typeface="Arial"/>
                <a:cs typeface="Arial"/>
                <a:sym typeface="Arial"/>
              </a:rPr>
              <a:t>Embedding Layer.</a:t>
            </a:r>
            <a:endParaRPr sz="1800" b="1" dirty="0">
              <a:latin typeface="+mn-lt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latin typeface="+mn-lt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1800" b="1" dirty="0">
                <a:latin typeface="+mn-lt"/>
                <a:ea typeface="Arial"/>
                <a:cs typeface="Arial"/>
                <a:sym typeface="Arial"/>
              </a:rPr>
              <a:t>Self-Attention Blocks.</a:t>
            </a:r>
            <a:endParaRPr sz="1800" b="1" dirty="0">
              <a:latin typeface="+mn-lt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b="1" dirty="0">
              <a:latin typeface="+mn-lt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1800" b="1" dirty="0" err="1">
                <a:latin typeface="+mn-lt"/>
                <a:ea typeface="Arial"/>
                <a:cs typeface="Arial"/>
                <a:sym typeface="Arial"/>
              </a:rPr>
              <a:t>Intersample</a:t>
            </a:r>
            <a:r>
              <a:rPr lang="en-US" sz="1800" b="1" dirty="0">
                <a:latin typeface="+mn-lt"/>
                <a:ea typeface="Arial"/>
                <a:cs typeface="Arial"/>
                <a:sym typeface="Arial"/>
              </a:rPr>
              <a:t> Attention Blocks.</a:t>
            </a:r>
            <a:endParaRPr sz="1800" dirty="0">
              <a:latin typeface="+mn-lt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16"/>
          <p:cNvPicPr preferRelativeResize="0"/>
          <p:nvPr/>
        </p:nvPicPr>
        <p:blipFill rotWithShape="1">
          <a:blip r:embed="rId3">
            <a:alphaModFix/>
          </a:blip>
          <a:srcRect l="2452" r="67044" b="4671"/>
          <a:stretch/>
        </p:blipFill>
        <p:spPr>
          <a:xfrm>
            <a:off x="8084200" y="807275"/>
            <a:ext cx="2970652" cy="524345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sp>
        <p:nvSpPr>
          <p:cNvPr id="192" name="Google Shape;192;p16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0900" cy="503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latin typeface="+mn-lt"/>
              </a:rPr>
              <a:t>11</a:t>
            </a:fld>
            <a:endParaRPr>
              <a:latin typeface="+mn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"/>
          <p:cNvSpPr txBox="1">
            <a:spLocks noGrp="1"/>
          </p:cNvSpPr>
          <p:nvPr>
            <p:ph type="title"/>
          </p:nvPr>
        </p:nvSpPr>
        <p:spPr>
          <a:xfrm>
            <a:off x="1451579" y="1229710"/>
            <a:ext cx="9603275" cy="624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 sz="2800">
                <a:latin typeface="+mj-lt"/>
                <a:ea typeface="Arial"/>
                <a:cs typeface="Arial"/>
                <a:sym typeface="Arial"/>
              </a:rPr>
              <a:t>SAINT  TRAINING: PRE-TRAINING AND FINE-TUNING</a:t>
            </a:r>
            <a:br>
              <a:rPr lang="en-US" sz="2800">
                <a:latin typeface="+mj-lt"/>
                <a:ea typeface="Arial"/>
                <a:cs typeface="Arial"/>
                <a:sym typeface="Arial"/>
              </a:rPr>
            </a:br>
            <a:endParaRPr sz="2800"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7"/>
          <p:cNvSpPr txBox="1">
            <a:spLocks noGrp="1"/>
          </p:cNvSpPr>
          <p:nvPr>
            <p:ph type="body" idx="1"/>
          </p:nvPr>
        </p:nvSpPr>
        <p:spPr>
          <a:xfrm>
            <a:off x="1322499" y="2328100"/>
            <a:ext cx="3926833" cy="3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b="1" dirty="0">
                <a:latin typeface="+mj-lt"/>
                <a:ea typeface="Arial"/>
                <a:cs typeface="Arial"/>
                <a:sym typeface="Arial"/>
              </a:rPr>
              <a:t>Pre-Training Phase.</a:t>
            </a:r>
            <a:endParaRPr sz="1800" b="1" dirty="0">
              <a:latin typeface="+mj-lt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latin typeface="+mj-lt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1800" b="1" dirty="0">
                <a:latin typeface="+mj-lt"/>
                <a:ea typeface="Arial"/>
                <a:cs typeface="Arial"/>
                <a:sym typeface="Arial"/>
              </a:rPr>
              <a:t>Fine-Tuning Phase.</a:t>
            </a:r>
            <a:endParaRPr sz="1800" b="1" dirty="0">
              <a:latin typeface="+mj-lt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b="1" dirty="0">
              <a:latin typeface="+mj-lt"/>
              <a:ea typeface="Arial"/>
              <a:cs typeface="Arial"/>
              <a:sym typeface="Arial"/>
            </a:endParaRPr>
          </a:p>
        </p:txBody>
      </p:sp>
      <p:pic>
        <p:nvPicPr>
          <p:cNvPr id="199" name="Google Shape;199;p17"/>
          <p:cNvPicPr preferRelativeResize="0"/>
          <p:nvPr/>
        </p:nvPicPr>
        <p:blipFill rotWithShape="1">
          <a:blip r:embed="rId3">
            <a:alphaModFix/>
          </a:blip>
          <a:srcRect l="32166" t="5289" b="5955"/>
          <a:stretch/>
        </p:blipFill>
        <p:spPr>
          <a:xfrm>
            <a:off x="6253216" y="1933798"/>
            <a:ext cx="5599624" cy="4020849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sp>
        <p:nvSpPr>
          <p:cNvPr id="200" name="Google Shape;200;p17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0900" cy="503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latin typeface="+mj-lt"/>
              </a:rPr>
              <a:t>12</a:t>
            </a:fld>
            <a:endParaRPr>
              <a:latin typeface="+mj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>
            <a:spLocks noGrp="1"/>
          </p:cNvSpPr>
          <p:nvPr>
            <p:ph type="title"/>
          </p:nvPr>
        </p:nvSpPr>
        <p:spPr>
          <a:xfrm>
            <a:off x="1451579" y="1309606"/>
            <a:ext cx="9603275" cy="544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 sz="2400" b="1" dirty="0">
                <a:latin typeface="+mn-lt"/>
                <a:ea typeface="Arial"/>
                <a:cs typeface="Arial"/>
                <a:sym typeface="Arial"/>
              </a:rPr>
              <a:t>METRICS FOR MODEL EVALUATION</a:t>
            </a:r>
            <a:endParaRPr sz="2400" b="1" dirty="0">
              <a:latin typeface="+mn-lt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1575" y="1901050"/>
            <a:ext cx="6515100" cy="4118749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0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0900" cy="503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latin typeface="+mn-lt"/>
              </a:rPr>
              <a:t>13</a:t>
            </a:fld>
            <a:endParaRPr>
              <a:latin typeface="+mn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/>
          <p:cNvSpPr txBox="1">
            <a:spLocks noGrp="1"/>
          </p:cNvSpPr>
          <p:nvPr>
            <p:ph type="title"/>
          </p:nvPr>
        </p:nvSpPr>
        <p:spPr>
          <a:xfrm>
            <a:off x="1451579" y="1309607"/>
            <a:ext cx="9603275" cy="544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 sz="2800" b="1">
                <a:latin typeface="+mj-lt"/>
                <a:ea typeface="Arial"/>
                <a:cs typeface="Arial"/>
                <a:sym typeface="Arial"/>
              </a:rPr>
              <a:t>PROJECT ARCHITECTURE AND DEPLOYMENT</a:t>
            </a:r>
            <a:endParaRPr>
              <a:latin typeface="+mj-lt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p2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247777" y="2016125"/>
            <a:ext cx="8010770" cy="3449638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sp>
        <p:nvSpPr>
          <p:cNvPr id="214" name="Google Shape;214;p21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0900" cy="503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latin typeface="+mj-lt"/>
              </a:rPr>
              <a:t>14</a:t>
            </a:fld>
            <a:endParaRPr>
              <a:latin typeface="+mj-l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2"/>
          <p:cNvSpPr txBox="1">
            <a:spLocks noGrp="1"/>
          </p:cNvSpPr>
          <p:nvPr>
            <p:ph type="title"/>
          </p:nvPr>
        </p:nvSpPr>
        <p:spPr>
          <a:xfrm>
            <a:off x="1451579" y="1247614"/>
            <a:ext cx="9603275" cy="606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 sz="2800" b="1" dirty="0">
                <a:latin typeface="+mj-lt"/>
                <a:ea typeface="Arial"/>
                <a:cs typeface="Arial"/>
                <a:sym typeface="Arial"/>
              </a:rPr>
              <a:t>EXPECTED RESULTS</a:t>
            </a:r>
            <a:br>
              <a:rPr lang="en-US" sz="2800" dirty="0">
                <a:latin typeface="+mj-lt"/>
                <a:ea typeface="Arial"/>
                <a:cs typeface="Arial"/>
                <a:sym typeface="Arial"/>
              </a:rPr>
            </a:br>
            <a:endParaRPr sz="2800" dirty="0"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2"/>
          <p:cNvSpPr txBox="1">
            <a:spLocks noGrp="1"/>
          </p:cNvSpPr>
          <p:nvPr>
            <p:ph type="body" idx="1"/>
          </p:nvPr>
        </p:nvSpPr>
        <p:spPr>
          <a:xfrm>
            <a:off x="1024128" y="2191749"/>
            <a:ext cx="9432272" cy="3867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b="1" dirty="0">
                <a:latin typeface="+mj-lt"/>
                <a:ea typeface="Arial"/>
                <a:cs typeface="Arial"/>
                <a:sym typeface="Arial"/>
              </a:rPr>
              <a:t>Synthetic Data Generation.</a:t>
            </a:r>
          </a:p>
          <a:p>
            <a:pPr lvl="1"/>
            <a:r>
              <a:rPr lang="en-US" sz="1400" dirty="0">
                <a:latin typeface="+mj-lt"/>
              </a:rPr>
              <a:t>Use </a:t>
            </a:r>
            <a:r>
              <a:rPr lang="en-US" sz="1400" b="1" dirty="0">
                <a:latin typeface="+mj-lt"/>
              </a:rPr>
              <a:t>GANs</a:t>
            </a:r>
            <a:r>
              <a:rPr lang="en-US" sz="1400" dirty="0">
                <a:latin typeface="+mj-lt"/>
              </a:rPr>
              <a:t> to create realistic datasets.</a:t>
            </a:r>
          </a:p>
          <a:p>
            <a:pPr lvl="1"/>
            <a:r>
              <a:rPr lang="en-US" sz="1400" dirty="0">
                <a:latin typeface="+mj-lt"/>
              </a:rPr>
              <a:t>This dataset can </a:t>
            </a:r>
            <a:r>
              <a:rPr lang="en-US" sz="1400" b="1" dirty="0">
                <a:latin typeface="+mj-lt"/>
              </a:rPr>
              <a:t>address gaps and support further studies</a:t>
            </a:r>
            <a:r>
              <a:rPr lang="en-US" sz="1400" dirty="0">
                <a:latin typeface="+mj-lt"/>
              </a:rPr>
              <a:t>.</a:t>
            </a:r>
          </a:p>
          <a:p>
            <a:pPr lvl="1"/>
            <a:endParaRPr lang="en-US" sz="1400" dirty="0">
              <a:latin typeface="+mj-lt"/>
            </a:endParaRPr>
          </a:p>
          <a:p>
            <a:pPr marL="4572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1800" b="1" dirty="0">
                <a:latin typeface="+mj-lt"/>
                <a:ea typeface="Arial"/>
                <a:cs typeface="Arial"/>
                <a:sym typeface="Arial"/>
              </a:rPr>
              <a:t>Model Evaluation</a:t>
            </a:r>
            <a:r>
              <a:rPr lang="en-US" sz="1800" dirty="0">
                <a:latin typeface="+mj-lt"/>
                <a:ea typeface="Arial"/>
                <a:cs typeface="Arial"/>
                <a:sym typeface="Arial"/>
              </a:rPr>
              <a:t>.</a:t>
            </a:r>
          </a:p>
          <a:p>
            <a:pPr lvl="1"/>
            <a:r>
              <a:rPr lang="en-US" sz="1400" dirty="0">
                <a:latin typeface="+mj-lt"/>
              </a:rPr>
              <a:t>Evaluate </a:t>
            </a:r>
            <a:r>
              <a:rPr lang="en-US" sz="1400" b="1" dirty="0">
                <a:latin typeface="+mj-lt"/>
              </a:rPr>
              <a:t>XGBoost</a:t>
            </a:r>
            <a:r>
              <a:rPr lang="en-US" sz="1400" dirty="0">
                <a:latin typeface="+mj-lt"/>
              </a:rPr>
              <a:t> and </a:t>
            </a:r>
            <a:r>
              <a:rPr lang="en-US" sz="1400" b="1" dirty="0">
                <a:latin typeface="+mj-lt"/>
              </a:rPr>
              <a:t>SAINT</a:t>
            </a:r>
            <a:r>
              <a:rPr lang="en-US" sz="1400" dirty="0">
                <a:latin typeface="+mj-lt"/>
              </a:rPr>
              <a:t> for life expectancy prediction.</a:t>
            </a:r>
          </a:p>
          <a:p>
            <a:pPr lvl="1"/>
            <a:r>
              <a:rPr lang="en-US" sz="1400" dirty="0">
                <a:latin typeface="+mj-lt"/>
              </a:rPr>
              <a:t>Use metrics like </a:t>
            </a:r>
            <a:r>
              <a:rPr lang="en-US" sz="1400" b="1" dirty="0">
                <a:latin typeface="+mj-lt"/>
              </a:rPr>
              <a:t>RMSE, MAE, and R²</a:t>
            </a:r>
            <a:r>
              <a:rPr lang="en-US" sz="1400" dirty="0">
                <a:latin typeface="+mj-lt"/>
              </a:rPr>
              <a:t> for accuracy.</a:t>
            </a:r>
          </a:p>
          <a:p>
            <a:pPr lvl="1"/>
            <a:endParaRPr sz="1400" dirty="0">
              <a:latin typeface="+mj-lt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1800" b="1" dirty="0">
                <a:latin typeface="+mj-lt"/>
                <a:ea typeface="Arial"/>
                <a:cs typeface="Arial"/>
                <a:sym typeface="Arial"/>
              </a:rPr>
              <a:t>Accuracy Improvement.</a:t>
            </a:r>
          </a:p>
          <a:p>
            <a:pPr lvl="1"/>
            <a:r>
              <a:rPr lang="en-US" sz="1400" dirty="0">
                <a:latin typeface="+mj-lt"/>
              </a:rPr>
              <a:t>Aim to </a:t>
            </a:r>
            <a:r>
              <a:rPr lang="en-US" sz="1400" b="1" dirty="0">
                <a:latin typeface="+mj-lt"/>
              </a:rPr>
              <a:t>surpass 89% accuracy</a:t>
            </a:r>
            <a:r>
              <a:rPr lang="en-US" sz="1400" dirty="0">
                <a:latin typeface="+mj-lt"/>
              </a:rPr>
              <a:t> from previous studies.</a:t>
            </a:r>
          </a:p>
          <a:p>
            <a:pPr marL="11430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en-IL" sz="1800" dirty="0"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2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0900" cy="503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latin typeface="+mj-lt"/>
              </a:rPr>
              <a:t>15</a:t>
            </a:fld>
            <a:endParaRPr>
              <a:latin typeface="+mj-l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02874-BF6D-73D7-3706-523EB0033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302551"/>
            <a:ext cx="9603275" cy="647123"/>
          </a:xfrm>
        </p:spPr>
        <p:txBody>
          <a:bodyPr>
            <a:normAutofit/>
          </a:bodyPr>
          <a:lstStyle/>
          <a:p>
            <a:r>
              <a:rPr lang="en-IL" sz="2400" dirty="0">
                <a:latin typeface="+mj-lt"/>
              </a:rPr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0CD11-2745-3C1E-5A2C-EE3AABC6B5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marL="114300" indent="0" rtl="0">
              <a:buNone/>
            </a:pPr>
            <a:r>
              <a:rPr lang="en-US" sz="1800" b="1" i="0" u="none" strike="noStrike" dirty="0">
                <a:solidFill>
                  <a:srgbClr val="0E0E0E"/>
                </a:solidFill>
                <a:effectLst/>
                <a:latin typeface="+mj-lt"/>
              </a:rPr>
              <a:t>[1] Wang, H., </a:t>
            </a:r>
            <a:r>
              <a:rPr lang="en-US" sz="1800" b="1" i="0" u="none" strike="noStrike" dirty="0" err="1">
                <a:solidFill>
                  <a:srgbClr val="0E0E0E"/>
                </a:solidFill>
                <a:effectLst/>
                <a:latin typeface="+mj-lt"/>
              </a:rPr>
              <a:t>Naghavi</a:t>
            </a:r>
            <a:r>
              <a:rPr lang="en-US" sz="1800" b="1" i="0" u="none" strike="noStrike" dirty="0">
                <a:solidFill>
                  <a:srgbClr val="0E0E0E"/>
                </a:solidFill>
                <a:effectLst/>
                <a:latin typeface="+mj-lt"/>
              </a:rPr>
              <a:t>, M., Allen, C., Barber, R. M., </a:t>
            </a:r>
            <a:r>
              <a:rPr lang="en-US" sz="1800" b="1" i="0" u="none" strike="noStrike" dirty="0" err="1">
                <a:solidFill>
                  <a:srgbClr val="0E0E0E"/>
                </a:solidFill>
                <a:effectLst/>
                <a:latin typeface="+mj-lt"/>
              </a:rPr>
              <a:t>Bhutta</a:t>
            </a:r>
            <a:r>
              <a:rPr lang="en-US" sz="1800" b="1" i="0" u="none" strike="noStrike" dirty="0">
                <a:solidFill>
                  <a:srgbClr val="0E0E0E"/>
                </a:solidFill>
                <a:effectLst/>
                <a:latin typeface="+mj-lt"/>
              </a:rPr>
              <a:t>, Z. A., Carter, A., … &amp; Murray, C. J. L. (2016). Global, regional, and national life expectancy, all-cause mortality, and cause-specific mortality for 249 causes of death, 1980–2015: A systematic analysis for the Global Burden of Disease Study 2015. </a:t>
            </a:r>
            <a:r>
              <a:rPr lang="en-US" sz="1800" b="1" i="1" u="none" strike="noStrike" dirty="0">
                <a:solidFill>
                  <a:srgbClr val="0E0E0E"/>
                </a:solidFill>
                <a:effectLst/>
                <a:latin typeface="+mj-lt"/>
              </a:rPr>
              <a:t>The Lancet, 388</a:t>
            </a:r>
            <a:r>
              <a:rPr lang="en-US" sz="1800" b="1" i="0" u="none" strike="noStrike" dirty="0">
                <a:solidFill>
                  <a:srgbClr val="0E0E0E"/>
                </a:solidFill>
                <a:effectLst/>
                <a:latin typeface="+mj-lt"/>
              </a:rPr>
              <a:t>(10053), 1459–1544. </a:t>
            </a:r>
            <a:r>
              <a:rPr lang="en-US" sz="1800" b="1" i="0" u="sng" strike="noStrike" dirty="0">
                <a:solidFill>
                  <a:srgbClr val="1155CC"/>
                </a:solidFill>
                <a:effectLst/>
                <a:latin typeface="+mj-lt"/>
                <a:hlinkClick r:id="rId2"/>
              </a:rPr>
              <a:t>https://doi.org/10.1016/S0140-6736(16)30175-1</a:t>
            </a:r>
            <a:endParaRPr lang="en-US" b="0" dirty="0">
              <a:effectLst/>
              <a:latin typeface="+mj-lt"/>
            </a:endParaRPr>
          </a:p>
          <a:p>
            <a:pPr marL="114300" indent="0" rtl="0">
              <a:buNone/>
            </a:pPr>
            <a:r>
              <a:rPr lang="en-US" sz="1800" b="1" i="0" u="none" strike="noStrike" dirty="0">
                <a:solidFill>
                  <a:srgbClr val="0E0E0E"/>
                </a:solidFill>
                <a:effectLst/>
                <a:latin typeface="+mj-lt"/>
              </a:rPr>
              <a:t>[2] O’Donovan, G., Petermann-Rocha, F., Ferrari, G., Lee, I.-M., Hamer, M., Stamatakis, E., Sarmiento, O. L., Ibáñez, A., &amp; Lopez-Jaramillo, P. (2024). Associations of the ‘weekend warrior’ physical activity pattern with all-cause, cardiovascular disease and cancer mortality: The Mexico City Prospective Study. </a:t>
            </a:r>
            <a:r>
              <a:rPr lang="en-US" sz="1800" b="1" i="1" u="none" strike="noStrike" dirty="0">
                <a:solidFill>
                  <a:srgbClr val="0E0E0E"/>
                </a:solidFill>
                <a:effectLst/>
                <a:latin typeface="+mj-lt"/>
              </a:rPr>
              <a:t>British Journal of Sports Medicine, 58</a:t>
            </a:r>
            <a:r>
              <a:rPr lang="en-US" sz="1800" b="1" i="0" u="none" strike="noStrike" dirty="0">
                <a:solidFill>
                  <a:srgbClr val="0E0E0E"/>
                </a:solidFill>
                <a:effectLst/>
                <a:latin typeface="+mj-lt"/>
              </a:rPr>
              <a:t>(7), 359–367. </a:t>
            </a:r>
            <a:r>
              <a:rPr lang="en-US" sz="1800" b="1" i="0" u="sng" strike="noStrike" dirty="0">
                <a:solidFill>
                  <a:srgbClr val="1155CC"/>
                </a:solidFill>
                <a:effectLst/>
                <a:latin typeface="+mj-lt"/>
                <a:hlinkClick r:id="rId3"/>
              </a:rPr>
              <a:t>https://bjsm.bmj.com/content/58/7/359</a:t>
            </a:r>
            <a:endParaRPr lang="en-US" b="0" dirty="0">
              <a:effectLst/>
              <a:latin typeface="+mj-lt"/>
            </a:endParaRPr>
          </a:p>
          <a:p>
            <a:pPr marL="114300" indent="0" rtl="0">
              <a:buNone/>
            </a:pPr>
            <a:r>
              <a:rPr lang="en-US" sz="1800" b="1" i="0" u="none" strike="noStrike" dirty="0">
                <a:solidFill>
                  <a:srgbClr val="0E0E0E"/>
                </a:solidFill>
                <a:effectLst/>
                <a:latin typeface="+mj-lt"/>
              </a:rPr>
              <a:t>[3] </a:t>
            </a:r>
            <a:r>
              <a:rPr lang="en-US" sz="1800" b="1" i="0" u="none" strike="noStrike" dirty="0" err="1">
                <a:solidFill>
                  <a:srgbClr val="0E0E0E"/>
                </a:solidFill>
                <a:effectLst/>
                <a:latin typeface="+mj-lt"/>
              </a:rPr>
              <a:t>Rentería</a:t>
            </a:r>
            <a:r>
              <a:rPr lang="en-US" sz="1800" b="1" i="0" u="none" strike="noStrike" dirty="0">
                <a:solidFill>
                  <a:srgbClr val="0E0E0E"/>
                </a:solidFill>
                <a:effectLst/>
                <a:latin typeface="+mj-lt"/>
              </a:rPr>
              <a:t>, E., Jha, P., Forman, D., &amp; </a:t>
            </a:r>
            <a:r>
              <a:rPr lang="en-US" sz="1800" b="1" i="0" u="none" strike="noStrike" dirty="0" err="1">
                <a:solidFill>
                  <a:srgbClr val="0E0E0E"/>
                </a:solidFill>
                <a:effectLst/>
                <a:latin typeface="+mj-lt"/>
              </a:rPr>
              <a:t>Soerjomataram</a:t>
            </a:r>
            <a:r>
              <a:rPr lang="en-US" sz="1800" b="1" i="0" u="none" strike="noStrike" dirty="0">
                <a:solidFill>
                  <a:srgbClr val="0E0E0E"/>
                </a:solidFill>
                <a:effectLst/>
                <a:latin typeface="+mj-lt"/>
              </a:rPr>
              <a:t>, I. (2016). The impact of cigarette smoking on life expectancy between 1980 and 2010: A global perspective. </a:t>
            </a:r>
            <a:r>
              <a:rPr lang="en-US" sz="1800" b="1" i="1" u="none" strike="noStrike" dirty="0">
                <a:solidFill>
                  <a:srgbClr val="0E0E0E"/>
                </a:solidFill>
                <a:effectLst/>
                <a:latin typeface="+mj-lt"/>
              </a:rPr>
              <a:t>Tobacco Control, 25</a:t>
            </a:r>
            <a:r>
              <a:rPr lang="en-US" sz="1800" b="1" i="0" u="none" strike="noStrike" dirty="0">
                <a:solidFill>
                  <a:srgbClr val="0E0E0E"/>
                </a:solidFill>
                <a:effectLst/>
                <a:latin typeface="+mj-lt"/>
              </a:rPr>
              <a:t>(5), 551–557. </a:t>
            </a:r>
            <a:r>
              <a:rPr lang="en-US" sz="1800" b="1" i="0" u="sng" strike="noStrike" dirty="0">
                <a:solidFill>
                  <a:srgbClr val="1155CC"/>
                </a:solidFill>
                <a:effectLst/>
                <a:latin typeface="+mj-lt"/>
                <a:hlinkClick r:id="rId4"/>
              </a:rPr>
              <a:t>https://doi.org/10.1136/tobaccocontrol-2015-052265</a:t>
            </a:r>
            <a:endParaRPr lang="en-US" b="0" dirty="0">
              <a:effectLst/>
              <a:latin typeface="+mj-lt"/>
            </a:endParaRPr>
          </a:p>
          <a:p>
            <a:pPr marL="114300" indent="0" rtl="0">
              <a:spcAft>
                <a:spcPts val="800"/>
              </a:spcAft>
              <a:buNone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+mj-lt"/>
              </a:rPr>
              <a:t>[4] </a:t>
            </a:r>
            <a:r>
              <a:rPr lang="en-US" sz="1800" b="1" i="0" u="none" strike="noStrike" dirty="0">
                <a:solidFill>
                  <a:srgbClr val="0E0E0E"/>
                </a:solidFill>
                <a:effectLst/>
                <a:latin typeface="+mj-lt"/>
              </a:rPr>
              <a:t>Wood, A. M., </a:t>
            </a:r>
            <a:r>
              <a:rPr lang="en-US" sz="1800" b="1" i="0" u="none" strike="noStrike" dirty="0" err="1">
                <a:solidFill>
                  <a:srgbClr val="0E0E0E"/>
                </a:solidFill>
                <a:effectLst/>
                <a:latin typeface="+mj-lt"/>
              </a:rPr>
              <a:t>Kaptoge</a:t>
            </a:r>
            <a:r>
              <a:rPr lang="en-US" sz="1800" b="1" i="0" u="none" strike="noStrike" dirty="0">
                <a:solidFill>
                  <a:srgbClr val="0E0E0E"/>
                </a:solidFill>
                <a:effectLst/>
                <a:latin typeface="+mj-lt"/>
              </a:rPr>
              <a:t>, S., Butterworth, A. S., </a:t>
            </a:r>
            <a:r>
              <a:rPr lang="en-US" sz="1800" b="1" i="0" u="none" strike="noStrike" dirty="0" err="1">
                <a:solidFill>
                  <a:srgbClr val="0E0E0E"/>
                </a:solidFill>
                <a:effectLst/>
                <a:latin typeface="+mj-lt"/>
              </a:rPr>
              <a:t>Willeit</a:t>
            </a:r>
            <a:r>
              <a:rPr lang="en-US" sz="1800" b="1" i="0" u="none" strike="noStrike" dirty="0">
                <a:solidFill>
                  <a:srgbClr val="0E0E0E"/>
                </a:solidFill>
                <a:effectLst/>
                <a:latin typeface="+mj-lt"/>
              </a:rPr>
              <a:t>, P., </a:t>
            </a:r>
            <a:r>
              <a:rPr lang="en-US" sz="1800" b="1" i="0" u="none" strike="noStrike" dirty="0" err="1">
                <a:solidFill>
                  <a:srgbClr val="0E0E0E"/>
                </a:solidFill>
                <a:effectLst/>
                <a:latin typeface="+mj-lt"/>
              </a:rPr>
              <a:t>Warnakula</a:t>
            </a:r>
            <a:r>
              <a:rPr lang="en-US" sz="1800" b="1" i="0" u="none" strike="noStrike" dirty="0">
                <a:solidFill>
                  <a:srgbClr val="0E0E0E"/>
                </a:solidFill>
                <a:effectLst/>
                <a:latin typeface="+mj-lt"/>
              </a:rPr>
              <a:t>, S., Bolton, T., … &amp; </a:t>
            </a:r>
            <a:r>
              <a:rPr lang="en-US" sz="1800" b="1" i="0" u="none" strike="noStrike" dirty="0" err="1">
                <a:solidFill>
                  <a:srgbClr val="0E0E0E"/>
                </a:solidFill>
                <a:effectLst/>
                <a:latin typeface="+mj-lt"/>
              </a:rPr>
              <a:t>Danesh</a:t>
            </a:r>
            <a:r>
              <a:rPr lang="en-US" sz="1800" b="1" i="0" u="none" strike="noStrike" dirty="0">
                <a:solidFill>
                  <a:srgbClr val="0E0E0E"/>
                </a:solidFill>
                <a:effectLst/>
                <a:latin typeface="+mj-lt"/>
              </a:rPr>
              <a:t>, J. (2018). Risk thresholds for alcohol consumption: Combined analysis of individual-participant data for 599,912 current drinkers in 83 prospective studies. </a:t>
            </a:r>
            <a:r>
              <a:rPr lang="en-US" sz="1800" b="1" i="1" u="none" strike="noStrike" dirty="0">
                <a:solidFill>
                  <a:srgbClr val="0E0E0E"/>
                </a:solidFill>
                <a:effectLst/>
                <a:latin typeface="+mj-lt"/>
              </a:rPr>
              <a:t>The Lancet, 391</a:t>
            </a:r>
            <a:r>
              <a:rPr lang="en-US" sz="1800" b="1" i="0" u="none" strike="noStrike" dirty="0">
                <a:solidFill>
                  <a:srgbClr val="0E0E0E"/>
                </a:solidFill>
                <a:effectLst/>
                <a:latin typeface="+mj-lt"/>
              </a:rPr>
              <a:t>(10129), 1513–1523. </a:t>
            </a:r>
            <a:r>
              <a:rPr lang="en-US" sz="1800" b="1" i="0" u="sng" strike="noStrike" dirty="0">
                <a:solidFill>
                  <a:srgbClr val="1155CC"/>
                </a:solidFill>
                <a:effectLst/>
                <a:latin typeface="+mj-lt"/>
                <a:hlinkClick r:id="rId5"/>
              </a:rPr>
              <a:t>https://doi.org/10.1016/S0140-6736(18)30134-X</a:t>
            </a:r>
            <a:endParaRPr lang="en-US" b="0" dirty="0">
              <a:effectLst/>
              <a:latin typeface="+mj-lt"/>
            </a:endParaRPr>
          </a:p>
          <a:p>
            <a:pPr marL="114300" indent="0" rtl="0">
              <a:spcAft>
                <a:spcPts val="800"/>
              </a:spcAft>
              <a:buNone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+mj-lt"/>
              </a:rPr>
              <a:t>[5] </a:t>
            </a:r>
            <a:r>
              <a:rPr lang="en-US" sz="1800" b="1" i="0" u="none" strike="noStrike" dirty="0">
                <a:solidFill>
                  <a:srgbClr val="1155CC"/>
                </a:solidFill>
                <a:effectLst/>
                <a:latin typeface="+mj-lt"/>
                <a:hlinkClick r:id="rId6"/>
              </a:rPr>
              <a:t>Don’t die wondering: apps may soon be able to predict your life expectancy, but do you want to know?</a:t>
            </a:r>
            <a:br>
              <a:rPr lang="en-US" dirty="0">
                <a:latin typeface="+mj-lt"/>
              </a:rPr>
            </a:br>
            <a:endParaRPr lang="en-IL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7E8C0-F3C5-85ED-FEEE-C17AB3B954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>
                <a:latin typeface="+mj-lt"/>
              </a:rPr>
              <a:t>16</a:t>
            </a:fld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17380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3"/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gradFill>
            <a:gsLst>
              <a:gs pos="0">
                <a:srgbClr val="EBE9E6"/>
              </a:gs>
              <a:gs pos="100000">
                <a:srgbClr val="C9C5C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>
              <a:solidFill>
                <a:schemeClr val="lt1"/>
              </a:solidFill>
              <a:latin typeface="+mn-lt"/>
              <a:ea typeface="Gill Sans"/>
              <a:cs typeface="Gill Sans"/>
              <a:sym typeface="Gill Sans"/>
            </a:endParaRPr>
          </a:p>
        </p:txBody>
      </p:sp>
      <p:cxnSp>
        <p:nvCxnSpPr>
          <p:cNvPr id="228" name="Google Shape;228;p23"/>
          <p:cNvCxnSpPr/>
          <p:nvPr/>
        </p:nvCxnSpPr>
        <p:spPr>
          <a:xfrm>
            <a:off x="1453896" y="1847088"/>
            <a:ext cx="4177373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9" name="Google Shape;229;p23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+mn-lt"/>
              <a:ea typeface="Gill Sans"/>
              <a:cs typeface="Gill Sans"/>
              <a:sym typeface="Gill Sans"/>
            </a:endParaRPr>
          </a:p>
        </p:txBody>
      </p:sp>
      <p:sp>
        <p:nvSpPr>
          <p:cNvPr id="230" name="Google Shape;230;p23"/>
          <p:cNvSpPr txBox="1">
            <a:spLocks noGrp="1"/>
          </p:cNvSpPr>
          <p:nvPr>
            <p:ph type="body" idx="1"/>
          </p:nvPr>
        </p:nvSpPr>
        <p:spPr>
          <a:xfrm>
            <a:off x="560901" y="2488430"/>
            <a:ext cx="6855511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4000" dirty="0">
                <a:solidFill>
                  <a:schemeClr val="accent1"/>
                </a:solidFill>
                <a:latin typeface="+mn-lt"/>
              </a:rPr>
              <a:t>Thank you for your attention.</a:t>
            </a:r>
            <a:endParaRPr dirty="0">
              <a:latin typeface="+mn-lt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dirty="0">
              <a:latin typeface="+mn-lt"/>
            </a:endParaRPr>
          </a:p>
        </p:txBody>
      </p:sp>
      <p:pic>
        <p:nvPicPr>
          <p:cNvPr id="231" name="Google Shape;231;p23" descr="Smiling Face with No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70337" y="788516"/>
            <a:ext cx="4660762" cy="4660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3"/>
          <p:cNvPicPr preferRelativeResize="0"/>
          <p:nvPr/>
        </p:nvPicPr>
        <p:blipFill rotWithShape="1">
          <a:blip r:embed="rId4">
            <a:alphaModFix/>
          </a:blip>
          <a:srcRect t="1538" b="-1538"/>
          <a:stretch/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3" name="Google Shape;233;p23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000001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4" name="Google Shape;234;p23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0900" cy="503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latin typeface="+mn-lt"/>
              </a:rPr>
              <a:t>17</a:t>
            </a:fld>
            <a:endParaRPr dirty="0"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>
            <a:spLocks noGrp="1"/>
          </p:cNvSpPr>
          <p:nvPr>
            <p:ph type="title"/>
          </p:nvPr>
        </p:nvSpPr>
        <p:spPr>
          <a:xfrm>
            <a:off x="1451575" y="1222577"/>
            <a:ext cx="96033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 sz="2400" b="1" dirty="0">
                <a:latin typeface="+mj-lt"/>
                <a:ea typeface="Arial"/>
                <a:cs typeface="Arial"/>
                <a:sym typeface="Arial"/>
              </a:rPr>
              <a:t>INTRODUCTION</a:t>
            </a:r>
            <a:br>
              <a:rPr lang="en-US" sz="2400" dirty="0">
                <a:latin typeface="+mj-lt"/>
                <a:ea typeface="Arial"/>
                <a:cs typeface="Arial"/>
                <a:sym typeface="Arial"/>
              </a:rPr>
            </a:br>
            <a:endParaRPr sz="2400" dirty="0"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"/>
          <p:cNvSpPr txBox="1">
            <a:spLocks noGrp="1"/>
          </p:cNvSpPr>
          <p:nvPr>
            <p:ph type="body" idx="1"/>
          </p:nvPr>
        </p:nvSpPr>
        <p:spPr>
          <a:xfrm>
            <a:off x="1038422" y="2007188"/>
            <a:ext cx="9603300" cy="3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b="1" dirty="0">
                <a:latin typeface="+mj-lt"/>
                <a:ea typeface="Arial"/>
                <a:cs typeface="Arial"/>
                <a:sym typeface="Arial"/>
              </a:rPr>
              <a:t>Life Expectancy (LE):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The average number of years a person is expected to live.</a:t>
            </a:r>
          </a:p>
          <a:p>
            <a:pPr marL="571500" lvl="1" indent="0">
              <a:spcBef>
                <a:spcPts val="0"/>
              </a:spcBef>
              <a:buNone/>
            </a:pPr>
            <a:endParaRPr b="1" dirty="0">
              <a:latin typeface="+mj-lt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b="1" dirty="0">
                <a:latin typeface="+mj-lt"/>
                <a:ea typeface="Arial"/>
                <a:cs typeface="Arial"/>
                <a:sym typeface="Arial"/>
              </a:rPr>
              <a:t>Significance of Life Expectancy.</a:t>
            </a:r>
          </a:p>
          <a:p>
            <a:pPr lvl="1"/>
            <a:r>
              <a:rPr lang="en-US" dirty="0">
                <a:latin typeface="+mj-lt"/>
              </a:rPr>
              <a:t>Reflects the overall health of a population.</a:t>
            </a:r>
          </a:p>
          <a:p>
            <a:pPr lvl="1"/>
            <a:r>
              <a:rPr lang="en-US" dirty="0">
                <a:latin typeface="+mj-lt"/>
              </a:rPr>
              <a:t>Indicates the effectiveness of healthcare systems.</a:t>
            </a:r>
          </a:p>
          <a:p>
            <a:pPr marL="4572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latin typeface="+mj-lt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b="1" dirty="0">
                <a:latin typeface="+mj-lt"/>
                <a:ea typeface="Arial"/>
                <a:cs typeface="Arial"/>
                <a:sym typeface="Arial"/>
              </a:rPr>
              <a:t>Why It Matters:</a:t>
            </a:r>
          </a:p>
          <a:p>
            <a:pPr lvl="1"/>
            <a:r>
              <a:rPr lang="en-US" dirty="0">
                <a:latin typeface="+mj-lt"/>
              </a:rPr>
              <a:t>Helps in making better public health decisions.</a:t>
            </a:r>
          </a:p>
          <a:p>
            <a:pPr lvl="1"/>
            <a:r>
              <a:rPr lang="en-US" dirty="0">
                <a:latin typeface="+mj-lt"/>
              </a:rPr>
              <a:t>Guides individuals to adopt healthier lifestyles.</a:t>
            </a:r>
          </a:p>
        </p:txBody>
      </p:sp>
      <p:sp>
        <p:nvSpPr>
          <p:cNvPr id="114" name="Google Shape;114;p3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0900" cy="503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latin typeface="+mj-lt"/>
              </a:rPr>
              <a:t>2</a:t>
            </a:fld>
            <a:endParaRPr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>
            <a:spLocks noGrp="1"/>
          </p:cNvSpPr>
          <p:nvPr>
            <p:ph type="title"/>
          </p:nvPr>
        </p:nvSpPr>
        <p:spPr>
          <a:xfrm>
            <a:off x="1451575" y="1302673"/>
            <a:ext cx="9603300" cy="550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3200"/>
            </a:pPr>
            <a:r>
              <a:rPr lang="en-US" sz="2400" b="1" dirty="0">
                <a:latin typeface="+mj-lt"/>
                <a:ea typeface="Arial"/>
                <a:cs typeface="Arial"/>
                <a:sym typeface="Arial"/>
              </a:rPr>
              <a:t>Challenges in Predicting LE</a:t>
            </a:r>
            <a:endParaRPr sz="2400" b="1" dirty="0"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4"/>
          <p:cNvSpPr txBox="1">
            <a:spLocks noGrp="1"/>
          </p:cNvSpPr>
          <p:nvPr>
            <p:ph type="body" idx="1"/>
          </p:nvPr>
        </p:nvSpPr>
        <p:spPr>
          <a:xfrm>
            <a:off x="1451575" y="2015724"/>
            <a:ext cx="8974470" cy="40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250000"/>
              </a:lnSpc>
            </a:pPr>
            <a:r>
              <a:rPr lang="en-US" sz="1800" dirty="0">
                <a:latin typeface="+mj-lt"/>
              </a:rPr>
              <a:t>Influenced by personal attributes and systemic factors.</a:t>
            </a:r>
          </a:p>
          <a:p>
            <a:pPr>
              <a:lnSpc>
                <a:spcPct val="250000"/>
              </a:lnSpc>
            </a:pPr>
            <a:r>
              <a:rPr lang="en-US" sz="1800" dirty="0">
                <a:latin typeface="+mj-lt"/>
              </a:rPr>
              <a:t>Complex and non-linear relationships make prediction difficult.</a:t>
            </a:r>
          </a:p>
          <a:p>
            <a:pPr>
              <a:lnSpc>
                <a:spcPct val="250000"/>
              </a:lnSpc>
            </a:pPr>
            <a:r>
              <a:rPr lang="en-US" sz="1800" b="1" dirty="0">
                <a:latin typeface="+mj-lt"/>
              </a:rPr>
              <a:t>No individual dataset for life expectancy</a:t>
            </a:r>
            <a:r>
              <a:rPr lang="en-US" sz="1800" dirty="0">
                <a:latin typeface="+mj-lt"/>
              </a:rPr>
              <a:t> due to </a:t>
            </a:r>
            <a:r>
              <a:rPr lang="en-US" sz="1800" b="1" dirty="0">
                <a:latin typeface="+mj-lt"/>
              </a:rPr>
              <a:t>privacy concerns.</a:t>
            </a:r>
          </a:p>
          <a:p>
            <a:pPr marL="228600" lvl="0" indent="-146367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1800" dirty="0">
              <a:latin typeface="+mj-lt"/>
            </a:endParaRPr>
          </a:p>
        </p:txBody>
      </p:sp>
      <p:sp>
        <p:nvSpPr>
          <p:cNvPr id="121" name="Google Shape;121;p4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0900" cy="503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latin typeface="+mj-lt"/>
              </a:rPr>
              <a:t>3</a:t>
            </a:fld>
            <a:endParaRPr dirty="0"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>
            <a:spLocks noGrp="1"/>
          </p:cNvSpPr>
          <p:nvPr>
            <p:ph type="title"/>
          </p:nvPr>
        </p:nvSpPr>
        <p:spPr>
          <a:xfrm>
            <a:off x="1451579" y="1079633"/>
            <a:ext cx="9603275" cy="624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 sz="2400" b="1" dirty="0">
                <a:latin typeface="+mj-lt"/>
                <a:ea typeface="Arial"/>
                <a:cs typeface="Arial"/>
                <a:sym typeface="Arial"/>
              </a:rPr>
              <a:t>INDICATORS FOR LIFE EXPECTANCY</a:t>
            </a:r>
            <a:endParaRPr sz="2400" dirty="0"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6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0900" cy="503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latin typeface="+mj-lt"/>
              </a:rPr>
              <a:t>4</a:t>
            </a:fld>
            <a:endParaRPr>
              <a:latin typeface="+mj-lt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5E30F84-1E08-731A-4E99-3EA12BFE2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6988" y="1714599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L">
              <a:latin typeface="+mj-lt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6B5B0A5-B3B9-A182-C204-060BA91A63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668348"/>
              </p:ext>
            </p:extLst>
          </p:nvPr>
        </p:nvGraphicFramePr>
        <p:xfrm>
          <a:off x="480060" y="1941640"/>
          <a:ext cx="11141963" cy="430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627787170"/>
                    </a:ext>
                  </a:extLst>
                </a:gridCol>
                <a:gridCol w="1481328">
                  <a:extLst>
                    <a:ext uri="{9D8B030D-6E8A-4147-A177-3AD203B41FA5}">
                      <a16:colId xmlns:a16="http://schemas.microsoft.com/office/drawing/2014/main" val="2779697720"/>
                    </a:ext>
                  </a:extLst>
                </a:gridCol>
                <a:gridCol w="8576795">
                  <a:extLst>
                    <a:ext uri="{9D8B030D-6E8A-4147-A177-3AD203B41FA5}">
                      <a16:colId xmlns:a16="http://schemas.microsoft.com/office/drawing/2014/main" val="1157902391"/>
                    </a:ext>
                  </a:extLst>
                </a:gridCol>
                <a:gridCol w="740940">
                  <a:extLst>
                    <a:ext uri="{9D8B030D-6E8A-4147-A177-3AD203B41FA5}">
                      <a16:colId xmlns:a16="http://schemas.microsoft.com/office/drawing/2014/main" val="15502091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L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sz="1200" b="1" u="none" dirty="0">
                          <a:solidFill>
                            <a:schemeClr val="tx1"/>
                          </a:solidFill>
                          <a:latin typeface="+mn-lt"/>
                        </a:rPr>
                        <a:t>Indicator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200" b="1" i="0" u="non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Explanation</a:t>
                      </a:r>
                      <a:endParaRPr lang="en-US" sz="1200" b="1" u="non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n-US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REF</a:t>
                      </a:r>
                      <a:endParaRPr lang="en-IL" sz="1200" b="1" u="non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543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L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Country</a:t>
                      </a:r>
                      <a:endParaRPr lang="en-IL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Life expectancy differs due to healthcare, economy, and environment. Understanding these variations helps improve healthcare policies and public health.</a:t>
                      </a:r>
                    </a:p>
                    <a:p>
                      <a:endParaRPr lang="en-IL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159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L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Body Mass Index (BMI)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A healthy BMI (20.0–25.0) lowers mortality risk, while being underweight or obese increases it. Maintaining a balanced BMI improves longevity.</a:t>
                      </a:r>
                    </a:p>
                    <a:p>
                      <a:endParaRPr lang="en-IL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[1]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926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L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Physical Activity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Even light exercise reduces mortality risk and boosts health. Promoting regular activity supports long-term well-being and life expectancy.</a:t>
                      </a:r>
                    </a:p>
                    <a:p>
                      <a:endParaRPr lang="en-IL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[2]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869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L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Smoking</a:t>
                      </a:r>
                      <a:endParaRPr lang="en-IL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Smoking shortens life expectancy by up to 2- 4 years. Reducing smoking rates improves public health and longevity.</a:t>
                      </a:r>
                    </a:p>
                    <a:p>
                      <a:endParaRPr lang="en-IL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994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L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Alcohol Consumption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 Heavy drinking cuts lifespan by 4–5 years. Moderation in alcohol consumption helps prevent chronic diseases and supports a healthier life.</a:t>
                      </a:r>
                    </a:p>
                    <a:p>
                      <a:endParaRPr lang="en-IL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[4]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729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L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Dietary Habits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A balanced diet lowers disease risk and improves lifespan. Proper nutrition is key to better health and longevity.</a:t>
                      </a:r>
                    </a:p>
                    <a:p>
                      <a:endParaRPr lang="en-IL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[5]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173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L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Sleep Patterns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Poor sleep increases health risks and shortens lifespan. Healthy sleep habits enhance overall well-being and longevity.</a:t>
                      </a:r>
                    </a:p>
                    <a:p>
                      <a:endParaRPr lang="en-IL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[5]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78788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"/>
          <p:cNvSpPr txBox="1">
            <a:spLocks noGrp="1"/>
          </p:cNvSpPr>
          <p:nvPr>
            <p:ph type="title"/>
          </p:nvPr>
        </p:nvSpPr>
        <p:spPr>
          <a:xfrm>
            <a:off x="1451579" y="1250730"/>
            <a:ext cx="9603275" cy="603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 sz="2400" b="1" dirty="0">
                <a:latin typeface="+mj-lt"/>
                <a:ea typeface="Arial"/>
                <a:cs typeface="Arial"/>
                <a:sym typeface="Arial"/>
              </a:rPr>
              <a:t>DATA SOURCE FOR LIFE EXPECTANCY PREDICTION</a:t>
            </a:r>
            <a:endParaRPr sz="2400" b="1" dirty="0"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8"/>
          <p:cNvSpPr txBox="1">
            <a:spLocks noGrp="1"/>
          </p:cNvSpPr>
          <p:nvPr>
            <p:ph type="body" idx="1"/>
          </p:nvPr>
        </p:nvSpPr>
        <p:spPr>
          <a:xfrm>
            <a:off x="1451579" y="2015733"/>
            <a:ext cx="9603275" cy="359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444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 dirty="0">
                <a:latin typeface="+mj-lt"/>
                <a:ea typeface="Arial"/>
                <a:cs typeface="Arial"/>
                <a:sym typeface="Arial"/>
              </a:rPr>
              <a:t>Dataset obtained from World Health Organization (WHO)..</a:t>
            </a:r>
            <a:endParaRPr sz="1800" dirty="0">
              <a:latin typeface="+mj-lt"/>
              <a:ea typeface="Arial"/>
              <a:cs typeface="Arial"/>
              <a:sym typeface="Arial"/>
            </a:endParaRPr>
          </a:p>
          <a:p>
            <a:pPr marL="228600" lvl="0" indent="-244475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 dirty="0">
                <a:latin typeface="+mj-lt"/>
                <a:ea typeface="Arial"/>
                <a:cs typeface="Arial"/>
                <a:sym typeface="Arial"/>
              </a:rPr>
              <a:t>Contains 15 years of data on 193 countries with health, demographic, and economic indicators.</a:t>
            </a:r>
            <a:endParaRPr sz="1800" dirty="0">
              <a:latin typeface="+mj-lt"/>
              <a:ea typeface="Arial"/>
              <a:cs typeface="Arial"/>
              <a:sym typeface="Arial"/>
            </a:endParaRPr>
          </a:p>
          <a:p>
            <a:pPr marL="228600" lvl="0" indent="-244475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 dirty="0">
                <a:latin typeface="+mj-lt"/>
                <a:ea typeface="Arial"/>
                <a:cs typeface="Arial"/>
                <a:sym typeface="Arial"/>
              </a:rPr>
              <a:t>Contain average data based on different indicators.</a:t>
            </a:r>
            <a:endParaRPr sz="1800" dirty="0">
              <a:latin typeface="+mj-lt"/>
              <a:ea typeface="Arial"/>
              <a:cs typeface="Arial"/>
              <a:sym typeface="Arial"/>
            </a:endParaRPr>
          </a:p>
          <a:p>
            <a:pPr marL="228600" lvl="0" indent="-130175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sz="1800" dirty="0">
              <a:latin typeface="+mj-lt"/>
              <a:ea typeface="Arial"/>
              <a:cs typeface="Arial"/>
              <a:sym typeface="Arial"/>
            </a:endParaRPr>
          </a:p>
          <a:p>
            <a:pPr marL="228600" lvl="0" indent="-130175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sz="1800" dirty="0">
              <a:latin typeface="+mj-lt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1230" y="4062364"/>
            <a:ext cx="9603275" cy="185075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8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0900" cy="503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latin typeface="+mj-lt"/>
              </a:rPr>
              <a:t>5</a:t>
            </a:fld>
            <a:endParaRPr>
              <a:latin typeface="+mj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1451579" y="1135117"/>
            <a:ext cx="9603275" cy="718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 sz="2400" b="1" dirty="0">
                <a:latin typeface="+mj-lt"/>
                <a:ea typeface="Arial"/>
                <a:cs typeface="Arial"/>
                <a:sym typeface="Arial"/>
              </a:rPr>
              <a:t>RESEARCH PROCESS</a:t>
            </a:r>
            <a:endParaRPr sz="2400" dirty="0"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7"/>
          <p:cNvSpPr txBox="1">
            <a:spLocks noGrp="1"/>
          </p:cNvSpPr>
          <p:nvPr>
            <p:ph type="body" idx="1"/>
          </p:nvPr>
        </p:nvSpPr>
        <p:spPr>
          <a:xfrm>
            <a:off x="1746503" y="1853754"/>
            <a:ext cx="7242049" cy="42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54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 b="1" dirty="0">
                <a:latin typeface="+mj-lt"/>
              </a:rPr>
              <a:t>Step 1: Exploring Life Expectancy and Indicators</a:t>
            </a:r>
          </a:p>
          <a:p>
            <a:pPr marL="228600" lvl="0" indent="-254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 b="1" dirty="0">
                <a:latin typeface="+mj-lt"/>
              </a:rPr>
              <a:t>Step 2: Dataset Exploration</a:t>
            </a:r>
          </a:p>
          <a:p>
            <a:pPr marL="228600" lvl="0" indent="-254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 b="1" dirty="0">
                <a:latin typeface="+mj-lt"/>
              </a:rPr>
              <a:t>Step 3: Synthetic Dataset Creation</a:t>
            </a:r>
          </a:p>
          <a:p>
            <a:pPr marL="228600" lvl="0" indent="-254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 b="1" dirty="0">
                <a:latin typeface="+mj-lt"/>
              </a:rPr>
              <a:t>Step 4: Selecting Models for Analysis</a:t>
            </a:r>
            <a:endParaRPr lang="en-US" sz="1800" dirty="0">
              <a:latin typeface="+mj-lt"/>
            </a:endParaRPr>
          </a:p>
          <a:p>
            <a:pPr marL="685800" lvl="1" indent="-254000">
              <a:lnSpc>
                <a:spcPct val="200000"/>
              </a:lnSpc>
              <a:spcBef>
                <a:spcPts val="0"/>
              </a:spcBef>
            </a:pPr>
            <a:r>
              <a:rPr lang="en-US" sz="1600" b="1" dirty="0">
                <a:latin typeface="+mj-lt"/>
              </a:rPr>
              <a:t>XGBoost</a:t>
            </a:r>
            <a:endParaRPr lang="en-US" sz="1600" b="1" dirty="0">
              <a:latin typeface="+mj-lt"/>
              <a:cs typeface="Arial"/>
              <a:sym typeface="Arial"/>
            </a:endParaRPr>
          </a:p>
          <a:p>
            <a:pPr marL="685800" lvl="1" indent="-254000">
              <a:lnSpc>
                <a:spcPct val="200000"/>
              </a:lnSpc>
              <a:spcBef>
                <a:spcPts val="0"/>
              </a:spcBef>
            </a:pPr>
            <a:r>
              <a:rPr lang="en-US" sz="1600" b="1" dirty="0">
                <a:latin typeface="+mj-lt"/>
              </a:rPr>
              <a:t>SAINT</a:t>
            </a:r>
            <a:endParaRPr sz="1600" dirty="0"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7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0900" cy="503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latin typeface="+mj-lt"/>
              </a:rPr>
              <a:t>6</a:t>
            </a:fld>
            <a:endParaRPr>
              <a:latin typeface="+mj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"/>
          <p:cNvSpPr txBox="1">
            <a:spLocks noGrp="1"/>
          </p:cNvSpPr>
          <p:nvPr>
            <p:ph type="title"/>
          </p:nvPr>
        </p:nvSpPr>
        <p:spPr>
          <a:xfrm>
            <a:off x="1451579" y="1229710"/>
            <a:ext cx="9603275" cy="624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 sz="2800" b="1" i="0" u="none" strike="noStrike" dirty="0">
                <a:solidFill>
                  <a:srgbClr val="0E0E0E"/>
                </a:solidFill>
                <a:effectLst/>
                <a:latin typeface="Arial" panose="020B0604020202020204" pitchFamily="34" charset="0"/>
              </a:rPr>
              <a:t>Generative Adversarial Networks</a:t>
            </a:r>
            <a:endParaRPr sz="3600" b="1" dirty="0"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9"/>
          <p:cNvSpPr txBox="1">
            <a:spLocks noGrp="1"/>
          </p:cNvSpPr>
          <p:nvPr>
            <p:ph type="body" idx="1"/>
          </p:nvPr>
        </p:nvSpPr>
        <p:spPr>
          <a:xfrm>
            <a:off x="829148" y="1853750"/>
            <a:ext cx="7427700" cy="41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 b="1" dirty="0">
                <a:latin typeface="+mj-lt"/>
                <a:ea typeface="Arial"/>
                <a:cs typeface="Arial"/>
                <a:sym typeface="Arial"/>
              </a:rPr>
              <a:t>Why Synthetic Data?</a:t>
            </a:r>
            <a:endParaRPr sz="1800" dirty="0">
              <a:latin typeface="+mj-lt"/>
              <a:ea typeface="Arial"/>
              <a:cs typeface="Arial"/>
              <a:sym typeface="Arial"/>
            </a:endParaRPr>
          </a:p>
          <a:p>
            <a:pPr marL="228600" lvl="0" indent="-2540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 b="1" dirty="0">
                <a:latin typeface="+mj-lt"/>
                <a:ea typeface="Arial"/>
                <a:cs typeface="Arial"/>
                <a:sym typeface="Arial"/>
              </a:rPr>
              <a:t>What are GANs?</a:t>
            </a:r>
            <a:endParaRPr sz="1800" dirty="0">
              <a:latin typeface="+mj-lt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 dirty="0">
                <a:latin typeface="+mj-lt"/>
                <a:ea typeface="Arial"/>
                <a:cs typeface="Arial"/>
                <a:sym typeface="Arial"/>
              </a:rPr>
              <a:t>1. Generator.</a:t>
            </a:r>
            <a:endParaRPr sz="1800" dirty="0">
              <a:latin typeface="+mj-lt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 dirty="0">
                <a:latin typeface="+mj-lt"/>
                <a:ea typeface="Arial"/>
                <a:cs typeface="Arial"/>
                <a:sym typeface="Arial"/>
              </a:rPr>
              <a:t>2. Discriminator.</a:t>
            </a:r>
            <a:endParaRPr sz="1800" b="1" dirty="0">
              <a:latin typeface="+mj-lt"/>
              <a:ea typeface="Arial"/>
              <a:cs typeface="Arial"/>
              <a:sym typeface="Arial"/>
            </a:endParaRPr>
          </a:p>
          <a:p>
            <a:pPr marL="228600" lvl="0" indent="-2540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 b="1" dirty="0">
                <a:latin typeface="+mj-lt"/>
                <a:ea typeface="Arial"/>
                <a:cs typeface="Arial"/>
                <a:sym typeface="Arial"/>
              </a:rPr>
              <a:t>Process:</a:t>
            </a:r>
            <a:endParaRPr sz="1800" dirty="0">
              <a:latin typeface="+mj-lt"/>
              <a:ea typeface="Arial"/>
              <a:cs typeface="Arial"/>
              <a:sym typeface="Arial"/>
            </a:endParaRPr>
          </a:p>
          <a:p>
            <a:pPr marL="685800" lvl="1" indent="-26289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dirty="0">
                <a:latin typeface="+mj-lt"/>
                <a:ea typeface="Arial"/>
                <a:cs typeface="Arial"/>
                <a:sym typeface="Arial"/>
              </a:rPr>
              <a:t>Input: Random noise and averaged data.</a:t>
            </a:r>
            <a:endParaRPr dirty="0">
              <a:latin typeface="+mj-lt"/>
              <a:ea typeface="Arial"/>
              <a:cs typeface="Arial"/>
              <a:sym typeface="Arial"/>
            </a:endParaRPr>
          </a:p>
          <a:p>
            <a:pPr marL="685800" lvl="1" indent="-26289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dirty="0">
                <a:latin typeface="+mj-lt"/>
                <a:ea typeface="Arial"/>
                <a:cs typeface="Arial"/>
                <a:sym typeface="Arial"/>
              </a:rPr>
              <a:t>Generator produces data resembling real-world patterns.</a:t>
            </a:r>
            <a:endParaRPr dirty="0">
              <a:latin typeface="+mj-lt"/>
              <a:ea typeface="Arial"/>
              <a:cs typeface="Arial"/>
              <a:sym typeface="Arial"/>
            </a:endParaRPr>
          </a:p>
          <a:p>
            <a:pPr marL="685800" lvl="1" indent="-26289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dirty="0">
                <a:latin typeface="+mj-lt"/>
                <a:ea typeface="Arial"/>
                <a:cs typeface="Arial"/>
                <a:sym typeface="Arial"/>
              </a:rPr>
              <a:t>Discriminator evaluates if the data is real or synthetic, providing feedback for improvement.</a:t>
            </a:r>
            <a:endParaRPr dirty="0">
              <a:latin typeface="+mj-lt"/>
              <a:ea typeface="Arial"/>
              <a:cs typeface="Arial"/>
              <a:sym typeface="Arial"/>
            </a:endParaRPr>
          </a:p>
          <a:p>
            <a:pPr marL="228600" lvl="0" indent="-1397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sz="1800" dirty="0">
              <a:latin typeface="+mj-lt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0062" y="1948344"/>
            <a:ext cx="5350200" cy="2478400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  <p:sp>
        <p:nvSpPr>
          <p:cNvPr id="152" name="Google Shape;152;p9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0900" cy="503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latin typeface="+mj-lt"/>
              </a:rPr>
              <a:t>7</a:t>
            </a:fld>
            <a:endParaRPr>
              <a:latin typeface="+mj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"/>
          <p:cNvSpPr txBox="1">
            <a:spLocks noGrp="1"/>
          </p:cNvSpPr>
          <p:nvPr>
            <p:ph type="title"/>
          </p:nvPr>
        </p:nvSpPr>
        <p:spPr>
          <a:xfrm>
            <a:off x="1451575" y="1208700"/>
            <a:ext cx="10259400" cy="6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 sz="2800" b="1" dirty="0">
                <a:latin typeface="+mj-lt"/>
                <a:ea typeface="Arial"/>
                <a:cs typeface="Arial"/>
                <a:sym typeface="Arial"/>
              </a:rPr>
              <a:t>XGBOOST: AN EFFICIENT GRADIENT BOOSTING MODEL</a:t>
            </a:r>
            <a:br>
              <a:rPr lang="en-US" sz="2800" b="1" dirty="0">
                <a:latin typeface="+mj-lt"/>
                <a:ea typeface="Arial"/>
                <a:cs typeface="Arial"/>
                <a:sym typeface="Arial"/>
              </a:rPr>
            </a:br>
            <a:endParaRPr sz="2800" b="1" dirty="0"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2"/>
          <p:cNvSpPr txBox="1">
            <a:spLocks noGrp="1"/>
          </p:cNvSpPr>
          <p:nvPr>
            <p:ph type="body" idx="1"/>
          </p:nvPr>
        </p:nvSpPr>
        <p:spPr>
          <a:xfrm>
            <a:off x="1543014" y="1969336"/>
            <a:ext cx="8826282" cy="39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b="1" dirty="0">
                <a:latin typeface="+mj-lt"/>
                <a:ea typeface="Arial"/>
                <a:cs typeface="Arial" panose="020B0604020202020204" pitchFamily="34" charset="0"/>
                <a:sym typeface="Arial"/>
              </a:rPr>
              <a:t>What is XGBoost?</a:t>
            </a:r>
            <a:endParaRPr sz="1800" dirty="0">
              <a:latin typeface="+mj-lt"/>
              <a:ea typeface="Arial"/>
              <a:cs typeface="Arial" panose="020B0604020202020204" pitchFamily="34" charset="0"/>
              <a:sym typeface="Arial"/>
            </a:endParaRPr>
          </a:p>
          <a:p>
            <a:pPr lvl="1"/>
            <a:r>
              <a:rPr lang="en-US" sz="1400" b="1" dirty="0">
                <a:latin typeface="+mj-lt"/>
                <a:cs typeface="Arial" panose="020B0604020202020204" pitchFamily="34" charset="0"/>
              </a:rPr>
              <a:t>Published in 2014</a:t>
            </a:r>
            <a:r>
              <a:rPr lang="en-US" sz="1400" dirty="0">
                <a:latin typeface="+mj-lt"/>
                <a:cs typeface="Arial" panose="020B0604020202020204" pitchFamily="34" charset="0"/>
              </a:rPr>
              <a:t>, XGBoost is a machine learning algorithm designed for gradient boosting optimization and is a type of ensemble learning method.</a:t>
            </a:r>
          </a:p>
          <a:p>
            <a:pPr lvl="1"/>
            <a:r>
              <a:rPr lang="en-US" sz="1400" dirty="0">
                <a:latin typeface="+mj-lt"/>
                <a:cs typeface="Arial" panose="020B0604020202020204" pitchFamily="34" charset="0"/>
              </a:rPr>
              <a:t>It </a:t>
            </a:r>
            <a:r>
              <a:rPr lang="en-US" sz="1400" b="1" dirty="0">
                <a:latin typeface="+mj-lt"/>
                <a:cs typeface="Arial" panose="020B0604020202020204" pitchFamily="34" charset="0"/>
              </a:rPr>
              <a:t>iteratively refines predictions</a:t>
            </a:r>
            <a:r>
              <a:rPr lang="en-US" sz="1400" dirty="0">
                <a:latin typeface="+mj-lt"/>
                <a:cs typeface="Arial" panose="020B0604020202020204" pitchFamily="34" charset="0"/>
              </a:rPr>
              <a:t> using decision trees, making it robust and scalable.</a:t>
            </a:r>
          </a:p>
          <a:p>
            <a:pPr lvl="1"/>
            <a:r>
              <a:rPr lang="en-US" sz="1400" dirty="0">
                <a:latin typeface="+mj-lt"/>
                <a:cs typeface="Arial" panose="020B0604020202020204" pitchFamily="34" charset="0"/>
              </a:rPr>
              <a:t>Widely used in industry and competitions due to its </a:t>
            </a:r>
            <a:r>
              <a:rPr lang="en-US" sz="1400" b="1" dirty="0">
                <a:latin typeface="+mj-lt"/>
                <a:cs typeface="Arial" panose="020B0604020202020204" pitchFamily="34" charset="0"/>
              </a:rPr>
              <a:t>high efficiency and performance</a:t>
            </a:r>
            <a:r>
              <a:rPr lang="en-US" sz="1400" dirty="0">
                <a:latin typeface="+mj-lt"/>
                <a:cs typeface="Arial" panose="020B0604020202020204" pitchFamily="34" charset="0"/>
              </a:rPr>
              <a:t>.</a:t>
            </a:r>
          </a:p>
          <a:p>
            <a:pPr marL="45720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b="1" dirty="0">
              <a:latin typeface="+mj-lt"/>
              <a:ea typeface="Arial"/>
              <a:cs typeface="Arial" panose="020B0604020202020204" pitchFamily="34" charset="0"/>
              <a:sym typeface="Arial"/>
            </a:endParaRPr>
          </a:p>
          <a:p>
            <a:pPr marL="4572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1800" b="1" dirty="0">
                <a:latin typeface="+mj-lt"/>
                <a:ea typeface="Arial"/>
                <a:cs typeface="Arial" panose="020B0604020202020204" pitchFamily="34" charset="0"/>
                <a:sym typeface="Arial"/>
              </a:rPr>
              <a:t>Why XGBoost?</a:t>
            </a:r>
          </a:p>
          <a:p>
            <a:pPr lvl="1"/>
            <a:r>
              <a:rPr lang="en-US" sz="1400" b="1" dirty="0">
                <a:latin typeface="+mj-lt"/>
                <a:cs typeface="Arial" panose="020B0604020202020204" pitchFamily="34" charset="0"/>
              </a:rPr>
              <a:t>Excels in tabular data</a:t>
            </a:r>
            <a:r>
              <a:rPr lang="en-US" sz="1400" dirty="0">
                <a:latin typeface="+mj-lt"/>
                <a:cs typeface="Arial" panose="020B0604020202020204" pitchFamily="34" charset="0"/>
              </a:rPr>
              <a:t>, handling large datasets with missing values.</a:t>
            </a:r>
          </a:p>
          <a:p>
            <a:pPr lvl="1"/>
            <a:r>
              <a:rPr lang="en-US" sz="1400" b="1" dirty="0">
                <a:latin typeface="+mj-lt"/>
                <a:cs typeface="Arial" panose="020B0604020202020204" pitchFamily="34" charset="0"/>
              </a:rPr>
              <a:t>Used in previous medical research and achieved high performance</a:t>
            </a:r>
            <a:r>
              <a:rPr lang="en-US" sz="1400" dirty="0">
                <a:latin typeface="+mj-lt"/>
                <a:cs typeface="Arial" panose="020B0604020202020204" pitchFamily="34" charset="0"/>
              </a:rPr>
              <a:t> in predictive modeling.</a:t>
            </a:r>
          </a:p>
          <a:p>
            <a:pPr lvl="1"/>
            <a:r>
              <a:rPr lang="en-US" sz="1400" dirty="0">
                <a:latin typeface="+mj-lt"/>
                <a:cs typeface="Arial" panose="020B0604020202020204" pitchFamily="34" charset="0"/>
              </a:rPr>
              <a:t>Supports </a:t>
            </a:r>
            <a:r>
              <a:rPr lang="en-US" sz="1400" b="1" dirty="0">
                <a:latin typeface="+mj-lt"/>
                <a:cs typeface="Arial" panose="020B0604020202020204" pitchFamily="34" charset="0"/>
              </a:rPr>
              <a:t>L1 (Lasso) and L2 (Ridge) regularization</a:t>
            </a:r>
            <a:r>
              <a:rPr lang="en-US" sz="1400" dirty="0">
                <a:latin typeface="+mj-lt"/>
                <a:cs typeface="Arial" panose="020B0604020202020204" pitchFamily="34" charset="0"/>
              </a:rPr>
              <a:t>, preventing overfitting.</a:t>
            </a:r>
          </a:p>
        </p:txBody>
      </p:sp>
      <p:sp>
        <p:nvSpPr>
          <p:cNvPr id="169" name="Google Shape;169;p12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0900" cy="503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latin typeface="+mj-lt"/>
              </a:rPr>
              <a:t>8</a:t>
            </a:fld>
            <a:endParaRPr>
              <a:latin typeface="+mj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"/>
          <p:cNvSpPr txBox="1">
            <a:spLocks noGrp="1"/>
          </p:cNvSpPr>
          <p:nvPr>
            <p:ph type="title"/>
          </p:nvPr>
        </p:nvSpPr>
        <p:spPr>
          <a:xfrm>
            <a:off x="1210125" y="1226207"/>
            <a:ext cx="9603300" cy="6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 sz="2400" b="1" dirty="0">
                <a:latin typeface="+mj-lt"/>
                <a:ea typeface="Arial"/>
                <a:cs typeface="Arial"/>
                <a:sym typeface="Arial"/>
              </a:rPr>
              <a:t>WORKFLOW OF XGBOOST</a:t>
            </a:r>
            <a:endParaRPr sz="2400" b="1" dirty="0"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3"/>
          <p:cNvSpPr txBox="1"/>
          <p:nvPr/>
        </p:nvSpPr>
        <p:spPr>
          <a:xfrm>
            <a:off x="1114110" y="2146693"/>
            <a:ext cx="5738100" cy="3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+mj-lt"/>
              </a:rPr>
              <a:t>Define Objective Function.</a:t>
            </a: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+mj-lt"/>
              </a:rPr>
              <a:t>Calculate Residuals .</a:t>
            </a: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+mj-lt"/>
              </a:rPr>
              <a:t>Fit Decision Trees to residuals.</a:t>
            </a: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+mj-lt"/>
              </a:rPr>
              <a:t>Update predictions.</a:t>
            </a: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+mj-lt"/>
              </a:rPr>
              <a:t>Iterate Through Multiple Trees.</a:t>
            </a: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+mj-lt"/>
              </a:rPr>
              <a:t>Final Prediction.</a:t>
            </a:r>
            <a:endParaRPr sz="18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177" name="Google Shape;177;p13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0900" cy="503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latin typeface="+mj-lt"/>
              </a:rPr>
              <a:t>9</a:t>
            </a:fld>
            <a:endParaRPr>
              <a:latin typeface="+mj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3AB5B1-EB77-8C0C-B2C9-49CD79638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903" y="2384437"/>
            <a:ext cx="6397187" cy="22131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BADD9E-0097-C612-93DB-9C5A2C5F88E1}"/>
              </a:ext>
            </a:extLst>
          </p:cNvPr>
          <p:cNvSpPr txBox="1"/>
          <p:nvPr/>
        </p:nvSpPr>
        <p:spPr>
          <a:xfrm>
            <a:off x="6565392" y="4607263"/>
            <a:ext cx="4805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b="1" dirty="0">
                <a:latin typeface="+mj-lt"/>
              </a:rPr>
              <a:t>Example</a:t>
            </a:r>
            <a:r>
              <a:rPr lang="en-IL" dirty="0">
                <a:latin typeface="+mj-lt"/>
              </a:rPr>
              <a:t> : Predict LE based on smoking, alcohol and BMI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2834</TotalTime>
  <Words>1424</Words>
  <Application>Microsoft Macintosh PowerPoint</Application>
  <PresentationFormat>Widescreen</PresentationFormat>
  <Paragraphs>171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Gill Sans</vt:lpstr>
      <vt:lpstr>Gallery</vt:lpstr>
      <vt:lpstr>PREDICTING LIFE EXPECTANCY BASED ON INDIVIDUAL LIFESTYLE INDICATORS USING MACHINE LEARNING AND NEURAL NETWORK MODELS</vt:lpstr>
      <vt:lpstr>INTRODUCTION </vt:lpstr>
      <vt:lpstr>Challenges in Predicting LE</vt:lpstr>
      <vt:lpstr>INDICATORS FOR LIFE EXPECTANCY</vt:lpstr>
      <vt:lpstr>DATA SOURCE FOR LIFE EXPECTANCY PREDICTION</vt:lpstr>
      <vt:lpstr>RESEARCH PROCESS</vt:lpstr>
      <vt:lpstr>Generative Adversarial Networks</vt:lpstr>
      <vt:lpstr>XGBOOST: AN EFFICIENT GRADIENT BOOSTING MODEL </vt:lpstr>
      <vt:lpstr>WORKFLOW OF XGBOOST</vt:lpstr>
      <vt:lpstr>SAINT: SELF-ATTENTION AND INTERSAMPLE ATTENTION TRANSFORMER </vt:lpstr>
      <vt:lpstr>SAINT’S  ARCHITECTURE</vt:lpstr>
      <vt:lpstr>SAINT  TRAINING: PRE-TRAINING AND FINE-TUNING </vt:lpstr>
      <vt:lpstr>METRICS FOR MODEL EVALUATION</vt:lpstr>
      <vt:lpstr>PROJECT ARCHITECTURE AND DEPLOYMENT</vt:lpstr>
      <vt:lpstr>EXPECTED RESULTS 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מאהר סלמאן</dc:creator>
  <cp:lastModifiedBy>מאהר סלמאן</cp:lastModifiedBy>
  <cp:revision>32</cp:revision>
  <dcterms:created xsi:type="dcterms:W3CDTF">2025-01-23T07:05:48Z</dcterms:created>
  <dcterms:modified xsi:type="dcterms:W3CDTF">2025-02-04T06:58:02Z</dcterms:modified>
</cp:coreProperties>
</file>