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85" r:id="rId8"/>
    <p:sldId id="261" r:id="rId9"/>
    <p:sldId id="273" r:id="rId10"/>
    <p:sldId id="274" r:id="rId11"/>
    <p:sldId id="265" r:id="rId12"/>
    <p:sldId id="263" r:id="rId13"/>
    <p:sldId id="288" r:id="rId14"/>
    <p:sldId id="289" r:id="rId15"/>
    <p:sldId id="268" r:id="rId16"/>
    <p:sldId id="275" r:id="rId17"/>
    <p:sldId id="280" r:id="rId18"/>
    <p:sldId id="281" r:id="rId19"/>
    <p:sldId id="286" r:id="rId20"/>
    <p:sldId id="267" r:id="rId21"/>
    <p:sldId id="276" r:id="rId22"/>
    <p:sldId id="278" r:id="rId23"/>
    <p:sldId id="279" r:id="rId24"/>
    <p:sldId id="282" r:id="rId25"/>
    <p:sldId id="269" r:id="rId26"/>
    <p:sldId id="271" r:id="rId27"/>
    <p:sldId id="283" r:id="rId28"/>
    <p:sldId id="287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9" autoAdjust="0"/>
    <p:restoredTop sz="79888" autoAdjust="0"/>
  </p:normalViewPr>
  <p:slideViewPr>
    <p:cSldViewPr snapToGrid="0">
      <p:cViewPr varScale="1">
        <p:scale>
          <a:sx n="86" d="100"/>
          <a:sy n="86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7DEFA-686D-4F2B-AE86-8E0AE7E146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6B6DD8-46FB-4BE5-82ED-E8E87771931F}">
      <dgm:prSet/>
      <dgm:spPr/>
      <dgm:t>
        <a:bodyPr/>
        <a:lstStyle/>
        <a:p>
          <a:r>
            <a:rPr lang="en-GB" dirty="0"/>
            <a:t>Divide the NVRAM into different regions (Data blocks, HMAC’s, Nonces)</a:t>
          </a:r>
          <a:endParaRPr lang="en-US" dirty="0"/>
        </a:p>
      </dgm:t>
    </dgm:pt>
    <dgm:pt modelId="{9BA6452C-83F8-40EA-A373-045A207150C3}" type="parTrans" cxnId="{42651BF4-3824-43AF-8F4D-A67DCD71D3F9}">
      <dgm:prSet/>
      <dgm:spPr/>
      <dgm:t>
        <a:bodyPr/>
        <a:lstStyle/>
        <a:p>
          <a:endParaRPr lang="en-US"/>
        </a:p>
      </dgm:t>
    </dgm:pt>
    <dgm:pt modelId="{034005C4-52BF-447E-9FAD-5C1F3B9FE17F}" type="sibTrans" cxnId="{42651BF4-3824-43AF-8F4D-A67DCD71D3F9}">
      <dgm:prSet/>
      <dgm:spPr/>
      <dgm:t>
        <a:bodyPr/>
        <a:lstStyle/>
        <a:p>
          <a:endParaRPr lang="en-US"/>
        </a:p>
      </dgm:t>
    </dgm:pt>
    <dgm:pt modelId="{9A9821E1-D419-474F-B61E-CB538611B506}">
      <dgm:prSet custT="1"/>
      <dgm:spPr/>
      <dgm:t>
        <a:bodyPr/>
        <a:lstStyle/>
        <a:p>
          <a:r>
            <a:rPr lang="en-GB" sz="2100" dirty="0"/>
            <a:t>Encrypt all the data blocks using AES-GCM</a:t>
          </a:r>
          <a:endParaRPr lang="en-US" sz="2100" dirty="0"/>
        </a:p>
      </dgm:t>
    </dgm:pt>
    <dgm:pt modelId="{7FCC22F6-988C-4754-A87F-71070C20CA6E}" type="parTrans" cxnId="{1CB1D459-CD7B-42FF-AA8B-7545B08ED8B2}">
      <dgm:prSet/>
      <dgm:spPr/>
      <dgm:t>
        <a:bodyPr/>
        <a:lstStyle/>
        <a:p>
          <a:endParaRPr lang="en-US"/>
        </a:p>
      </dgm:t>
    </dgm:pt>
    <dgm:pt modelId="{DA448ADC-6449-4F3D-AE5B-791BAAC00AF4}" type="sibTrans" cxnId="{1CB1D459-CD7B-42FF-AA8B-7545B08ED8B2}">
      <dgm:prSet/>
      <dgm:spPr/>
      <dgm:t>
        <a:bodyPr/>
        <a:lstStyle/>
        <a:p>
          <a:endParaRPr lang="en-US"/>
        </a:p>
      </dgm:t>
    </dgm:pt>
    <dgm:pt modelId="{380D98C2-BFE4-437F-952A-52915527C0DF}">
      <dgm:prSet/>
      <dgm:spPr/>
      <dgm:t>
        <a:bodyPr/>
        <a:lstStyle/>
        <a:p>
          <a:r>
            <a:rPr lang="en-GB" dirty="0"/>
            <a:t>The HMAC’s are our Merkle-tree leaves.</a:t>
          </a:r>
        </a:p>
        <a:p>
          <a:r>
            <a:rPr lang="en-GB" dirty="0"/>
            <a:t>We calculate the root of that tree</a:t>
          </a:r>
          <a:endParaRPr lang="en-US" dirty="0"/>
        </a:p>
      </dgm:t>
    </dgm:pt>
    <dgm:pt modelId="{BBF0E489-F16B-401E-BEA1-C0936B66BF0B}" type="parTrans" cxnId="{B0A947BC-9E88-4B82-9FB9-E86BBACA4C88}">
      <dgm:prSet/>
      <dgm:spPr/>
      <dgm:t>
        <a:bodyPr/>
        <a:lstStyle/>
        <a:p>
          <a:endParaRPr lang="en-US"/>
        </a:p>
      </dgm:t>
    </dgm:pt>
    <dgm:pt modelId="{5C87437E-0677-4AD3-8BA0-8CE65D3BDB56}" type="sibTrans" cxnId="{B0A947BC-9E88-4B82-9FB9-E86BBACA4C88}">
      <dgm:prSet/>
      <dgm:spPr/>
      <dgm:t>
        <a:bodyPr/>
        <a:lstStyle/>
        <a:p>
          <a:endParaRPr lang="en-US"/>
        </a:p>
      </dgm:t>
    </dgm:pt>
    <dgm:pt modelId="{D4DE2888-1C7E-4434-B855-F3E4A4366DD2}">
      <dgm:prSet/>
      <dgm:spPr/>
      <dgm:t>
        <a:bodyPr/>
        <a:lstStyle/>
        <a:p>
          <a:r>
            <a:rPr lang="en-GB" dirty="0"/>
            <a:t>The root is an indication of the state of the memory (Valid/Corrupt)</a:t>
          </a:r>
          <a:endParaRPr lang="en-US" dirty="0"/>
        </a:p>
      </dgm:t>
    </dgm:pt>
    <dgm:pt modelId="{8309F687-8C24-479E-8666-470FA955EEC9}" type="parTrans" cxnId="{A9DBA671-666A-46FE-BB35-E2C8598E4B4B}">
      <dgm:prSet/>
      <dgm:spPr/>
      <dgm:t>
        <a:bodyPr/>
        <a:lstStyle/>
        <a:p>
          <a:endParaRPr lang="en-US"/>
        </a:p>
      </dgm:t>
    </dgm:pt>
    <dgm:pt modelId="{563396BE-083F-4895-BA9B-DBC425F071AE}" type="sibTrans" cxnId="{A9DBA671-666A-46FE-BB35-E2C8598E4B4B}">
      <dgm:prSet/>
      <dgm:spPr/>
      <dgm:t>
        <a:bodyPr/>
        <a:lstStyle/>
        <a:p>
          <a:endParaRPr lang="en-US"/>
        </a:p>
      </dgm:t>
    </dgm:pt>
    <dgm:pt modelId="{CDF43BC9-AFAA-4388-9C60-6B139105DA60}" type="pres">
      <dgm:prSet presAssocID="{FD07DEFA-686D-4F2B-AE86-8E0AE7E1468C}" presName="root" presStyleCnt="0">
        <dgm:presLayoutVars>
          <dgm:dir/>
          <dgm:resizeHandles val="exact"/>
        </dgm:presLayoutVars>
      </dgm:prSet>
      <dgm:spPr/>
    </dgm:pt>
    <dgm:pt modelId="{166A8A3F-3A7C-4D90-B37D-64DD8F5D423E}" type="pres">
      <dgm:prSet presAssocID="{7C6B6DD8-46FB-4BE5-82ED-E8E87771931F}" presName="compNode" presStyleCnt="0"/>
      <dgm:spPr/>
    </dgm:pt>
    <dgm:pt modelId="{B2DA2BEC-869A-448F-BC93-E8B86808D8F6}" type="pres">
      <dgm:prSet presAssocID="{7C6B6DD8-46FB-4BE5-82ED-E8E87771931F}" presName="bgRect" presStyleLbl="bgShp" presStyleIdx="0" presStyleCnt="4"/>
      <dgm:spPr/>
    </dgm:pt>
    <dgm:pt modelId="{1DA73794-1734-407D-BDC7-2CE036BA7E1C}" type="pres">
      <dgm:prSet presAssocID="{7C6B6DD8-46FB-4BE5-82ED-E8E8777193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B8B11EA-8AC1-43CE-912D-6765A664D17E}" type="pres">
      <dgm:prSet presAssocID="{7C6B6DD8-46FB-4BE5-82ED-E8E87771931F}" presName="spaceRect" presStyleCnt="0"/>
      <dgm:spPr/>
    </dgm:pt>
    <dgm:pt modelId="{E172D602-7FA6-4C00-9D4F-9998C66F9EC1}" type="pres">
      <dgm:prSet presAssocID="{7C6B6DD8-46FB-4BE5-82ED-E8E87771931F}" presName="parTx" presStyleLbl="revTx" presStyleIdx="0" presStyleCnt="4">
        <dgm:presLayoutVars>
          <dgm:chMax val="0"/>
          <dgm:chPref val="0"/>
        </dgm:presLayoutVars>
      </dgm:prSet>
      <dgm:spPr/>
    </dgm:pt>
    <dgm:pt modelId="{5DB5416A-F27E-4500-B0DC-1FABEAE5412B}" type="pres">
      <dgm:prSet presAssocID="{034005C4-52BF-447E-9FAD-5C1F3B9FE17F}" presName="sibTrans" presStyleCnt="0"/>
      <dgm:spPr/>
    </dgm:pt>
    <dgm:pt modelId="{FC042A38-27F8-47B7-B1D6-D26153292A4A}" type="pres">
      <dgm:prSet presAssocID="{9A9821E1-D419-474F-B61E-CB538611B506}" presName="compNode" presStyleCnt="0"/>
      <dgm:spPr/>
    </dgm:pt>
    <dgm:pt modelId="{AAF079E7-60BA-445B-A4C1-BC8C31EED6B4}" type="pres">
      <dgm:prSet presAssocID="{9A9821E1-D419-474F-B61E-CB538611B506}" presName="bgRect" presStyleLbl="bgShp" presStyleIdx="1" presStyleCnt="4"/>
      <dgm:spPr/>
    </dgm:pt>
    <dgm:pt modelId="{F580CAD3-AE5C-4763-A9A4-AA57AFFA397F}" type="pres">
      <dgm:prSet presAssocID="{9A9821E1-D419-474F-B61E-CB538611B5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69174D2-5848-4606-94E9-48D264EDF1C4}" type="pres">
      <dgm:prSet presAssocID="{9A9821E1-D419-474F-B61E-CB538611B506}" presName="spaceRect" presStyleCnt="0"/>
      <dgm:spPr/>
    </dgm:pt>
    <dgm:pt modelId="{337FA03E-4F18-43BC-96B3-EC4DE7A8027B}" type="pres">
      <dgm:prSet presAssocID="{9A9821E1-D419-474F-B61E-CB538611B506}" presName="parTx" presStyleLbl="revTx" presStyleIdx="1" presStyleCnt="4">
        <dgm:presLayoutVars>
          <dgm:chMax val="0"/>
          <dgm:chPref val="0"/>
        </dgm:presLayoutVars>
      </dgm:prSet>
      <dgm:spPr/>
    </dgm:pt>
    <dgm:pt modelId="{641602D1-4567-400A-B6E3-C0358C283F50}" type="pres">
      <dgm:prSet presAssocID="{DA448ADC-6449-4F3D-AE5B-791BAAC00AF4}" presName="sibTrans" presStyleCnt="0"/>
      <dgm:spPr/>
    </dgm:pt>
    <dgm:pt modelId="{5FF6B2C7-71AC-48DF-8708-1C73B4AE3B80}" type="pres">
      <dgm:prSet presAssocID="{380D98C2-BFE4-437F-952A-52915527C0DF}" presName="compNode" presStyleCnt="0"/>
      <dgm:spPr/>
    </dgm:pt>
    <dgm:pt modelId="{4F179D71-3039-474A-977B-E38463EEAF4C}" type="pres">
      <dgm:prSet presAssocID="{380D98C2-BFE4-437F-952A-52915527C0DF}" presName="bgRect" presStyleLbl="bgShp" presStyleIdx="2" presStyleCnt="4"/>
      <dgm:spPr/>
    </dgm:pt>
    <dgm:pt modelId="{F0C43CA4-1D6F-431D-937D-E142E72B5380}" type="pres">
      <dgm:prSet presAssocID="{380D98C2-BFE4-437F-952A-52915527C0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EEDB07-3776-4A83-9900-A168760310ED}" type="pres">
      <dgm:prSet presAssocID="{380D98C2-BFE4-437F-952A-52915527C0DF}" presName="spaceRect" presStyleCnt="0"/>
      <dgm:spPr/>
    </dgm:pt>
    <dgm:pt modelId="{F00EC10F-E346-4BEA-B289-29C714B07CB6}" type="pres">
      <dgm:prSet presAssocID="{380D98C2-BFE4-437F-952A-52915527C0DF}" presName="parTx" presStyleLbl="revTx" presStyleIdx="2" presStyleCnt="4">
        <dgm:presLayoutVars>
          <dgm:chMax val="0"/>
          <dgm:chPref val="0"/>
        </dgm:presLayoutVars>
      </dgm:prSet>
      <dgm:spPr/>
    </dgm:pt>
    <dgm:pt modelId="{E58E04D5-DD51-4616-A604-DD9391B4F384}" type="pres">
      <dgm:prSet presAssocID="{5C87437E-0677-4AD3-8BA0-8CE65D3BDB56}" presName="sibTrans" presStyleCnt="0"/>
      <dgm:spPr/>
    </dgm:pt>
    <dgm:pt modelId="{621D9C4A-AED1-412C-BF4C-8C26E36E5D3C}" type="pres">
      <dgm:prSet presAssocID="{D4DE2888-1C7E-4434-B855-F3E4A4366DD2}" presName="compNode" presStyleCnt="0"/>
      <dgm:spPr/>
    </dgm:pt>
    <dgm:pt modelId="{6977BFEB-1FC7-4C21-93D1-449EA6F20F66}" type="pres">
      <dgm:prSet presAssocID="{D4DE2888-1C7E-4434-B855-F3E4A4366DD2}" presName="bgRect" presStyleLbl="bgShp" presStyleIdx="3" presStyleCnt="4"/>
      <dgm:spPr/>
    </dgm:pt>
    <dgm:pt modelId="{C33557EC-CFD2-44F1-A708-609B34BEC482}" type="pres">
      <dgm:prSet presAssocID="{D4DE2888-1C7E-4434-B855-F3E4A4366D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326E6A8-B97B-4F0F-A64E-E05A48414C99}" type="pres">
      <dgm:prSet presAssocID="{D4DE2888-1C7E-4434-B855-F3E4A4366DD2}" presName="spaceRect" presStyleCnt="0"/>
      <dgm:spPr/>
    </dgm:pt>
    <dgm:pt modelId="{F6767DBA-16FE-483F-846D-9014BE92CBAF}" type="pres">
      <dgm:prSet presAssocID="{D4DE2888-1C7E-4434-B855-F3E4A4366D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AB4822-4338-4767-B6F5-2485D6C4C659}" type="presOf" srcId="{FD07DEFA-686D-4F2B-AE86-8E0AE7E1468C}" destId="{CDF43BC9-AFAA-4388-9C60-6B139105DA60}" srcOrd="0" destOrd="0" presId="urn:microsoft.com/office/officeart/2018/2/layout/IconVerticalSolidList"/>
    <dgm:cxn modelId="{2878FD34-F2AC-48D3-AD87-2F74D2478ED5}" type="presOf" srcId="{380D98C2-BFE4-437F-952A-52915527C0DF}" destId="{F00EC10F-E346-4BEA-B289-29C714B07CB6}" srcOrd="0" destOrd="0" presId="urn:microsoft.com/office/officeart/2018/2/layout/IconVerticalSolidList"/>
    <dgm:cxn modelId="{D77DBB68-CFF1-4CBC-BEA7-14402C9D7687}" type="presOf" srcId="{7C6B6DD8-46FB-4BE5-82ED-E8E87771931F}" destId="{E172D602-7FA6-4C00-9D4F-9998C66F9EC1}" srcOrd="0" destOrd="0" presId="urn:microsoft.com/office/officeart/2018/2/layout/IconVerticalSolidList"/>
    <dgm:cxn modelId="{F106C66A-CB26-41A6-84E3-DAF698D2D05F}" type="presOf" srcId="{9A9821E1-D419-474F-B61E-CB538611B506}" destId="{337FA03E-4F18-43BC-96B3-EC4DE7A8027B}" srcOrd="0" destOrd="0" presId="urn:microsoft.com/office/officeart/2018/2/layout/IconVerticalSolidList"/>
    <dgm:cxn modelId="{A9DBA671-666A-46FE-BB35-E2C8598E4B4B}" srcId="{FD07DEFA-686D-4F2B-AE86-8E0AE7E1468C}" destId="{D4DE2888-1C7E-4434-B855-F3E4A4366DD2}" srcOrd="3" destOrd="0" parTransId="{8309F687-8C24-479E-8666-470FA955EEC9}" sibTransId="{563396BE-083F-4895-BA9B-DBC425F071AE}"/>
    <dgm:cxn modelId="{1CB1D459-CD7B-42FF-AA8B-7545B08ED8B2}" srcId="{FD07DEFA-686D-4F2B-AE86-8E0AE7E1468C}" destId="{9A9821E1-D419-474F-B61E-CB538611B506}" srcOrd="1" destOrd="0" parTransId="{7FCC22F6-988C-4754-A87F-71070C20CA6E}" sibTransId="{DA448ADC-6449-4F3D-AE5B-791BAAC00AF4}"/>
    <dgm:cxn modelId="{A1A0628F-1795-4623-9822-F2C080B32492}" type="presOf" srcId="{D4DE2888-1C7E-4434-B855-F3E4A4366DD2}" destId="{F6767DBA-16FE-483F-846D-9014BE92CBAF}" srcOrd="0" destOrd="0" presId="urn:microsoft.com/office/officeart/2018/2/layout/IconVerticalSolidList"/>
    <dgm:cxn modelId="{B0A947BC-9E88-4B82-9FB9-E86BBACA4C88}" srcId="{FD07DEFA-686D-4F2B-AE86-8E0AE7E1468C}" destId="{380D98C2-BFE4-437F-952A-52915527C0DF}" srcOrd="2" destOrd="0" parTransId="{BBF0E489-F16B-401E-BEA1-C0936B66BF0B}" sibTransId="{5C87437E-0677-4AD3-8BA0-8CE65D3BDB56}"/>
    <dgm:cxn modelId="{42651BF4-3824-43AF-8F4D-A67DCD71D3F9}" srcId="{FD07DEFA-686D-4F2B-AE86-8E0AE7E1468C}" destId="{7C6B6DD8-46FB-4BE5-82ED-E8E87771931F}" srcOrd="0" destOrd="0" parTransId="{9BA6452C-83F8-40EA-A373-045A207150C3}" sibTransId="{034005C4-52BF-447E-9FAD-5C1F3B9FE17F}"/>
    <dgm:cxn modelId="{DE73F314-52B8-4B08-B49F-CED7BE138D46}" type="presParOf" srcId="{CDF43BC9-AFAA-4388-9C60-6B139105DA60}" destId="{166A8A3F-3A7C-4D90-B37D-64DD8F5D423E}" srcOrd="0" destOrd="0" presId="urn:microsoft.com/office/officeart/2018/2/layout/IconVerticalSolidList"/>
    <dgm:cxn modelId="{0A7EC0F9-B912-4158-A174-8DE7F2F12CB2}" type="presParOf" srcId="{166A8A3F-3A7C-4D90-B37D-64DD8F5D423E}" destId="{B2DA2BEC-869A-448F-BC93-E8B86808D8F6}" srcOrd="0" destOrd="0" presId="urn:microsoft.com/office/officeart/2018/2/layout/IconVerticalSolidList"/>
    <dgm:cxn modelId="{DE9D1D2E-7340-4104-AFD9-7F48BC69CEFB}" type="presParOf" srcId="{166A8A3F-3A7C-4D90-B37D-64DD8F5D423E}" destId="{1DA73794-1734-407D-BDC7-2CE036BA7E1C}" srcOrd="1" destOrd="0" presId="urn:microsoft.com/office/officeart/2018/2/layout/IconVerticalSolidList"/>
    <dgm:cxn modelId="{39FA74EC-42D9-46E0-8DCC-694570D55A79}" type="presParOf" srcId="{166A8A3F-3A7C-4D90-B37D-64DD8F5D423E}" destId="{7B8B11EA-8AC1-43CE-912D-6765A664D17E}" srcOrd="2" destOrd="0" presId="urn:microsoft.com/office/officeart/2018/2/layout/IconVerticalSolidList"/>
    <dgm:cxn modelId="{D4CB4C45-7138-4DDE-AB7E-7B4434FE3393}" type="presParOf" srcId="{166A8A3F-3A7C-4D90-B37D-64DD8F5D423E}" destId="{E172D602-7FA6-4C00-9D4F-9998C66F9EC1}" srcOrd="3" destOrd="0" presId="urn:microsoft.com/office/officeart/2018/2/layout/IconVerticalSolidList"/>
    <dgm:cxn modelId="{065E878C-B6BB-4BDD-BC5D-6E18FD7F2F28}" type="presParOf" srcId="{CDF43BC9-AFAA-4388-9C60-6B139105DA60}" destId="{5DB5416A-F27E-4500-B0DC-1FABEAE5412B}" srcOrd="1" destOrd="0" presId="urn:microsoft.com/office/officeart/2018/2/layout/IconVerticalSolidList"/>
    <dgm:cxn modelId="{CB1B1040-AB22-4A56-ACFF-0FE86320F817}" type="presParOf" srcId="{CDF43BC9-AFAA-4388-9C60-6B139105DA60}" destId="{FC042A38-27F8-47B7-B1D6-D26153292A4A}" srcOrd="2" destOrd="0" presId="urn:microsoft.com/office/officeart/2018/2/layout/IconVerticalSolidList"/>
    <dgm:cxn modelId="{F8889818-5D27-4AEB-BDBB-FC782201E9C0}" type="presParOf" srcId="{FC042A38-27F8-47B7-B1D6-D26153292A4A}" destId="{AAF079E7-60BA-445B-A4C1-BC8C31EED6B4}" srcOrd="0" destOrd="0" presId="urn:microsoft.com/office/officeart/2018/2/layout/IconVerticalSolidList"/>
    <dgm:cxn modelId="{8C3635B4-6AC6-4286-AAF5-14DA3480D5EB}" type="presParOf" srcId="{FC042A38-27F8-47B7-B1D6-D26153292A4A}" destId="{F580CAD3-AE5C-4763-A9A4-AA57AFFA397F}" srcOrd="1" destOrd="0" presId="urn:microsoft.com/office/officeart/2018/2/layout/IconVerticalSolidList"/>
    <dgm:cxn modelId="{65063990-4F31-49C5-A62F-3FC81BDC79AD}" type="presParOf" srcId="{FC042A38-27F8-47B7-B1D6-D26153292A4A}" destId="{B69174D2-5848-4606-94E9-48D264EDF1C4}" srcOrd="2" destOrd="0" presId="urn:microsoft.com/office/officeart/2018/2/layout/IconVerticalSolidList"/>
    <dgm:cxn modelId="{CA0EF163-CF64-4667-A48A-21F28724D8BD}" type="presParOf" srcId="{FC042A38-27F8-47B7-B1D6-D26153292A4A}" destId="{337FA03E-4F18-43BC-96B3-EC4DE7A8027B}" srcOrd="3" destOrd="0" presId="urn:microsoft.com/office/officeart/2018/2/layout/IconVerticalSolidList"/>
    <dgm:cxn modelId="{3ABDBB9D-44D2-48CD-9406-AD2966126C18}" type="presParOf" srcId="{CDF43BC9-AFAA-4388-9C60-6B139105DA60}" destId="{641602D1-4567-400A-B6E3-C0358C283F50}" srcOrd="3" destOrd="0" presId="urn:microsoft.com/office/officeart/2018/2/layout/IconVerticalSolidList"/>
    <dgm:cxn modelId="{D8319661-0ADA-4E28-8E83-817FB2DB1C13}" type="presParOf" srcId="{CDF43BC9-AFAA-4388-9C60-6B139105DA60}" destId="{5FF6B2C7-71AC-48DF-8708-1C73B4AE3B80}" srcOrd="4" destOrd="0" presId="urn:microsoft.com/office/officeart/2018/2/layout/IconVerticalSolidList"/>
    <dgm:cxn modelId="{E34F6DF3-9974-4A42-89C4-196814CAD14A}" type="presParOf" srcId="{5FF6B2C7-71AC-48DF-8708-1C73B4AE3B80}" destId="{4F179D71-3039-474A-977B-E38463EEAF4C}" srcOrd="0" destOrd="0" presId="urn:microsoft.com/office/officeart/2018/2/layout/IconVerticalSolidList"/>
    <dgm:cxn modelId="{9E2A44D4-E3DC-4DDE-9CE6-4D8DE0D835ED}" type="presParOf" srcId="{5FF6B2C7-71AC-48DF-8708-1C73B4AE3B80}" destId="{F0C43CA4-1D6F-431D-937D-E142E72B5380}" srcOrd="1" destOrd="0" presId="urn:microsoft.com/office/officeart/2018/2/layout/IconVerticalSolidList"/>
    <dgm:cxn modelId="{6FDBF35D-4602-42F5-A5E2-FF2CCC29F005}" type="presParOf" srcId="{5FF6B2C7-71AC-48DF-8708-1C73B4AE3B80}" destId="{F1EEDB07-3776-4A83-9900-A168760310ED}" srcOrd="2" destOrd="0" presId="urn:microsoft.com/office/officeart/2018/2/layout/IconVerticalSolidList"/>
    <dgm:cxn modelId="{28A118EB-9DAD-408F-A491-B518471D144D}" type="presParOf" srcId="{5FF6B2C7-71AC-48DF-8708-1C73B4AE3B80}" destId="{F00EC10F-E346-4BEA-B289-29C714B07CB6}" srcOrd="3" destOrd="0" presId="urn:microsoft.com/office/officeart/2018/2/layout/IconVerticalSolidList"/>
    <dgm:cxn modelId="{7A9DFDEC-03A0-4BB6-9F9C-BEF1889D8D6E}" type="presParOf" srcId="{CDF43BC9-AFAA-4388-9C60-6B139105DA60}" destId="{E58E04D5-DD51-4616-A604-DD9391B4F384}" srcOrd="5" destOrd="0" presId="urn:microsoft.com/office/officeart/2018/2/layout/IconVerticalSolidList"/>
    <dgm:cxn modelId="{2AFD7EC4-0544-4585-AE5F-BB151A3F7106}" type="presParOf" srcId="{CDF43BC9-AFAA-4388-9C60-6B139105DA60}" destId="{621D9C4A-AED1-412C-BF4C-8C26E36E5D3C}" srcOrd="6" destOrd="0" presId="urn:microsoft.com/office/officeart/2018/2/layout/IconVerticalSolidList"/>
    <dgm:cxn modelId="{7C8BB22F-9CC5-4F40-8A5E-50F5D0983B12}" type="presParOf" srcId="{621D9C4A-AED1-412C-BF4C-8C26E36E5D3C}" destId="{6977BFEB-1FC7-4C21-93D1-449EA6F20F66}" srcOrd="0" destOrd="0" presId="urn:microsoft.com/office/officeart/2018/2/layout/IconVerticalSolidList"/>
    <dgm:cxn modelId="{538E6A60-D0AE-4C66-A189-AA1C3C295496}" type="presParOf" srcId="{621D9C4A-AED1-412C-BF4C-8C26E36E5D3C}" destId="{C33557EC-CFD2-44F1-A708-609B34BEC482}" srcOrd="1" destOrd="0" presId="urn:microsoft.com/office/officeart/2018/2/layout/IconVerticalSolidList"/>
    <dgm:cxn modelId="{501B1808-27A8-45B3-BFF0-35D4230E3735}" type="presParOf" srcId="{621D9C4A-AED1-412C-BF4C-8C26E36E5D3C}" destId="{D326E6A8-B97B-4F0F-A64E-E05A48414C99}" srcOrd="2" destOrd="0" presId="urn:microsoft.com/office/officeart/2018/2/layout/IconVerticalSolidList"/>
    <dgm:cxn modelId="{6732D155-5A9A-4463-A452-D3D7745B4C53}" type="presParOf" srcId="{621D9C4A-AED1-412C-BF4C-8C26E36E5D3C}" destId="{F6767DBA-16FE-483F-846D-9014BE92CB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2BEC-869A-448F-BC93-E8B86808D8F6}">
      <dsp:nvSpPr>
        <dsp:cNvPr id="0" name=""/>
        <dsp:cNvSpPr/>
      </dsp:nvSpPr>
      <dsp:spPr>
        <a:xfrm>
          <a:off x="0" y="2051"/>
          <a:ext cx="6596063" cy="10395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73794-1734-407D-BDC7-2CE036BA7E1C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2D602-7FA6-4C00-9D4F-9998C66F9EC1}">
      <dsp:nvSpPr>
        <dsp:cNvPr id="0" name=""/>
        <dsp:cNvSpPr/>
      </dsp:nvSpPr>
      <dsp:spPr>
        <a:xfrm>
          <a:off x="1200661" y="2051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Divide the NVRAM into different regions (Data blocks, HMAC’s, Nonces)</a:t>
          </a:r>
          <a:endParaRPr lang="en-US" sz="2200" kern="1200" dirty="0"/>
        </a:p>
      </dsp:txBody>
      <dsp:txXfrm>
        <a:off x="1200661" y="2051"/>
        <a:ext cx="5395401" cy="1039533"/>
      </dsp:txXfrm>
    </dsp:sp>
    <dsp:sp modelId="{AAF079E7-60BA-445B-A4C1-BC8C31EED6B4}">
      <dsp:nvSpPr>
        <dsp:cNvPr id="0" name=""/>
        <dsp:cNvSpPr/>
      </dsp:nvSpPr>
      <dsp:spPr>
        <a:xfrm>
          <a:off x="0" y="1301468"/>
          <a:ext cx="6596063" cy="1039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0CAD3-AE5C-4763-A9A4-AA57AFFA397F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A03E-4F18-43BC-96B3-EC4DE7A8027B}">
      <dsp:nvSpPr>
        <dsp:cNvPr id="0" name=""/>
        <dsp:cNvSpPr/>
      </dsp:nvSpPr>
      <dsp:spPr>
        <a:xfrm>
          <a:off x="1200661" y="1301468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Encrypt all the data blocks using AES-GCM</a:t>
          </a:r>
          <a:endParaRPr lang="en-US" sz="2100" kern="1200" dirty="0"/>
        </a:p>
      </dsp:txBody>
      <dsp:txXfrm>
        <a:off x="1200661" y="1301468"/>
        <a:ext cx="5395401" cy="1039533"/>
      </dsp:txXfrm>
    </dsp:sp>
    <dsp:sp modelId="{4F179D71-3039-474A-977B-E38463EEAF4C}">
      <dsp:nvSpPr>
        <dsp:cNvPr id="0" name=""/>
        <dsp:cNvSpPr/>
      </dsp:nvSpPr>
      <dsp:spPr>
        <a:xfrm>
          <a:off x="0" y="2600885"/>
          <a:ext cx="6596063" cy="10395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43CA4-1D6F-431D-937D-E142E72B5380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EC10F-E346-4BEA-B289-29C714B07CB6}">
      <dsp:nvSpPr>
        <dsp:cNvPr id="0" name=""/>
        <dsp:cNvSpPr/>
      </dsp:nvSpPr>
      <dsp:spPr>
        <a:xfrm>
          <a:off x="1200661" y="2600885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HMAC’s are our Merkle-tree leaves.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We calculate the root of that tree</a:t>
          </a:r>
          <a:endParaRPr lang="en-US" sz="2200" kern="1200" dirty="0"/>
        </a:p>
      </dsp:txBody>
      <dsp:txXfrm>
        <a:off x="1200661" y="2600885"/>
        <a:ext cx="5395401" cy="1039533"/>
      </dsp:txXfrm>
    </dsp:sp>
    <dsp:sp modelId="{6977BFEB-1FC7-4C21-93D1-449EA6F20F66}">
      <dsp:nvSpPr>
        <dsp:cNvPr id="0" name=""/>
        <dsp:cNvSpPr/>
      </dsp:nvSpPr>
      <dsp:spPr>
        <a:xfrm>
          <a:off x="0" y="3900303"/>
          <a:ext cx="6596063" cy="1039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557EC-CFD2-44F1-A708-609B34BEC482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67DBA-16FE-483F-846D-9014BE92CBAF}">
      <dsp:nvSpPr>
        <dsp:cNvPr id="0" name=""/>
        <dsp:cNvSpPr/>
      </dsp:nvSpPr>
      <dsp:spPr>
        <a:xfrm>
          <a:off x="1200661" y="3900303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The root is an indication of the state of the memory (Valid/Corrupt)</a:t>
          </a:r>
          <a:endParaRPr lang="en-US" sz="2200" kern="1200" dirty="0"/>
        </a:p>
      </dsp:txBody>
      <dsp:txXfrm>
        <a:off x="1200661" y="3900303"/>
        <a:ext cx="5395401" cy="103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previous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1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1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Based on our results, it can be seen that the constant-integrity check has a significant impact on memory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noted that write is 1,096x faster without integrity check, and read is 22,920x faster under the same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we were able to cut down the integrity-check overhead significantly when using cache.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Since, with cache, write slowdown is 5x when checking integrity, and read slowdown is 2.29x under the same circumstances.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also noted that reading 4KB block is 2.2x slower than reading a 64B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write of 4KB is 0.625x slower than writing 64B.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be noted that integrity comes with a heavy price to pay, since the performance of read/write is seriously affected when using integrity checks. The important role of Cache in Merkle-tree based integrity system is portrayed in our results as well.  We leave it to future work to further optimize memory access latency.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9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2827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Based on our results, it can be seen that the constant-integrity check has a significant impact on memory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noted that write is 1,096x faster without integrity check, and read is 22,920x faster under the same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we were able to cut down the integrity-check overhead significantly when using cache.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Since, with cache, write slowdown is 5x when checking integrity, and read slowdown is 2.29x under the same circumstances.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is also noted that reading 4KB block is 2.2x slower than reading a 64B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write of 4KB is 0.625x slower than writing 64B.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827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be noted that integrity comes with a heavy price to pay, since the performance of read/write is seriously affected when using integrity checks. The important role of Cache in Merkle-tree based integrity system is portrayed in our results as well.  We leave it to future work to further optimize memory access latency.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8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Reduce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5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process…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3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0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GB" dirty="0" err="1"/>
              <a:t>eni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What should we write instead of “Our System”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0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Why do we need Cache? Improve performance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2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beginning to talk here, note that we begin the </a:t>
            </a:r>
            <a:r>
              <a:rPr lang="en-GB" dirty="0" err="1"/>
              <a:t>init</a:t>
            </a:r>
            <a:r>
              <a:rPr lang="en-GB" dirty="0"/>
              <a:t>() only after partitioning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1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Note: Explain “CURRENT_STATE”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6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-281829"/>
            <a:ext cx="12191980" cy="6858000"/>
          </a:xfrm>
          <a:prstGeom prst="rect">
            <a:avLst/>
          </a:prstGeom>
        </p:spPr>
      </p:pic>
      <p:sp>
        <p:nvSpPr>
          <p:cNvPr id="35" name="Rectangle 29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INTEGRITY tree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7259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Presenters: </a:t>
            </a:r>
            <a:r>
              <a:rPr lang="en-US" dirty="0" err="1">
                <a:solidFill>
                  <a:srgbClr val="FFFFFF"/>
                </a:solidFill>
              </a:rPr>
              <a:t>Adham</a:t>
            </a:r>
            <a:r>
              <a:rPr lang="en-US" dirty="0">
                <a:solidFill>
                  <a:srgbClr val="FFFFFF"/>
                </a:solidFill>
              </a:rPr>
              <a:t> Khalil, Maher Sanalla</a:t>
            </a:r>
          </a:p>
          <a:p>
            <a:r>
              <a:rPr lang="en-US" dirty="0">
                <a:solidFill>
                  <a:srgbClr val="FFFFFF"/>
                </a:solidFill>
              </a:rPr>
              <a:t>Instructor: Meni Orenbach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17" y="698292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BLOCK Encryption process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2BC1A0-F2D2-4CEC-8BDA-7BAF730711C9}"/>
              </a:ext>
            </a:extLst>
          </p:cNvPr>
          <p:cNvSpPr/>
          <p:nvPr/>
        </p:nvSpPr>
        <p:spPr>
          <a:xfrm>
            <a:off x="4951142" y="1867741"/>
            <a:ext cx="1354512" cy="7869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Data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C9BDA7-1EFB-497B-AC6A-20E974B3BE5B}"/>
              </a:ext>
            </a:extLst>
          </p:cNvPr>
          <p:cNvSpPr/>
          <p:nvPr/>
        </p:nvSpPr>
        <p:spPr>
          <a:xfrm>
            <a:off x="4909145" y="3795873"/>
            <a:ext cx="1438507" cy="69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AES-GCM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11537-2F45-4A8C-9E06-FB236F5022A2}"/>
              </a:ext>
            </a:extLst>
          </p:cNvPr>
          <p:cNvSpPr txBox="1"/>
          <p:nvPr/>
        </p:nvSpPr>
        <p:spPr>
          <a:xfrm>
            <a:off x="3300639" y="2656777"/>
            <a:ext cx="69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8B36E6-0056-4D75-87AA-5BD7858FA0B8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5628398" y="2654708"/>
            <a:ext cx="1" cy="114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0790421D-4378-4A29-B57E-5BDFAFD02E74}"/>
              </a:ext>
            </a:extLst>
          </p:cNvPr>
          <p:cNvCxnSpPr>
            <a:cxnSpLocks/>
            <a:stCxn id="22" idx="3"/>
            <a:endCxn id="15" idx="0"/>
          </p:cNvCxnSpPr>
          <p:nvPr/>
        </p:nvCxnSpPr>
        <p:spPr>
          <a:xfrm>
            <a:off x="3999448" y="2841443"/>
            <a:ext cx="1628951" cy="954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26D2FB5-C0F1-423D-B744-E978AA42F26E}"/>
              </a:ext>
            </a:extLst>
          </p:cNvPr>
          <p:cNvCxnSpPr>
            <a:cxnSpLocks/>
            <a:stCxn id="88" idx="3"/>
            <a:endCxn id="15" idx="0"/>
          </p:cNvCxnSpPr>
          <p:nvPr/>
        </p:nvCxnSpPr>
        <p:spPr>
          <a:xfrm rot="10800000" flipV="1">
            <a:off x="5628399" y="2882589"/>
            <a:ext cx="1734372" cy="913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F2698A6-D13C-4AD7-8BD9-5ED6A5347909}"/>
              </a:ext>
            </a:extLst>
          </p:cNvPr>
          <p:cNvSpPr txBox="1"/>
          <p:nvPr/>
        </p:nvSpPr>
        <p:spPr>
          <a:xfrm>
            <a:off x="6038385" y="288259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9EFF2A2-7489-47E8-B548-F70D4F2B085E}"/>
              </a:ext>
            </a:extLst>
          </p:cNvPr>
          <p:cNvSpPr/>
          <p:nvPr/>
        </p:nvSpPr>
        <p:spPr>
          <a:xfrm>
            <a:off x="7362771" y="2685848"/>
            <a:ext cx="932249" cy="3934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</a:rPr>
              <a:t>Nonce</a:t>
            </a:r>
            <a:endParaRPr lang="en-none" sz="1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beration Sans" pitchFamily="18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5FD952A-030C-4AEB-B7F4-782C7F7CBC6D}"/>
              </a:ext>
            </a:extLst>
          </p:cNvPr>
          <p:cNvSpPr/>
          <p:nvPr/>
        </p:nvSpPr>
        <p:spPr>
          <a:xfrm>
            <a:off x="3155911" y="2654708"/>
            <a:ext cx="833595" cy="3934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Key</a:t>
            </a:r>
            <a:endParaRPr lang="en-none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137E4FB-A814-467A-8146-8882EA48FB24}"/>
              </a:ext>
            </a:extLst>
          </p:cNvPr>
          <p:cNvSpPr/>
          <p:nvPr/>
        </p:nvSpPr>
        <p:spPr>
          <a:xfrm>
            <a:off x="3888060" y="5612847"/>
            <a:ext cx="1542584" cy="78696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Encrypted Block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(Cipherte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xt)</a:t>
            </a:r>
            <a:endParaRPr lang="en-none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FD8C134-218D-42BB-AB98-17151195ED95}"/>
              </a:ext>
            </a:extLst>
          </p:cNvPr>
          <p:cNvSpPr/>
          <p:nvPr/>
        </p:nvSpPr>
        <p:spPr>
          <a:xfrm>
            <a:off x="6170716" y="5600594"/>
            <a:ext cx="1135350" cy="39348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  </a:t>
            </a:r>
            <a:r>
              <a:rPr lang="en-US" sz="1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eration Sans" pitchFamily="18"/>
                <a:ea typeface="Noto Sans CJK SC" pitchFamily="2"/>
                <a:cs typeface="Lohit Devanagari" pitchFamily="2"/>
              </a:rPr>
              <a:t>HMAC</a:t>
            </a:r>
            <a:endParaRPr lang="en-none" sz="14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BBD9418-7E0B-455F-9A66-780D0DEF6CFD}"/>
              </a:ext>
            </a:extLst>
          </p:cNvPr>
          <p:cNvCxnSpPr>
            <a:endCxn id="90" idx="0"/>
          </p:cNvCxnSpPr>
          <p:nvPr/>
        </p:nvCxnSpPr>
        <p:spPr>
          <a:xfrm rot="5400000">
            <a:off x="4581076" y="4565525"/>
            <a:ext cx="1125598" cy="969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DC7B7BC-C385-48B0-AF94-BE4DECC4FA5B}"/>
              </a:ext>
            </a:extLst>
          </p:cNvPr>
          <p:cNvCxnSpPr/>
          <p:nvPr/>
        </p:nvCxnSpPr>
        <p:spPr>
          <a:xfrm rot="16200000" flipH="1">
            <a:off x="5607917" y="4507730"/>
            <a:ext cx="1125598" cy="1084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23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NVRAM partition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31C779-2EC8-48A8-B93D-D58D9F39AD90}"/>
              </a:ext>
            </a:extLst>
          </p:cNvPr>
          <p:cNvSpPr/>
          <p:nvPr/>
        </p:nvSpPr>
        <p:spPr>
          <a:xfrm>
            <a:off x="1691639" y="4296351"/>
            <a:ext cx="804672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4C60524F-76FC-49E5-8DBC-DB5F3E8CFEC2}"/>
              </a:ext>
            </a:extLst>
          </p:cNvPr>
          <p:cNvSpPr txBox="1"/>
          <p:nvPr/>
        </p:nvSpPr>
        <p:spPr>
          <a:xfrm>
            <a:off x="4343400" y="3761436"/>
            <a:ext cx="2369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Virtual address space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C80134D8-99E4-42E9-A590-3FDDE9213023}"/>
              </a:ext>
            </a:extLst>
          </p:cNvPr>
          <p:cNvSpPr txBox="1"/>
          <p:nvPr/>
        </p:nvSpPr>
        <p:spPr>
          <a:xfrm>
            <a:off x="1769745" y="5307906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0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75E42B5-0B47-4ADB-A276-1E0FADACE003}"/>
              </a:ext>
            </a:extLst>
          </p:cNvPr>
          <p:cNvSpPr/>
          <p:nvPr/>
        </p:nvSpPr>
        <p:spPr>
          <a:xfrm>
            <a:off x="2148839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Encrypted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Block_0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616B0FB-72EB-4B97-A8A3-60D2CFA1ACF0}"/>
              </a:ext>
            </a:extLst>
          </p:cNvPr>
          <p:cNvSpPr/>
          <p:nvPr/>
        </p:nvSpPr>
        <p:spPr>
          <a:xfrm>
            <a:off x="3246120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Encrypted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Block_1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55A89E5-EDF4-4C91-A07F-43313FA9D96F}"/>
              </a:ext>
            </a:extLst>
          </p:cNvPr>
          <p:cNvSpPr/>
          <p:nvPr/>
        </p:nvSpPr>
        <p:spPr>
          <a:xfrm>
            <a:off x="6172200" y="4296351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HMAC_0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1916BD5-BE98-4B17-8C08-72BCAB0B1620}"/>
              </a:ext>
            </a:extLst>
          </p:cNvPr>
          <p:cNvSpPr/>
          <p:nvPr/>
        </p:nvSpPr>
        <p:spPr>
          <a:xfrm>
            <a:off x="7178039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HMAC_1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ACBE6BF7-D242-41AC-83C6-B69977E5423F}"/>
              </a:ext>
            </a:extLst>
          </p:cNvPr>
          <p:cNvSpPr txBox="1"/>
          <p:nvPr/>
        </p:nvSpPr>
        <p:spPr>
          <a:xfrm>
            <a:off x="8275320" y="457067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1BA4D08-0B1F-4F3E-B2BC-403D440D320B}"/>
              </a:ext>
            </a:extLst>
          </p:cNvPr>
          <p:cNvSpPr/>
          <p:nvPr/>
        </p:nvSpPr>
        <p:spPr>
          <a:xfrm>
            <a:off x="5074920" y="4296351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/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Encrypted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Block_n</a:t>
            </a:r>
          </a:p>
        </p:txBody>
      </p:sp>
      <p:sp>
        <p:nvSpPr>
          <p:cNvPr id="73" name="TextBox 11">
            <a:extLst>
              <a:ext uri="{FF2B5EF4-FFF2-40B4-BE49-F238E27FC236}">
                <a16:creationId xmlns:a16="http://schemas.microsoft.com/office/drawing/2014/main" id="{88BD85CF-B9D9-4056-87E8-0058EE4565B6}"/>
              </a:ext>
            </a:extLst>
          </p:cNvPr>
          <p:cNvSpPr txBox="1"/>
          <p:nvPr/>
        </p:nvSpPr>
        <p:spPr>
          <a:xfrm>
            <a:off x="4434839" y="4580391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11C2306-96A3-48F3-B26B-D64D9E791CF4}"/>
              </a:ext>
            </a:extLst>
          </p:cNvPr>
          <p:cNvSpPr/>
          <p:nvPr/>
        </p:nvSpPr>
        <p:spPr>
          <a:xfrm>
            <a:off x="8732520" y="4296351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Nonce_0</a:t>
            </a:r>
          </a:p>
        </p:txBody>
      </p:sp>
      <p:sp>
        <p:nvSpPr>
          <p:cNvPr id="75" name="TextBox 13">
            <a:extLst>
              <a:ext uri="{FF2B5EF4-FFF2-40B4-BE49-F238E27FC236}">
                <a16:creationId xmlns:a16="http://schemas.microsoft.com/office/drawing/2014/main" id="{F1F5946D-61E1-4EAD-9F1B-4B76E06275D2}"/>
              </a:ext>
            </a:extLst>
          </p:cNvPr>
          <p:cNvSpPr txBox="1"/>
          <p:nvPr/>
        </p:nvSpPr>
        <p:spPr>
          <a:xfrm>
            <a:off x="8275320" y="457067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829800" y="457067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1068090" y="2049974"/>
            <a:ext cx="1097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partition NV-RAM to three different regions [ Data blocks – HMAC’s – Nonces 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chose this representation method of the memory, because lookup of a certain block is done in O(1).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8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TRUSTED MEMORY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1024128" y="2286000"/>
            <a:ext cx="425544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A Non-Volatile memory area on the microprocessor chip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Not reachable by attackers/users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We use it to store the root of the tree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/>
              <a:t>We store the encryption key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8194" name="Picture 2" descr="Trusted Memory Zone Support Coming To AMD APUs in Linux Kernel 5.6 ...">
            <a:extLst>
              <a:ext uri="{FF2B5EF4-FFF2-40B4-BE49-F238E27FC236}">
                <a16:creationId xmlns:a16="http://schemas.microsoft.com/office/drawing/2014/main" id="{5DDD156C-3BF7-49F4-B9DF-5298D08C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1520110"/>
            <a:ext cx="5678424" cy="379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934575" y="5317244"/>
            <a:ext cx="43823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spcBef>
                <a:spcPts val="0"/>
              </a:spcBef>
              <a:spcAft>
                <a:spcPts val="600"/>
              </a:spcAft>
              <a:buNone/>
              <a:tabLst/>
            </a:pPr>
            <a:r>
              <a:rPr lang="en-none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51501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Merkle TREE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981074" y="1855440"/>
            <a:ext cx="109775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cryptographic hash tree where every leaf node is the cryptographic hash of the data block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Every non-leaf node simply the cryptographic hash of the content of its child nodes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in peer-to-peer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in 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verify the integrity of the data blocks/leaves.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21" name="Picture 6" descr="Merkle tree - Wiki | Golden">
            <a:extLst>
              <a:ext uri="{FF2B5EF4-FFF2-40B4-BE49-F238E27FC236}">
                <a16:creationId xmlns:a16="http://schemas.microsoft.com/office/drawing/2014/main" id="{530B38FD-842B-42F0-8F41-D9A1CB6E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3723166"/>
            <a:ext cx="6238875" cy="29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73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problems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6" y="2064618"/>
            <a:ext cx="10977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What happens</a:t>
            </a:r>
            <a:r>
              <a:rPr lang="en-GB" dirty="0"/>
              <a:t> if a power shutdown occurred in the middle of an ongoing write operation?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If Our current system finished the Writing but was cut-off before updating the new root.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In that case, after the restart The system will categorize this partial-write as an attack – thus making the memory unusable.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GB" dirty="0"/>
          </a:p>
        </p:txBody>
      </p:sp>
      <p:pic>
        <p:nvPicPr>
          <p:cNvPr id="2050" name="Picture 2" descr="Is that really the problem? - Raven Performance Group">
            <a:extLst>
              <a:ext uri="{FF2B5EF4-FFF2-40B4-BE49-F238E27FC236}">
                <a16:creationId xmlns:a16="http://schemas.microsoft.com/office/drawing/2014/main" id="{31FB81E7-8817-4AEE-829D-CC356210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87" y="4371255"/>
            <a:ext cx="262982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7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HANDLING crashes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5" y="2067502"/>
            <a:ext cx="1097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Log: </a:t>
            </a:r>
            <a:r>
              <a:rPr lang="en-US" dirty="0"/>
              <a:t>a non-volatile record of operations that are performed on our NVM. It stores the most recent non-complete write operation on our system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F6FBE-172E-4CB1-8CA4-C34CB9DA4824}"/>
              </a:ext>
            </a:extLst>
          </p:cNvPr>
          <p:cNvSpPr/>
          <p:nvPr/>
        </p:nvSpPr>
        <p:spPr>
          <a:xfrm>
            <a:off x="1036766" y="4043240"/>
            <a:ext cx="2636178" cy="6133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Request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551426-B720-4BD6-ABAA-6832BB5F7990}"/>
              </a:ext>
            </a:extLst>
          </p:cNvPr>
          <p:cNvSpPr/>
          <p:nvPr/>
        </p:nvSpPr>
        <p:spPr>
          <a:xfrm>
            <a:off x="4894410" y="3669674"/>
            <a:ext cx="1572322" cy="13604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</a:t>
            </a:r>
          </a:p>
          <a:p>
            <a:pPr algn="ctr"/>
            <a:r>
              <a:rPr lang="en-US" dirty="0"/>
              <a:t>System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08446F-F1D5-4A66-9327-79AF23CDE86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672944" y="4349898"/>
            <a:ext cx="122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556546-450A-42BC-B96F-E740D103EFCD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5680571" y="5030122"/>
            <a:ext cx="20405" cy="78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6BB0A8-5932-4FCD-9D53-2F2EDDDC65CD}"/>
              </a:ext>
            </a:extLst>
          </p:cNvPr>
          <p:cNvSpPr/>
          <p:nvPr/>
        </p:nvSpPr>
        <p:spPr>
          <a:xfrm>
            <a:off x="5232627" y="5813396"/>
            <a:ext cx="936697" cy="642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705410-C216-492B-ABF3-6C6C893B316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466732" y="4349898"/>
            <a:ext cx="168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E42EE-8057-4620-BDBA-C5722925A28B}"/>
              </a:ext>
            </a:extLst>
          </p:cNvPr>
          <p:cNvSpPr txBox="1"/>
          <p:nvPr/>
        </p:nvSpPr>
        <p:spPr>
          <a:xfrm>
            <a:off x="6567092" y="4008315"/>
            <a:ext cx="264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 request</a:t>
            </a:r>
            <a:endParaRPr lang="en-GB" sz="1400" dirty="0"/>
          </a:p>
        </p:txBody>
      </p:sp>
      <p:pic>
        <p:nvPicPr>
          <p:cNvPr id="4098" name="Picture 2" descr="Electricity Logo">
            <a:extLst>
              <a:ext uri="{FF2B5EF4-FFF2-40B4-BE49-F238E27FC236}">
                <a16:creationId xmlns:a16="http://schemas.microsoft.com/office/drawing/2014/main" id="{23D2783D-7089-4E25-A619-0157BE42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37" y="3924455"/>
            <a:ext cx="1174911" cy="78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8A1A5-A550-4A53-BABA-6E37FB502590}"/>
              </a:ext>
            </a:extLst>
          </p:cNvPr>
          <p:cNvSpPr txBox="1"/>
          <p:nvPr/>
        </p:nvSpPr>
        <p:spPr>
          <a:xfrm>
            <a:off x="8445738" y="4688539"/>
            <a:ext cx="117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Crash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DE764-3523-4171-AC78-F8F89AA8EADC}"/>
              </a:ext>
            </a:extLst>
          </p:cNvPr>
          <p:cNvSpPr txBox="1"/>
          <p:nvPr/>
        </p:nvSpPr>
        <p:spPr>
          <a:xfrm rot="5400000">
            <a:off x="5297753" y="5459013"/>
            <a:ext cx="1042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90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Cache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6" y="1824225"/>
            <a:ext cx="109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Stored on trusted area that we discussed earlier. (Thus, every block stored in cache is considered trusted)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4" descr="3 major problems and solutions in the cache world - Mina Ayoub ...">
            <a:extLst>
              <a:ext uri="{FF2B5EF4-FFF2-40B4-BE49-F238E27FC236}">
                <a16:creationId xmlns:a16="http://schemas.microsoft.com/office/drawing/2014/main" id="{1AE9CED6-A509-4622-BE24-E4C2FF093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05" y="3882400"/>
            <a:ext cx="2333622" cy="1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erkle tree - Wiki | Golden">
            <a:extLst>
              <a:ext uri="{FF2B5EF4-FFF2-40B4-BE49-F238E27FC236}">
                <a16:creationId xmlns:a16="http://schemas.microsoft.com/office/drawing/2014/main" id="{C53960CB-C3B6-4529-915A-28EABB77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736" y="3671163"/>
            <a:ext cx="4984192" cy="23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2F9AD9-CB41-452C-A031-30D9D71F7F2D}"/>
              </a:ext>
            </a:extLst>
          </p:cNvPr>
          <p:cNvCxnSpPr>
            <a:cxnSpLocks/>
          </p:cNvCxnSpPr>
          <p:nvPr/>
        </p:nvCxnSpPr>
        <p:spPr>
          <a:xfrm>
            <a:off x="4337824" y="4294781"/>
            <a:ext cx="3479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622368-D9F9-475E-96A3-B3502AAB2855}"/>
              </a:ext>
            </a:extLst>
          </p:cNvPr>
          <p:cNvCxnSpPr>
            <a:cxnSpLocks/>
          </p:cNvCxnSpPr>
          <p:nvPr/>
        </p:nvCxnSpPr>
        <p:spPr>
          <a:xfrm flipV="1">
            <a:off x="4973444" y="4851419"/>
            <a:ext cx="2843561" cy="256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6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Initialization – INIT()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6762" y="1943032"/>
            <a:ext cx="109775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When Initializing the memory-system we will build our own version of Merkle-tree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The HMAC(tags) will be the leaves of the tree. we use them to build the tree upwards till reaching the 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For every two adjacent nodes we calculate their parent as a hash of their values (SHA-256)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We keep traversing upwards till calculating the root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Eventually, The root is stored in the trusted area alongside the keys</a:t>
            </a:r>
          </a:p>
        </p:txBody>
      </p:sp>
      <p:pic>
        <p:nvPicPr>
          <p:cNvPr id="21" name="Picture 6" descr="Merkle tree - Wiki | Golden">
            <a:extLst>
              <a:ext uri="{FF2B5EF4-FFF2-40B4-BE49-F238E27FC236}">
                <a16:creationId xmlns:a16="http://schemas.microsoft.com/office/drawing/2014/main" id="{530B38FD-842B-42F0-8F41-D9A1CB6E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3723166"/>
            <a:ext cx="6238875" cy="29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84033-CEBB-4EFB-8A86-52571B38745A}"/>
              </a:ext>
            </a:extLst>
          </p:cNvPr>
          <p:cNvSpPr txBox="1"/>
          <p:nvPr/>
        </p:nvSpPr>
        <p:spPr>
          <a:xfrm>
            <a:off x="5674519" y="3358397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5962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 err="1"/>
              <a:t>VERIFy_BLOCK_Integrity</a:t>
            </a:r>
            <a:r>
              <a:rPr lang="en-GB" dirty="0"/>
              <a:t>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6762" y="1943032"/>
            <a:ext cx="10977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</a:rPr>
              <a:t> it builds the NV-RAM-“current-state” Merkle-tree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 Then it compares the “current-state” root with the trusted areas’ root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If they’re equal: No change in NV-RAM content was detected, the memory state is </a:t>
            </a:r>
            <a:r>
              <a:rPr lang="en-GB" sz="2000" dirty="0">
                <a:solidFill>
                  <a:schemeClr val="accent5"/>
                </a:solidFill>
              </a:rPr>
              <a:t>valid!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Else, memory change is detected, the current-state of memory is </a:t>
            </a:r>
            <a:r>
              <a:rPr lang="en-GB" sz="2000" dirty="0">
                <a:solidFill>
                  <a:srgbClr val="FF0000"/>
                </a:solidFill>
              </a:rPr>
              <a:t>corrupt!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 This happens if the attacker has changed any memory block without authorization, which leads   to a different root than the trusted-area’s root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00"/>
                </a:solidFill>
              </a:rPr>
              <a:t> In this case, all Read/Write operations are aborted due to attack-detection</a:t>
            </a:r>
          </a:p>
        </p:txBody>
      </p:sp>
    </p:spTree>
    <p:extLst>
      <p:ext uri="{BB962C8B-B14F-4D97-AF65-F5344CB8AC3E}">
        <p14:creationId xmlns:p14="http://schemas.microsoft.com/office/powerpoint/2010/main" val="35087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READ_BLOCK()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762000" y="2184572"/>
            <a:ext cx="1097756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 When the client wants to read block “y”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FFFF00"/>
                </a:solidFill>
              </a:rPr>
              <a:t> </a:t>
            </a:r>
            <a:r>
              <a:rPr lang="en-GB" sz="2000" dirty="0"/>
              <a:t>we perform the following:</a:t>
            </a:r>
            <a:endParaRPr lang="en-GB" sz="20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Call Verify_Block_Integrity(y)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If the content-integrity is not assured, then abort the read operation and notify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Otherwise,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Read the ciphertext and Nonce from NV-RAM.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Grab the encryption key from the trusted-area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Decrypt the block content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400" dirty="0"/>
              <a:t>Return the plaintext to the client.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662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Background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Motivation behind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Components &amp;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Complexity &amp;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Optimizations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Testing &amp;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09393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WRITE_BLOCK()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75736" y="2064618"/>
            <a:ext cx="109775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</a:rPr>
              <a:t> When the client wants to write new data to block “x”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FFFF00"/>
                </a:solidFill>
              </a:rPr>
              <a:t> </a:t>
            </a:r>
            <a:r>
              <a:rPr lang="en-GB" sz="2000" dirty="0"/>
              <a:t>we perform the following:</a:t>
            </a:r>
            <a:endParaRPr lang="en-GB" sz="20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Call Verify_Block_Integrity(x)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If the content-integrity is not assured, then abort the operation and notify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Otherwise,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Generate new nonce for the new data block.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Encrypt the new plaintext.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Store the resulting ciphertext, HMAC in the NV-RAM (Overwrite)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Update the trusted-area with the new-key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Re-generate the Merkle tree which is based on new-HMAC’s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Store the new root in the trusted-area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2000" dirty="0"/>
              <a:t>Return true.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6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VERIFy_BLOCK_Integrity() (OPTIMIZED)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681496" y="1943032"/>
            <a:ext cx="1106283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FFFFFF"/>
                </a:solidFill>
              </a:rPr>
              <a:t> </a:t>
            </a:r>
            <a:r>
              <a:rPr lang="en-US" sz="1600" dirty="0"/>
              <a:t>The previous verify integrity function used to calculate the whole Merkle tree to get to the root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But now, Instead of building the whole tree, we will only work on the path from the block -in-question to the root of the Merkle tree.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For example, let “A” be the HMAC of the block who we are verifying its integrity.  The new verify algorithm is as  follows: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FFFF00"/>
                </a:solidFill>
              </a:rPr>
              <a:t> The previous-overhead of calculating the whole integrity tree is now reduced substantially.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9476-C35A-4D7B-AAC9-77D3222CE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30" y="3680392"/>
            <a:ext cx="43148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7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WORKING ENVIRONMENT</a:t>
            </a:r>
          </a:p>
        </p:txBody>
      </p:sp>
      <p:pic>
        <p:nvPicPr>
          <p:cNvPr id="13314" name="Picture 2" descr="CLion Logo PNG Transparent &amp; SVG Vector - Freebie Supply">
            <a:extLst>
              <a:ext uri="{FF2B5EF4-FFF2-40B4-BE49-F238E27FC236}">
                <a16:creationId xmlns:a16="http://schemas.microsoft.com/office/drawing/2014/main" id="{C4880E7C-F0C7-4FF2-8DA8-F8C49D1C2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r="4445" b="2"/>
          <a:stretch/>
        </p:blipFill>
        <p:spPr bwMode="auto">
          <a:xfrm>
            <a:off x="484635" y="484632"/>
            <a:ext cx="3248521" cy="351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Rectangle 136">
            <a:extLst>
              <a:ext uri="{FF2B5EF4-FFF2-40B4-BE49-F238E27FC236}">
                <a16:creationId xmlns:a16="http://schemas.microsoft.com/office/drawing/2014/main" id="{50F78CF7-743D-4F97-AEAF-6D872AEF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1082693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19" name="Straight Connector 138">
            <a:extLst>
              <a:ext uri="{FF2B5EF4-FFF2-40B4-BE49-F238E27FC236}">
                <a16:creationId xmlns:a16="http://schemas.microsoft.com/office/drawing/2014/main" id="{A7DCBFCC-8C5F-4A93-997F-0A2BB3F0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 descr="JetBrains - Wikipedia">
            <a:extLst>
              <a:ext uri="{FF2B5EF4-FFF2-40B4-BE49-F238E27FC236}">
                <a16:creationId xmlns:a16="http://schemas.microsoft.com/office/drawing/2014/main" id="{BEC4D9EE-C709-439E-A7CC-186F4FBD9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2" r="2" b="34909"/>
          <a:stretch/>
        </p:blipFill>
        <p:spPr bwMode="auto">
          <a:xfrm>
            <a:off x="484633" y="4150596"/>
            <a:ext cx="4495802" cy="22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5951728" y="2286000"/>
            <a:ext cx="574073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C++ programming language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JetBrains Clion IDE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Linux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Python scripts to for testing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OpenSSL (SHA256/AES-GCM)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934575" y="5317244"/>
            <a:ext cx="43823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spcBef>
                <a:spcPts val="0"/>
              </a:spcBef>
              <a:spcAft>
                <a:spcPts val="600"/>
              </a:spcAft>
              <a:buNone/>
              <a:tabLst/>
            </a:pPr>
            <a:r>
              <a:rPr lang="en-none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5794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EVALUATION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809625" y="2133600"/>
            <a:ext cx="10977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test our implementation, we wrote benchmark tests that simulate random access read/write operations on NVRAM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tested our implementation under various configurations.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We used 128MB DRAM, 6400B LRU cache and 64B/4KB data blocks.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tested the performance of read and write operations with/without integrity-check, with/without cache, for each data block size partition.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Theoretically, the tests simulate 10GB- 20GB of memory with cache size of 1MB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9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809625" y="2133600"/>
            <a:ext cx="109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0EA1163-65B9-408A-B504-1467DECA3C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69477"/>
            <a:ext cx="9436206" cy="43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2C162A-F9FE-43D2-A0CF-562643034A13}"/>
              </a:ext>
            </a:extLst>
          </p:cNvPr>
          <p:cNvSpPr txBox="1"/>
          <p:nvPr/>
        </p:nvSpPr>
        <p:spPr>
          <a:xfrm>
            <a:off x="809625" y="2133600"/>
            <a:ext cx="1097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9E2498B-BFBE-4F7F-BEDC-B979C99119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6" y="1737360"/>
            <a:ext cx="10645496" cy="48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Worker Privacy Protection and Web Services – Be Handy Web">
            <a:extLst>
              <a:ext uri="{FF2B5EF4-FFF2-40B4-BE49-F238E27FC236}">
                <a16:creationId xmlns:a16="http://schemas.microsoft.com/office/drawing/2014/main" id="{2C86BA6D-9F5D-4616-BD9B-409E6A4AC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&amp; FUTURE WORK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6151B-FE54-4C78-B1BE-7A2821F1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presented a solution to hardware-memory Integrity check.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tested our implementation by simulating NV-RAM and measuring the  performance of read/write operations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showed how can Merkle-Tree integrity system protect against attacks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 We analyzed the overhead that we must pay to ensure integrity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</a:rPr>
              <a:t>Future work: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 Evaluate different cache configurations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FF"/>
                </a:solidFill>
              </a:rPr>
              <a:t> Evaluate different Integrity trees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6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Non-volatile 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/>
              <a:t>Non-volatile RAM (NVRAM) is a random-access memory that can be read or  changed in any order and retains the stored data even if the power supply was switched off.</a:t>
            </a: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is less expensive than volatile 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Future machines will likely utilize it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6" name="Picture 2" descr="Stage 2 Hardware, Non-volatile RAM | Details | Hackaday.io">
            <a:extLst>
              <a:ext uri="{FF2B5EF4-FFF2-40B4-BE49-F238E27FC236}">
                <a16:creationId xmlns:a16="http://schemas.microsoft.com/office/drawing/2014/main" id="{C73F0F34-A628-4801-A2AE-0E88CD1C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081" y="511310"/>
            <a:ext cx="3429220" cy="16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42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INTEL-SGX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dirty="0"/>
              <a:t>SGX provides enclaves (secure execution environment)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SGX root-of-trust is the CPU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Main memory is not trusted.</a:t>
            </a:r>
          </a:p>
          <a:p>
            <a:pPr marL="128016" lvl="1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SGX CPU encrypts and validates volatile main memory content.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128016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08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90" y="2286000"/>
            <a:ext cx="10150712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NVRAM boots up with previously stored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SGX Threat Model: Attacker can read/write main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With NVRAM attacker can read/write when machine is powered-off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For example: plugging the NVRAM to different insecure machine to manipulate its content maliciously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SGX protection is limited for NVRAM.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encryption key is volatile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Memory content signature is volatile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Is not resistant to crashes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Hacking a website and its results">
            <a:extLst>
              <a:ext uri="{FF2B5EF4-FFF2-40B4-BE49-F238E27FC236}">
                <a16:creationId xmlns:a16="http://schemas.microsoft.com/office/drawing/2014/main" id="{301278B9-BAAE-4594-A9D1-CAA77A59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355" y="114648"/>
            <a:ext cx="1781483" cy="17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C60D3C-5A50-4B6D-8E85-4BD4CE34B89C}"/>
              </a:ext>
            </a:extLst>
          </p:cNvPr>
          <p:cNvSpPr/>
          <p:nvPr/>
        </p:nvSpPr>
        <p:spPr>
          <a:xfrm>
            <a:off x="933693" y="5158091"/>
            <a:ext cx="8718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How can we secure our confidential data, and ensure its integrity in NVRAM?</a:t>
            </a:r>
          </a:p>
        </p:txBody>
      </p:sp>
    </p:spTree>
    <p:extLst>
      <p:ext uri="{BB962C8B-B14F-4D97-AF65-F5344CB8AC3E}">
        <p14:creationId xmlns:p14="http://schemas.microsoft.com/office/powerpoint/2010/main" val="336202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C3F-953D-4D5E-A879-647887BF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90" y="2286000"/>
            <a:ext cx="10150712" cy="402336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Integrity-Tree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Symmetric cryptography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Non-Volatile Trusted storage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Transactional writes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DESIGN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CD1F0-0617-45E8-B646-DCCC05E5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796" y="2824407"/>
            <a:ext cx="4246774" cy="2422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3A455-D9EB-4AC4-8781-26CEB57A79E9}"/>
              </a:ext>
            </a:extLst>
          </p:cNvPr>
          <p:cNvSpPr txBox="1"/>
          <p:nvPr/>
        </p:nvSpPr>
        <p:spPr>
          <a:xfrm>
            <a:off x="1674935" y="539779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Merkle Tree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E54E7-1875-447A-9339-5C2112C5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32183"/>
            <a:ext cx="5062757" cy="753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00163-A4AD-4816-9FF8-86D440D35150}"/>
              </a:ext>
            </a:extLst>
          </p:cNvPr>
          <p:cNvSpPr txBox="1"/>
          <p:nvPr/>
        </p:nvSpPr>
        <p:spPr>
          <a:xfrm>
            <a:off x="8097716" y="3286102"/>
            <a:ext cx="15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NV-RAM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7074AC-BA8E-45E9-B0E3-E13B0B62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109" y="4077610"/>
            <a:ext cx="2493885" cy="19890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BA20E8-6F59-4509-AD1B-07AAB8609ED9}"/>
              </a:ext>
            </a:extLst>
          </p:cNvPr>
          <p:cNvSpPr txBox="1"/>
          <p:nvPr/>
        </p:nvSpPr>
        <p:spPr>
          <a:xfrm>
            <a:off x="7227277" y="6153991"/>
            <a:ext cx="374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 Memory region on processor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9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dirty="0"/>
              <a:t>MERKLE-tree BASED Integrity system</a:t>
            </a:r>
            <a:br>
              <a:rPr lang="en-GB" dirty="0"/>
            </a:b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erkle tree - Wikipedia">
            <a:extLst>
              <a:ext uri="{FF2B5EF4-FFF2-40B4-BE49-F238E27FC236}">
                <a16:creationId xmlns:a16="http://schemas.microsoft.com/office/drawing/2014/main" id="{A4401251-B1EE-482A-8F0B-4F38476F5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2EBF77-AD9D-4109-959E-B7536B207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25495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8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A5C9E-B316-4DBD-BB36-FE9D2519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52144"/>
          </a:xfrm>
        </p:spPr>
        <p:txBody>
          <a:bodyPr>
            <a:normAutofit/>
          </a:bodyPr>
          <a:lstStyle/>
          <a:p>
            <a:r>
              <a:rPr lang="en-GB" dirty="0"/>
              <a:t>Planned design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1C3F93-4B5E-4A07-837B-B5B02020E8BF}"/>
              </a:ext>
            </a:extLst>
          </p:cNvPr>
          <p:cNvSpPr/>
          <p:nvPr/>
        </p:nvSpPr>
        <p:spPr>
          <a:xfrm>
            <a:off x="4389601" y="2690640"/>
            <a:ext cx="164592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Memory Integrity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System</a:t>
            </a:r>
            <a:endParaRPr lang="en-none" sz="1800" b="0" i="0" u="none" strike="noStrike" kern="1200" cap="none" dirty="0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A9A537A-F2E9-4548-B3C1-BA91DAD8A7BE}"/>
              </a:ext>
            </a:extLst>
          </p:cNvPr>
          <p:cNvSpPr/>
          <p:nvPr/>
        </p:nvSpPr>
        <p:spPr>
          <a:xfrm>
            <a:off x="7872960" y="2651760"/>
            <a:ext cx="2377439" cy="1554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1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Application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cap="none" dirty="0">
              <a:ln>
                <a:noFill/>
              </a:ln>
              <a:latin typeface="Liberation Sans" pitchFamily="18"/>
              <a:ea typeface="AR PL SungtiL GB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(Benchmark app)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3D347CB3-251E-4EBD-A4F7-B9C986D98842}"/>
              </a:ext>
            </a:extLst>
          </p:cNvPr>
          <p:cNvSpPr txBox="1"/>
          <p:nvPr/>
        </p:nvSpPr>
        <p:spPr>
          <a:xfrm>
            <a:off x="6448974" y="2755260"/>
            <a:ext cx="1368719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Read/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Write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96B9A57-3E3C-43B0-80D1-6848FD7BB0E6}"/>
              </a:ext>
            </a:extLst>
          </p:cNvPr>
          <p:cNvSpPr/>
          <p:nvPr/>
        </p:nvSpPr>
        <p:spPr>
          <a:xfrm>
            <a:off x="1941601" y="2690640"/>
            <a:ext cx="164592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Persistent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Storage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AR PL SungtiL GB" pitchFamily="2"/>
                <a:cs typeface="Lohit Devanagari" pitchFamily="2"/>
              </a:rPr>
              <a:t>(NVM)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28A33-D720-45F9-B806-C99BB7731BB6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H="1">
            <a:off x="3587521" y="3422160"/>
            <a:ext cx="80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58A114-D015-41D7-964D-C0BBEAE83CF9}"/>
              </a:ext>
            </a:extLst>
          </p:cNvPr>
          <p:cNvCxnSpPr>
            <a:stCxn id="42" idx="1"/>
            <a:endCxn id="44" idx="3"/>
          </p:cNvCxnSpPr>
          <p:nvPr/>
        </p:nvCxnSpPr>
        <p:spPr>
          <a:xfrm>
            <a:off x="6035521" y="3422160"/>
            <a:ext cx="1837439" cy="6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31C779-2EC8-48A8-B93D-D58D9F39AD90}"/>
              </a:ext>
            </a:extLst>
          </p:cNvPr>
          <p:cNvSpPr/>
          <p:nvPr/>
        </p:nvSpPr>
        <p:spPr>
          <a:xfrm>
            <a:off x="1691639" y="4957200"/>
            <a:ext cx="804672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one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4C60524F-76FC-49E5-8DBC-DB5F3E8CFEC2}"/>
              </a:ext>
            </a:extLst>
          </p:cNvPr>
          <p:cNvSpPr txBox="1"/>
          <p:nvPr/>
        </p:nvSpPr>
        <p:spPr>
          <a:xfrm>
            <a:off x="4800599" y="4336560"/>
            <a:ext cx="2369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Virtual address space</a:t>
            </a: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C80134D8-99E4-42E9-A590-3FDDE9213023}"/>
              </a:ext>
            </a:extLst>
          </p:cNvPr>
          <p:cNvSpPr txBox="1"/>
          <p:nvPr/>
        </p:nvSpPr>
        <p:spPr>
          <a:xfrm>
            <a:off x="1874520" y="605448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0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75E42B5-0B47-4ADB-A276-1E0FADACE003}"/>
              </a:ext>
            </a:extLst>
          </p:cNvPr>
          <p:cNvSpPr/>
          <p:nvPr/>
        </p:nvSpPr>
        <p:spPr>
          <a:xfrm>
            <a:off x="2148839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Block_0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616B0FB-72EB-4B97-A8A3-60D2CFA1ACF0}"/>
              </a:ext>
            </a:extLst>
          </p:cNvPr>
          <p:cNvSpPr/>
          <p:nvPr/>
        </p:nvSpPr>
        <p:spPr>
          <a:xfrm>
            <a:off x="3246120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Block_1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55A89E5-EDF4-4C91-A07F-43313FA9D96F}"/>
              </a:ext>
            </a:extLst>
          </p:cNvPr>
          <p:cNvSpPr/>
          <p:nvPr/>
        </p:nvSpPr>
        <p:spPr>
          <a:xfrm>
            <a:off x="6172200" y="4957200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HMAC_0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1916BD5-BE98-4B17-8C08-72BCAB0B1620}"/>
              </a:ext>
            </a:extLst>
          </p:cNvPr>
          <p:cNvSpPr/>
          <p:nvPr/>
        </p:nvSpPr>
        <p:spPr>
          <a:xfrm>
            <a:off x="7178039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HMAC_1</a:t>
            </a:r>
          </a:p>
        </p:txBody>
      </p:sp>
      <p:sp>
        <p:nvSpPr>
          <p:cNvPr id="71" name="TextBox 9">
            <a:extLst>
              <a:ext uri="{FF2B5EF4-FFF2-40B4-BE49-F238E27FC236}">
                <a16:creationId xmlns:a16="http://schemas.microsoft.com/office/drawing/2014/main" id="{ACBE6BF7-D242-41AC-83C6-B69977E5423F}"/>
              </a:ext>
            </a:extLst>
          </p:cNvPr>
          <p:cNvSpPr txBox="1"/>
          <p:nvPr/>
        </p:nvSpPr>
        <p:spPr>
          <a:xfrm>
            <a:off x="8275320" y="5231519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1BA4D08-0B1F-4F3E-B2BC-403D440D320B}"/>
              </a:ext>
            </a:extLst>
          </p:cNvPr>
          <p:cNvSpPr/>
          <p:nvPr/>
        </p:nvSpPr>
        <p:spPr>
          <a:xfrm>
            <a:off x="5074920" y="4957200"/>
            <a:ext cx="109728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Block_n</a:t>
            </a:r>
          </a:p>
        </p:txBody>
      </p:sp>
      <p:sp>
        <p:nvSpPr>
          <p:cNvPr id="73" name="TextBox 11">
            <a:extLst>
              <a:ext uri="{FF2B5EF4-FFF2-40B4-BE49-F238E27FC236}">
                <a16:creationId xmlns:a16="http://schemas.microsoft.com/office/drawing/2014/main" id="{88BD85CF-B9D9-4056-87E8-0058EE4565B6}"/>
              </a:ext>
            </a:extLst>
          </p:cNvPr>
          <p:cNvSpPr txBox="1"/>
          <p:nvPr/>
        </p:nvSpPr>
        <p:spPr>
          <a:xfrm>
            <a:off x="4434840" y="525096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11C2306-96A3-48F3-B26B-D64D9E791CF4}"/>
              </a:ext>
            </a:extLst>
          </p:cNvPr>
          <p:cNvSpPr/>
          <p:nvPr/>
        </p:nvSpPr>
        <p:spPr>
          <a:xfrm>
            <a:off x="8732520" y="4957200"/>
            <a:ext cx="10058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Nonce_0</a:t>
            </a:r>
          </a:p>
        </p:txBody>
      </p:sp>
      <p:sp>
        <p:nvSpPr>
          <p:cNvPr id="75" name="TextBox 13">
            <a:extLst>
              <a:ext uri="{FF2B5EF4-FFF2-40B4-BE49-F238E27FC236}">
                <a16:creationId xmlns:a16="http://schemas.microsoft.com/office/drawing/2014/main" id="{F1F5946D-61E1-4EAD-9F1B-4B76E06275D2}"/>
              </a:ext>
            </a:extLst>
          </p:cNvPr>
          <p:cNvSpPr txBox="1"/>
          <p:nvPr/>
        </p:nvSpPr>
        <p:spPr>
          <a:xfrm>
            <a:off x="8275320" y="5231519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9A328E1C-2CCB-4B29-93B2-72650F4CB42F}"/>
              </a:ext>
            </a:extLst>
          </p:cNvPr>
          <p:cNvSpPr txBox="1"/>
          <p:nvPr/>
        </p:nvSpPr>
        <p:spPr>
          <a:xfrm>
            <a:off x="9829800" y="5231519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one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5874F-CFEC-46D9-AC52-509362DBA1D4}"/>
              </a:ext>
            </a:extLst>
          </p:cNvPr>
          <p:cNvSpPr txBox="1"/>
          <p:nvPr/>
        </p:nvSpPr>
        <p:spPr>
          <a:xfrm>
            <a:off x="4357193" y="1783080"/>
            <a:ext cx="264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799943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1705</Words>
  <Application>Microsoft Office PowerPoint</Application>
  <PresentationFormat>Widescreen</PresentationFormat>
  <Paragraphs>262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Liberation Sans</vt:lpstr>
      <vt:lpstr>Times New Roman</vt:lpstr>
      <vt:lpstr>Tw Cen MT</vt:lpstr>
      <vt:lpstr>Tw Cen MT Condensed</vt:lpstr>
      <vt:lpstr>Wingdings</vt:lpstr>
      <vt:lpstr>Wingdings 3</vt:lpstr>
      <vt:lpstr>Integral</vt:lpstr>
      <vt:lpstr>INTEGRITY tree project</vt:lpstr>
      <vt:lpstr>AGENDA</vt:lpstr>
      <vt:lpstr>Non-volatile ram</vt:lpstr>
      <vt:lpstr>INTEL-SGX</vt:lpstr>
      <vt:lpstr>MOTIVATION</vt:lpstr>
      <vt:lpstr>approach</vt:lpstr>
      <vt:lpstr>DESIGN OVERVIEW</vt:lpstr>
      <vt:lpstr>MERKLE-tree BASED Integrity system </vt:lpstr>
      <vt:lpstr>Planned design</vt:lpstr>
      <vt:lpstr>BLOCK Encryption process</vt:lpstr>
      <vt:lpstr>NVRAM partition</vt:lpstr>
      <vt:lpstr>TRUSTED MEMORY AREA</vt:lpstr>
      <vt:lpstr>Merkle TREE</vt:lpstr>
      <vt:lpstr>problems</vt:lpstr>
      <vt:lpstr>HANDLING crashes</vt:lpstr>
      <vt:lpstr>Cache</vt:lpstr>
      <vt:lpstr>Initialization – INIT()</vt:lpstr>
      <vt:lpstr>VERIFy_BLOCK_Integrity()</vt:lpstr>
      <vt:lpstr>READ_BLOCK()</vt:lpstr>
      <vt:lpstr>WRITE_BLOCK()</vt:lpstr>
      <vt:lpstr>VERIFy_BLOCK_Integrity() (OPTIMIZED)</vt:lpstr>
      <vt:lpstr>WORKING ENVIRONMENT</vt:lpstr>
      <vt:lpstr>EVALUATION</vt:lpstr>
      <vt:lpstr>RESULTS</vt:lpstr>
      <vt:lpstr>RESULTS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Crash-resistance tree project</dc:title>
  <dc:creator/>
  <cp:lastModifiedBy/>
  <cp:revision>23</cp:revision>
  <dcterms:created xsi:type="dcterms:W3CDTF">2020-05-15T14:41:08Z</dcterms:created>
  <dcterms:modified xsi:type="dcterms:W3CDTF">2021-03-09T14:54:54Z</dcterms:modified>
</cp:coreProperties>
</file>