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0" r:id="rId11"/>
    <p:sldId id="274" r:id="rId12"/>
    <p:sldId id="275" r:id="rId13"/>
  </p:sldIdLst>
  <p:sldSz cx="9144000" cy="5143500" type="screen16x9"/>
  <p:notesSz cx="6858000" cy="9144000"/>
  <p:embeddedFontLst>
    <p:embeddedFont>
      <p:font typeface="Crimson Text" panose="020B0604020202020204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Microsoft New Tai Lue" panose="020B0502040204020203" pitchFamily="34" charset="0"/>
      <p:regular r:id="rId23"/>
      <p:bold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Vidaloka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6299E6-1EEF-450E-AB96-5DC3922AAD4D}">
  <a:tblStyle styleId="{F26299E6-1EEF-450E-AB96-5DC3922AAD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1T12:46:39.864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2961 1 24575,'-2960'0'-1365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c7554a04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c7554a04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cf7a3c503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cf7a3c503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07aaa41fe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07aaa41fe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7" r:id="rId6"/>
    <p:sldLayoutId id="2147483658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71" r:id="rId13"/>
    <p:sldLayoutId id="2147483696" r:id="rId14"/>
    <p:sldLayoutId id="2147483697" r:id="rId15"/>
    <p:sldLayoutId id="2147483698" r:id="rId16"/>
    <p:sldLayoutId id="2147483699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50" y="1106538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D" sz="3600" b="1" dirty="0" err="1"/>
              <a:t>Penerapan</a:t>
            </a:r>
            <a:r>
              <a:rPr lang="en-ID" sz="3600" b="1" dirty="0"/>
              <a:t> </a:t>
            </a:r>
            <a:r>
              <a:rPr lang="en-ID" sz="3600" b="1" dirty="0" err="1"/>
              <a:t>Metode</a:t>
            </a:r>
            <a:r>
              <a:rPr lang="en-ID" sz="3600" b="1" dirty="0"/>
              <a:t> Fuzzy Tsukamoto </a:t>
            </a:r>
            <a:r>
              <a:rPr lang="en-ID" sz="3600" b="1" dirty="0" err="1"/>
              <a:t>Untuk</a:t>
            </a:r>
            <a:r>
              <a:rPr lang="en-ID" sz="3600" b="1" dirty="0"/>
              <a:t> </a:t>
            </a:r>
            <a:r>
              <a:rPr lang="en-ID" sz="3600" b="1" dirty="0" err="1"/>
              <a:t>Sistem</a:t>
            </a:r>
            <a:r>
              <a:rPr lang="en-ID" sz="3600" b="1" dirty="0"/>
              <a:t> </a:t>
            </a:r>
            <a:r>
              <a:rPr lang="en-ID" sz="3600" b="1" dirty="0" err="1"/>
              <a:t>Kontrol</a:t>
            </a:r>
            <a:r>
              <a:rPr lang="en-ID" sz="3600" b="1" dirty="0"/>
              <a:t> </a:t>
            </a:r>
            <a:r>
              <a:rPr lang="en-ID" sz="3600" b="1" dirty="0" err="1"/>
              <a:t>Frekuensi</a:t>
            </a:r>
            <a:r>
              <a:rPr lang="en-ID" sz="3600" b="1" dirty="0"/>
              <a:t> </a:t>
            </a:r>
            <a:r>
              <a:rPr lang="en-ID" sz="3600" b="1" dirty="0" err="1"/>
              <a:t>Putar</a:t>
            </a:r>
            <a:r>
              <a:rPr lang="en-ID" sz="3600" b="1" dirty="0"/>
              <a:t> </a:t>
            </a:r>
            <a:r>
              <a:rPr lang="en-ID" sz="3600" b="1" dirty="0" err="1"/>
              <a:t>Kipas</a:t>
            </a:r>
            <a:r>
              <a:rPr lang="en-ID" sz="3600" b="1" dirty="0"/>
              <a:t> </a:t>
            </a:r>
            <a:r>
              <a:rPr lang="en-ID" sz="3600" b="1" dirty="0" err="1"/>
              <a:t>Angin</a:t>
            </a:r>
            <a:endParaRPr lang="en-ID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201A1-B445-0DA1-7969-27810D6045AE}"/>
              </a:ext>
            </a:extLst>
          </p:cNvPr>
          <p:cNvSpPr txBox="1"/>
          <p:nvPr/>
        </p:nvSpPr>
        <p:spPr>
          <a:xfrm>
            <a:off x="3116276" y="3211373"/>
            <a:ext cx="25310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Nama : Mahesa Munfarid</a:t>
            </a:r>
          </a:p>
          <a:p>
            <a:r>
              <a:rPr lang="en-US" dirty="0"/>
              <a:t>Nim    : 221011400608	</a:t>
            </a:r>
          </a:p>
          <a:p>
            <a:r>
              <a:rPr lang="en-US" dirty="0" err="1"/>
              <a:t>Kelas</a:t>
            </a:r>
            <a:r>
              <a:rPr lang="en-US" dirty="0"/>
              <a:t>  : 05 TPLM 007</a:t>
            </a:r>
            <a:endParaRPr lang="en-ID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3"/>
          <p:cNvSpPr txBox="1">
            <a:spLocks noGrp="1"/>
          </p:cNvSpPr>
          <p:nvPr>
            <p:ph type="title"/>
          </p:nvPr>
        </p:nvSpPr>
        <p:spPr>
          <a:xfrm>
            <a:off x="574236" y="181678"/>
            <a:ext cx="6327000" cy="33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TAHAP 2 : INFERENSI TSUKAMOTO</a:t>
            </a:r>
          </a:p>
        </p:txBody>
      </p:sp>
      <p:sp>
        <p:nvSpPr>
          <p:cNvPr id="623" name="Google Shape;623;p73"/>
          <p:cNvSpPr txBox="1">
            <a:spLocks noGrp="1"/>
          </p:cNvSpPr>
          <p:nvPr>
            <p:ph type="subTitle" idx="4"/>
          </p:nvPr>
        </p:nvSpPr>
        <p:spPr>
          <a:xfrm>
            <a:off x="219456" y="453542"/>
            <a:ext cx="8705088" cy="4586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" dirty="0"/>
              <a:t>Pada </a:t>
            </a:r>
            <a:r>
              <a:rPr lang="en-ID" sz="800" dirty="0" err="1"/>
              <a:t>mesin</a:t>
            </a:r>
            <a:r>
              <a:rPr lang="en-ID" sz="800" dirty="0"/>
              <a:t> </a:t>
            </a:r>
            <a:r>
              <a:rPr lang="en-ID" sz="800" dirty="0" err="1"/>
              <a:t>inferensi</a:t>
            </a:r>
            <a:r>
              <a:rPr lang="en-ID" sz="800" dirty="0"/>
              <a:t>, </a:t>
            </a:r>
            <a:r>
              <a:rPr lang="en-ID" sz="800" dirty="0" err="1"/>
              <a:t>kita</a:t>
            </a:r>
            <a:r>
              <a:rPr lang="en-ID" sz="800" dirty="0"/>
              <a:t> </a:t>
            </a:r>
            <a:r>
              <a:rPr lang="en-ID" sz="800" dirty="0" err="1"/>
              <a:t>terapkan</a:t>
            </a:r>
            <a:r>
              <a:rPr lang="en-ID" sz="800" dirty="0"/>
              <a:t> </a:t>
            </a:r>
            <a:r>
              <a:rPr lang="en-ID" sz="800" dirty="0" err="1"/>
              <a:t>fungsi</a:t>
            </a:r>
            <a:r>
              <a:rPr lang="en-ID" sz="800" dirty="0"/>
              <a:t> MIN </a:t>
            </a:r>
            <a:r>
              <a:rPr lang="en-ID" sz="800" dirty="0" err="1"/>
              <a:t>untuk</a:t>
            </a:r>
            <a:r>
              <a:rPr lang="en-ID" sz="800" dirty="0"/>
              <a:t> </a:t>
            </a:r>
            <a:r>
              <a:rPr lang="en-ID" sz="800" dirty="0" err="1"/>
              <a:t>setiap</a:t>
            </a:r>
            <a:r>
              <a:rPr lang="en-ID" sz="800" dirty="0"/>
              <a:t> </a:t>
            </a:r>
            <a:r>
              <a:rPr lang="en-ID" sz="800" dirty="0" err="1"/>
              <a:t>aturan</a:t>
            </a:r>
            <a:r>
              <a:rPr lang="en-ID" sz="800" dirty="0"/>
              <a:t> pada </a:t>
            </a:r>
            <a:r>
              <a:rPr lang="en-ID" sz="800" dirty="0" err="1"/>
              <a:t>aplikasi</a:t>
            </a:r>
            <a:r>
              <a:rPr lang="en-ID" sz="800" dirty="0"/>
              <a:t> </a:t>
            </a:r>
            <a:r>
              <a:rPr lang="en-ID" sz="800" dirty="0" err="1"/>
              <a:t>fungsi</a:t>
            </a:r>
            <a:r>
              <a:rPr lang="en-ID" sz="800" dirty="0"/>
              <a:t> </a:t>
            </a:r>
            <a:r>
              <a:rPr lang="en-ID" sz="800" dirty="0" err="1"/>
              <a:t>implikasinya</a:t>
            </a:r>
            <a:r>
              <a:rPr lang="en-ID" sz="800" dirty="0"/>
              <a:t>. </a:t>
            </a:r>
            <a:r>
              <a:rPr lang="en-ID" sz="800" dirty="0" err="1"/>
              <a:t>Sehingga</a:t>
            </a:r>
            <a:r>
              <a:rPr lang="en-ID" sz="800" dirty="0"/>
              <a:t> </a:t>
            </a:r>
            <a:r>
              <a:rPr lang="en-ID" sz="800" dirty="0" err="1"/>
              <a:t>penerapan</a:t>
            </a:r>
            <a:r>
              <a:rPr lang="en-ID" sz="800" dirty="0"/>
              <a:t> </a:t>
            </a:r>
            <a:r>
              <a:rPr lang="en-ID" sz="800" dirty="0" err="1"/>
              <a:t>fungsi</a:t>
            </a:r>
            <a:r>
              <a:rPr lang="en-ID" sz="800" dirty="0"/>
              <a:t> MIN </a:t>
            </a:r>
            <a:r>
              <a:rPr lang="en-ID" sz="800" dirty="0" err="1"/>
              <a:t>dilakukan</a:t>
            </a:r>
            <a:r>
              <a:rPr lang="en-ID" sz="800" dirty="0"/>
              <a:t> </a:t>
            </a:r>
            <a:r>
              <a:rPr lang="en-ID" sz="800" dirty="0" err="1"/>
              <a:t>sebanyak</a:t>
            </a:r>
            <a:r>
              <a:rPr lang="en-ID" sz="800" dirty="0"/>
              <a:t> 4 kali, </a:t>
            </a:r>
            <a:r>
              <a:rPr lang="en-ID" sz="800" dirty="0" err="1"/>
              <a:t>sesuai</a:t>
            </a:r>
            <a:r>
              <a:rPr lang="en-ID" sz="800" dirty="0"/>
              <a:t> </a:t>
            </a:r>
            <a:r>
              <a:rPr lang="en-ID" sz="800" dirty="0" err="1"/>
              <a:t>dengan</a:t>
            </a:r>
            <a:r>
              <a:rPr lang="en-ID" sz="800" dirty="0"/>
              <a:t> </a:t>
            </a:r>
            <a:r>
              <a:rPr lang="en-ID" sz="800" dirty="0" err="1"/>
              <a:t>banyaknya</a:t>
            </a:r>
            <a:r>
              <a:rPr lang="en-ID" sz="800" dirty="0"/>
              <a:t> </a:t>
            </a:r>
            <a:r>
              <a:rPr lang="en-ID" sz="800" dirty="0" err="1"/>
              <a:t>aturan</a:t>
            </a:r>
            <a:r>
              <a:rPr lang="en-ID" sz="800" dirty="0"/>
              <a:t> fuzzy-</a:t>
            </a:r>
            <a:r>
              <a:rPr lang="en-ID" sz="800" dirty="0" err="1"/>
              <a:t>nya</a:t>
            </a:r>
            <a:r>
              <a:rPr lang="en-ID" sz="800" dirty="0"/>
              <a:t> (</a:t>
            </a:r>
            <a:r>
              <a:rPr lang="en-ID" sz="800" dirty="0" err="1"/>
              <a:t>rulebase</a:t>
            </a:r>
            <a:r>
              <a:rPr lang="en-ID" sz="800" dirty="0"/>
              <a:t>) 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sz="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sz="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" dirty="0"/>
              <a:t>[</a:t>
            </a:r>
            <a:r>
              <a:rPr lang="en-ID" sz="800" b="1" dirty="0"/>
              <a:t>R1] IF </a:t>
            </a:r>
            <a:r>
              <a:rPr lang="en-ID" sz="800" b="1" dirty="0" err="1"/>
              <a:t>kecepatan</a:t>
            </a:r>
            <a:r>
              <a:rPr lang="en-ID" sz="800" b="1" dirty="0"/>
              <a:t> LAMBAT dan </a:t>
            </a:r>
            <a:r>
              <a:rPr lang="en-ID" sz="800" b="1" dirty="0" err="1"/>
              <a:t>suhu</a:t>
            </a:r>
            <a:r>
              <a:rPr lang="en-ID" sz="800" b="1" dirty="0"/>
              <a:t> TINGGI then </a:t>
            </a:r>
            <a:r>
              <a:rPr lang="en-ID" sz="800" b="1" dirty="0" err="1"/>
              <a:t>frekuensi</a:t>
            </a:r>
            <a:r>
              <a:rPr lang="en-ID" sz="800" b="1" dirty="0"/>
              <a:t> KECIL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" b="1" dirty="0"/>
              <a:t>a_predikat1 = min(</a:t>
            </a:r>
            <a:r>
              <a:rPr lang="en-ID" sz="800" b="1" dirty="0" err="1"/>
              <a:t>miuLAMBAT</a:t>
            </a:r>
            <a:r>
              <a:rPr lang="en-ID" sz="800" b="1" dirty="0"/>
              <a:t>[4000], </a:t>
            </a:r>
            <a:r>
              <a:rPr lang="en-ID" sz="800" b="1" dirty="0" err="1"/>
              <a:t>miuTINGGI</a:t>
            </a:r>
            <a:r>
              <a:rPr lang="en-ID" sz="800" b="1" dirty="0"/>
              <a:t>[300])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" b="1" dirty="0"/>
              <a:t>a_predikat1 = min(0,25 ; 0,4)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" b="1" dirty="0"/>
              <a:t>a_predikat1 = 0,25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" b="1" dirty="0"/>
              <a:t>z1 = </a:t>
            </a:r>
            <a:r>
              <a:rPr lang="en-ID" sz="800" b="1" dirty="0" err="1"/>
              <a:t>zmax</a:t>
            </a:r>
            <a:r>
              <a:rPr lang="en-ID" sz="800" b="1" dirty="0"/>
              <a:t> - a_predikat1 (</a:t>
            </a:r>
            <a:r>
              <a:rPr lang="en-ID" sz="800" b="1" dirty="0" err="1"/>
              <a:t>zmax-zmin</a:t>
            </a:r>
            <a:r>
              <a:rPr lang="en-ID" sz="800" b="1" dirty="0"/>
              <a:t>)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" b="1" dirty="0"/>
              <a:t>z1 = 7000 - 0,25(7000-2000)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" b="1" dirty="0"/>
              <a:t>z1 = 5750 rpm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sz="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" b="1" dirty="0"/>
              <a:t>[R2] IF </a:t>
            </a:r>
            <a:r>
              <a:rPr lang="en-ID" sz="800" b="1" dirty="0" err="1"/>
              <a:t>kecepatan</a:t>
            </a:r>
            <a:r>
              <a:rPr lang="en-ID" sz="800" b="1" dirty="0"/>
              <a:t> LAMBAT dan </a:t>
            </a:r>
            <a:r>
              <a:rPr lang="en-ID" sz="800" b="1" dirty="0" err="1"/>
              <a:t>suhu</a:t>
            </a:r>
            <a:r>
              <a:rPr lang="en-ID" sz="800" b="1" dirty="0"/>
              <a:t> RENDAH then </a:t>
            </a:r>
            <a:r>
              <a:rPr lang="en-ID" sz="800" b="1" dirty="0" err="1"/>
              <a:t>frekuensi</a:t>
            </a:r>
            <a:r>
              <a:rPr lang="en-ID" sz="800" b="1" dirty="0"/>
              <a:t> KECIL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" b="1" dirty="0"/>
              <a:t>a_predikat2 = min(</a:t>
            </a:r>
            <a:r>
              <a:rPr lang="en-ID" sz="800" b="1" dirty="0" err="1"/>
              <a:t>miuLAMBAT</a:t>
            </a:r>
            <a:r>
              <a:rPr lang="en-ID" sz="800" b="1" dirty="0"/>
              <a:t>[4000], </a:t>
            </a:r>
            <a:r>
              <a:rPr lang="en-ID" sz="800" b="1" dirty="0" err="1"/>
              <a:t>miuRENDAH</a:t>
            </a:r>
            <a:r>
              <a:rPr lang="en-ID" sz="800" b="1" dirty="0"/>
              <a:t>[300])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" b="1" dirty="0"/>
              <a:t>a_predikat2 = min(0,25 ; 0,6)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" b="1" dirty="0"/>
              <a:t>a_predikat2 = 0,25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" b="1" dirty="0"/>
              <a:t>z2 = </a:t>
            </a:r>
            <a:r>
              <a:rPr lang="en-ID" sz="800" b="1" dirty="0" err="1"/>
              <a:t>zmax</a:t>
            </a:r>
            <a:r>
              <a:rPr lang="en-ID" sz="800" b="1" dirty="0"/>
              <a:t> - a_predikat2(</a:t>
            </a:r>
            <a:r>
              <a:rPr lang="en-ID" sz="800" b="1" dirty="0" err="1"/>
              <a:t>zmax-zmin</a:t>
            </a:r>
            <a:r>
              <a:rPr lang="en-ID" sz="800" b="1" dirty="0"/>
              <a:t>)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" b="1" dirty="0"/>
              <a:t>z2 = 7000 - 0,25(7000-2000)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" b="1" dirty="0"/>
              <a:t>z2 = 5750 rpm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sz="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" b="1" dirty="0"/>
              <a:t>[R3] IF </a:t>
            </a:r>
            <a:r>
              <a:rPr lang="en-ID" sz="800" b="1" dirty="0" err="1"/>
              <a:t>kecepatan</a:t>
            </a:r>
            <a:r>
              <a:rPr lang="en-ID" sz="800" b="1" dirty="0"/>
              <a:t> CEPAT dan </a:t>
            </a:r>
            <a:r>
              <a:rPr lang="en-ID" sz="800" b="1" dirty="0" err="1"/>
              <a:t>suhu</a:t>
            </a:r>
            <a:r>
              <a:rPr lang="en-ID" sz="800" b="1" dirty="0"/>
              <a:t> TINGGI then </a:t>
            </a:r>
            <a:r>
              <a:rPr lang="en-ID" sz="800" b="1" dirty="0" err="1"/>
              <a:t>frekuensi</a:t>
            </a:r>
            <a:r>
              <a:rPr lang="en-ID" sz="800" b="1" dirty="0"/>
              <a:t> BESAR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" b="1" dirty="0"/>
              <a:t>a_predikat3 = min(</a:t>
            </a:r>
            <a:r>
              <a:rPr lang="en-ID" sz="800" b="1" dirty="0" err="1"/>
              <a:t>miuCEPAT</a:t>
            </a:r>
            <a:r>
              <a:rPr lang="en-ID" sz="800" b="1" dirty="0"/>
              <a:t>[4000], </a:t>
            </a:r>
            <a:r>
              <a:rPr lang="en-ID" sz="800" b="1" dirty="0" err="1"/>
              <a:t>miuTINGGI</a:t>
            </a:r>
            <a:r>
              <a:rPr lang="en-ID" sz="800" b="1" dirty="0"/>
              <a:t>[300])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" b="1" dirty="0"/>
              <a:t>a_predikat3 = min(0,75 ; 0,4)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" b="1" dirty="0"/>
              <a:t>a_predikat3 = 0,4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" b="1" dirty="0"/>
              <a:t>z3 = </a:t>
            </a:r>
            <a:r>
              <a:rPr lang="en-ID" sz="800" b="1" dirty="0" err="1"/>
              <a:t>zmin</a:t>
            </a:r>
            <a:r>
              <a:rPr lang="en-ID" sz="800" b="1" dirty="0"/>
              <a:t> - a_predikat3(</a:t>
            </a:r>
            <a:r>
              <a:rPr lang="en-ID" sz="800" b="1" dirty="0" err="1"/>
              <a:t>zmin-zmax</a:t>
            </a:r>
            <a:r>
              <a:rPr lang="en-ID" sz="800" b="1" dirty="0"/>
              <a:t>)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" b="1" dirty="0"/>
              <a:t>z3 = 2000 - 0,4(2000-7000)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" b="1" dirty="0"/>
              <a:t>z3 = 4000 rpm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sz="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" b="1" dirty="0"/>
              <a:t>[R4] IF </a:t>
            </a:r>
            <a:r>
              <a:rPr lang="en-ID" sz="800" b="1" dirty="0" err="1"/>
              <a:t>kecepatan</a:t>
            </a:r>
            <a:r>
              <a:rPr lang="en-ID" sz="800" b="1" dirty="0"/>
              <a:t> CEPAT dan </a:t>
            </a:r>
            <a:r>
              <a:rPr lang="en-ID" sz="800" b="1" dirty="0" err="1"/>
              <a:t>suhu</a:t>
            </a:r>
            <a:r>
              <a:rPr lang="en-ID" sz="800" b="1" dirty="0"/>
              <a:t> RENDAH then </a:t>
            </a:r>
            <a:r>
              <a:rPr lang="en-ID" sz="800" b="1" dirty="0" err="1"/>
              <a:t>frekuensi</a:t>
            </a:r>
            <a:r>
              <a:rPr lang="en-ID" sz="800" b="1" dirty="0"/>
              <a:t> BESAR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" b="1" dirty="0"/>
              <a:t>a_predikat4 = min(</a:t>
            </a:r>
            <a:r>
              <a:rPr lang="en-ID" sz="800" b="1" dirty="0" err="1"/>
              <a:t>miuCEPAT</a:t>
            </a:r>
            <a:r>
              <a:rPr lang="en-ID" sz="800" b="1" dirty="0"/>
              <a:t>[4000], </a:t>
            </a:r>
            <a:r>
              <a:rPr lang="en-ID" sz="800" b="1" dirty="0" err="1"/>
              <a:t>miuRENDAH</a:t>
            </a:r>
            <a:r>
              <a:rPr lang="en-ID" sz="800" b="1" dirty="0"/>
              <a:t>[300])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" b="1" dirty="0"/>
              <a:t>a_predikat4 = min(0,75 ; 0,6)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" b="1" dirty="0"/>
              <a:t>a_predikat4 = 0,6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" b="1" dirty="0"/>
              <a:t>z4 = </a:t>
            </a:r>
            <a:r>
              <a:rPr lang="en-ID" sz="800" b="1" dirty="0" err="1"/>
              <a:t>zmin</a:t>
            </a:r>
            <a:r>
              <a:rPr lang="en-ID" sz="800" b="1" dirty="0"/>
              <a:t> - a_predikat4(</a:t>
            </a:r>
            <a:r>
              <a:rPr lang="en-ID" sz="800" b="1" dirty="0" err="1"/>
              <a:t>zmin-zmax</a:t>
            </a:r>
            <a:r>
              <a:rPr lang="en-ID" sz="800" b="1" dirty="0"/>
              <a:t>)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" b="1" dirty="0"/>
              <a:t>z4 = 2000 - 0,6(2000-7000)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" b="1" dirty="0"/>
              <a:t>z4 = 5000 rpm </a:t>
            </a:r>
            <a:endParaRPr sz="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8E3525-1BF7-69ED-53C9-178F2C216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58" y="505500"/>
            <a:ext cx="7551115" cy="38286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8"/>
          <p:cNvSpPr txBox="1">
            <a:spLocks noGrp="1"/>
          </p:cNvSpPr>
          <p:nvPr>
            <p:ph type="subTitle" idx="1"/>
          </p:nvPr>
        </p:nvSpPr>
        <p:spPr>
          <a:xfrm>
            <a:off x="3023700" y="1784130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SEKIAN DARI SAYA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TERIMA KASIH </a:t>
            </a:r>
            <a:r>
              <a:rPr lang="en" dirty="0">
                <a:sym typeface="Wingdings" panose="05000000000000000000" pitchFamily="2" charset="2"/>
              </a:rPr>
              <a:t>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501109" y="923850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 err="1">
                <a:solidFill>
                  <a:schemeClr val="dk1"/>
                </a:solidFill>
              </a:rPr>
              <a:t>Logika</a:t>
            </a:r>
            <a:r>
              <a:rPr lang="en-ID" dirty="0">
                <a:solidFill>
                  <a:schemeClr val="dk1"/>
                </a:solidFill>
              </a:rPr>
              <a:t> fuzzy </a:t>
            </a:r>
            <a:r>
              <a:rPr lang="en-ID" dirty="0" err="1">
                <a:solidFill>
                  <a:schemeClr val="dk1"/>
                </a:solidFill>
              </a:rPr>
              <a:t>bila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dibandingkan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dengan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logika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konvensional</a:t>
            </a:r>
            <a:r>
              <a:rPr lang="en-ID" dirty="0">
                <a:solidFill>
                  <a:schemeClr val="dk1"/>
                </a:solidFill>
              </a:rPr>
              <a:t>, </a:t>
            </a:r>
            <a:r>
              <a:rPr lang="en-ID" dirty="0" err="1">
                <a:solidFill>
                  <a:schemeClr val="dk1"/>
                </a:solidFill>
              </a:rPr>
              <a:t>kemampuannya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dalam</a:t>
            </a:r>
            <a:r>
              <a:rPr lang="en-ID" dirty="0">
                <a:solidFill>
                  <a:schemeClr val="dk1"/>
                </a:solidFill>
              </a:rPr>
              <a:t> proses </a:t>
            </a:r>
            <a:r>
              <a:rPr lang="en-ID" dirty="0" err="1">
                <a:solidFill>
                  <a:schemeClr val="dk1"/>
                </a:solidFill>
              </a:rPr>
              <a:t>penalaran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secara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bahasa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menjadi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kelebihan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tersendiri</a:t>
            </a:r>
            <a:r>
              <a:rPr lang="en-ID" dirty="0">
                <a:solidFill>
                  <a:schemeClr val="dk1"/>
                </a:solidFill>
              </a:rPr>
              <a:t>. </a:t>
            </a:r>
            <a:r>
              <a:rPr lang="en-ID" dirty="0" err="1">
                <a:solidFill>
                  <a:schemeClr val="dk1"/>
                </a:solidFill>
              </a:rPr>
              <a:t>Ditambah</a:t>
            </a:r>
            <a:r>
              <a:rPr lang="en-ID" dirty="0">
                <a:solidFill>
                  <a:schemeClr val="dk1"/>
                </a:solidFill>
              </a:rPr>
              <a:t> pula </a:t>
            </a:r>
            <a:r>
              <a:rPr lang="en-ID" dirty="0" err="1">
                <a:solidFill>
                  <a:schemeClr val="dk1"/>
                </a:solidFill>
              </a:rPr>
              <a:t>kelebihannya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dalam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perancangannya</a:t>
            </a:r>
            <a:r>
              <a:rPr lang="en-ID" dirty="0">
                <a:solidFill>
                  <a:schemeClr val="dk1"/>
                </a:solidFill>
              </a:rPr>
              <a:t> yang </a:t>
            </a:r>
            <a:r>
              <a:rPr lang="en-ID" dirty="0" err="1">
                <a:solidFill>
                  <a:schemeClr val="dk1"/>
                </a:solidFill>
              </a:rPr>
              <a:t>tidak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memerlukan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persamaan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matematik</a:t>
            </a:r>
            <a:r>
              <a:rPr lang="en-ID" dirty="0">
                <a:solidFill>
                  <a:schemeClr val="dk1"/>
                </a:solidFill>
              </a:rPr>
              <a:t> yang </a:t>
            </a:r>
            <a:r>
              <a:rPr lang="en-ID" dirty="0" err="1">
                <a:solidFill>
                  <a:schemeClr val="dk1"/>
                </a:solidFill>
              </a:rPr>
              <a:t>rumit</a:t>
            </a:r>
            <a:r>
              <a:rPr lang="en-ID" dirty="0">
                <a:solidFill>
                  <a:schemeClr val="dk1"/>
                </a:solidFill>
              </a:rPr>
              <a:t>, </a:t>
            </a:r>
            <a:r>
              <a:rPr lang="en-ID" dirty="0" err="1">
                <a:solidFill>
                  <a:schemeClr val="dk1"/>
                </a:solidFill>
              </a:rPr>
              <a:t>mampu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memodelkan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fungsi</a:t>
            </a:r>
            <a:r>
              <a:rPr lang="en-ID" dirty="0">
                <a:solidFill>
                  <a:schemeClr val="dk1"/>
                </a:solidFill>
              </a:rPr>
              <a:t> non linear </a:t>
            </a:r>
            <a:r>
              <a:rPr lang="en-ID" dirty="0" err="1">
                <a:solidFill>
                  <a:schemeClr val="dk1"/>
                </a:solidFill>
              </a:rPr>
              <a:t>bahkan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dapat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mengaplikasikan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pengalaman-pengalaman</a:t>
            </a:r>
            <a:r>
              <a:rPr lang="en-ID" dirty="0">
                <a:solidFill>
                  <a:schemeClr val="dk1"/>
                </a:solidFill>
              </a:rPr>
              <a:t> para </a:t>
            </a:r>
            <a:r>
              <a:rPr lang="en-ID" dirty="0" err="1">
                <a:solidFill>
                  <a:schemeClr val="dk1"/>
                </a:solidFill>
              </a:rPr>
              <a:t>pakar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secara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langsung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tanpa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harus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melalui</a:t>
            </a:r>
            <a:r>
              <a:rPr lang="en-ID" dirty="0">
                <a:solidFill>
                  <a:schemeClr val="dk1"/>
                </a:solidFill>
              </a:rPr>
              <a:t> proses </a:t>
            </a:r>
            <a:r>
              <a:rPr lang="en-ID" dirty="0" err="1">
                <a:solidFill>
                  <a:schemeClr val="dk1"/>
                </a:solidFill>
              </a:rPr>
              <a:t>pelatihan</a:t>
            </a:r>
            <a:r>
              <a:rPr lang="en-ID" dirty="0">
                <a:solidFill>
                  <a:schemeClr val="dk1"/>
                </a:solidFill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/>
              <a:t>Pada </a:t>
            </a:r>
            <a:r>
              <a:rPr lang="en-ID" dirty="0" err="1"/>
              <a:t>logika</a:t>
            </a:r>
            <a:r>
              <a:rPr lang="en-ID" dirty="0"/>
              <a:t> fuzzy,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inferensi</a:t>
            </a:r>
            <a:r>
              <a:rPr lang="en-ID" dirty="0"/>
              <a:t> (</a:t>
            </a:r>
            <a:r>
              <a:rPr lang="en-ID" dirty="0" err="1"/>
              <a:t>penalaran</a:t>
            </a:r>
            <a:r>
              <a:rPr lang="en-ID" dirty="0"/>
              <a:t>) yang paling </a:t>
            </a:r>
            <a:r>
              <a:rPr lang="en-ID" dirty="0" err="1"/>
              <a:t>populer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macam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Tsukamoto, </a:t>
            </a:r>
            <a:r>
              <a:rPr lang="en-ID" dirty="0" err="1"/>
              <a:t>Sugeno</a:t>
            </a:r>
            <a:r>
              <a:rPr lang="en-ID" dirty="0"/>
              <a:t> dan Mamdani. Kali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berpanjang</a:t>
            </a:r>
            <a:r>
              <a:rPr lang="en-ID" dirty="0"/>
              <a:t> </a:t>
            </a:r>
            <a:r>
              <a:rPr lang="en-ID" dirty="0" err="1"/>
              <a:t>lebar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membahas</a:t>
            </a:r>
            <a:r>
              <a:rPr lang="en-ID" dirty="0"/>
              <a:t> </a:t>
            </a:r>
            <a:r>
              <a:rPr lang="en-ID" dirty="0" err="1"/>
              <a:t>teori-teori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fuzzy </a:t>
            </a:r>
            <a:r>
              <a:rPr lang="en-ID" dirty="0" err="1"/>
              <a:t>beserta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inferensinya</a:t>
            </a:r>
            <a:r>
              <a:rPr lang="en-ID" dirty="0"/>
              <a:t>. Sangat </a:t>
            </a:r>
            <a:r>
              <a:rPr lang="en-ID" dirty="0" err="1"/>
              <a:t>banyak</a:t>
            </a:r>
            <a:r>
              <a:rPr lang="en-ID" dirty="0"/>
              <a:t>, </a:t>
            </a:r>
            <a:r>
              <a:rPr lang="en-ID" dirty="0" err="1"/>
              <a:t>artikel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bahkan</a:t>
            </a:r>
            <a:r>
              <a:rPr lang="en-ID" dirty="0"/>
              <a:t> </a:t>
            </a:r>
            <a:r>
              <a:rPr lang="en-ID" dirty="0" err="1"/>
              <a:t>jurnal-jurnal</a:t>
            </a:r>
            <a:r>
              <a:rPr lang="en-ID" dirty="0"/>
              <a:t> yang </a:t>
            </a:r>
            <a:r>
              <a:rPr lang="en-ID" dirty="0" err="1"/>
              <a:t>membahas</a:t>
            </a:r>
            <a:r>
              <a:rPr lang="en-ID" dirty="0"/>
              <a:t> </a:t>
            </a:r>
            <a:r>
              <a:rPr lang="en-ID" dirty="0" err="1"/>
              <a:t>teori</a:t>
            </a:r>
            <a:r>
              <a:rPr lang="en-ID" dirty="0"/>
              <a:t> fuzzy, </a:t>
            </a:r>
            <a:r>
              <a:rPr lang="en-ID" dirty="0" err="1"/>
              <a:t>teman-teman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teori</a:t>
            </a:r>
            <a:r>
              <a:rPr lang="en-ID" dirty="0"/>
              <a:t> fuzzy </a:t>
            </a:r>
            <a:r>
              <a:rPr lang="en-ID" dirty="0" err="1"/>
              <a:t>dari</a:t>
            </a:r>
            <a:r>
              <a:rPr lang="en-ID" dirty="0"/>
              <a:t> sana. Saya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tertarik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mengimplementasikan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fuzzy dan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inferensinya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. Baik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manual (</a:t>
            </a:r>
            <a:r>
              <a:rPr lang="en-ID" dirty="0" err="1"/>
              <a:t>perhitungan</a:t>
            </a:r>
            <a:r>
              <a:rPr lang="en-ID" dirty="0"/>
              <a:t> </a:t>
            </a:r>
            <a:r>
              <a:rPr lang="en-ID" dirty="0" err="1"/>
              <a:t>matematis</a:t>
            </a:r>
            <a:r>
              <a:rPr lang="en-ID" dirty="0"/>
              <a:t>)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diterapkan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/>
              <a:t>Saya </a:t>
            </a:r>
            <a:r>
              <a:rPr lang="en-ID" dirty="0" err="1"/>
              <a:t>berencana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fuzzy </a:t>
            </a:r>
            <a:r>
              <a:rPr lang="en-ID" dirty="0" err="1"/>
              <a:t>beserta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inferensinya</a:t>
            </a:r>
            <a:r>
              <a:rPr lang="en-ID" dirty="0"/>
              <a:t> (Tsukamoto, </a:t>
            </a:r>
            <a:r>
              <a:rPr lang="en-ID" dirty="0" err="1"/>
              <a:t>Sugeno</a:t>
            </a:r>
            <a:r>
              <a:rPr lang="en-ID" dirty="0"/>
              <a:t> dan Mamdani)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fuzzy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arahkan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inferensi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tsukamoto</a:t>
            </a:r>
            <a:r>
              <a:rPr lang="en-ID" dirty="0"/>
              <a:t>.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748628" y="899770"/>
            <a:ext cx="7646743" cy="3920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Contoh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studi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kasus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untuk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implementasi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metode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fuzzy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tsukamoto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adalah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sistem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kontrol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untuk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menentukan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frekuensi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putar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sebuah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kipas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angin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.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Sistem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kontrol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ini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menggunakan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dua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masukan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,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yaitu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 </a:t>
            </a:r>
            <a:r>
              <a:rPr lang="en-ID" sz="1200" b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kecepatan</a:t>
            </a:r>
            <a:r>
              <a:rPr lang="en-ID" sz="1200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b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putar</a:t>
            </a:r>
            <a:r>
              <a:rPr lang="en-ID" sz="1200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b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kipas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 dan </a:t>
            </a:r>
            <a:r>
              <a:rPr lang="en-ID" sz="1200" b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suhu</a:t>
            </a:r>
            <a:r>
              <a:rPr lang="en-ID" sz="1200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, 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dan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menghasilkan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 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keluaran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berupa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frekuensi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kipas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angin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. Demi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memperjelas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permasalahan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studi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kasus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,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berikut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penjelasan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lebih</a:t>
            </a:r>
            <a: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detail :</a:t>
            </a:r>
            <a:b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</a:br>
            <a:b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</a:b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Untuk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mengatur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frekuensi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putar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kipas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angin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secara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otomatis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digunakan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sistem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kontrol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yang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dapat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mengkontrol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sumber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frekuensi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putar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kipas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angin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.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Sistem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kontrol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ini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dipengaruhi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oleh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tiga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variabel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,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yaitu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kecepatan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putar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kipas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angin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,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suhu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ruangan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, dan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sumber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frekuensi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putar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kipas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angin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.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Berdasarkan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data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spesifikasi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dari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pabrik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,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kecepatan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putar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kipas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angin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terkecil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adalah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1000 rpm (rotation per minute) dan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terbesar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adalah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5000 rpm,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kemampuan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sensor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suhu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rungan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berada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dalam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interval 100 kelvin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hingga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600 kelvin,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sedangkan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sumber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frekuensi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putar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kipas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angin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hanya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mampu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menyediakan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frekuensi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sebesar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2000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hz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hingga7000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hz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.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Apabila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sistem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kontrol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ruangan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menggunakan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4 rule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berikut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:</a:t>
            </a:r>
            <a:b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</a:br>
            <a:b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</a:b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[R1] IF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kecepatan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LAMBAT dan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suhu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TINGGI then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frekuensi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KECIL </a:t>
            </a:r>
            <a:b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</a:b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[R2] IF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kecepatan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LAMBAT dan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suhu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RENDAH then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frekuensi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KECIL </a:t>
            </a:r>
            <a:b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</a:b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[R3] IF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kecepatan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CEPAT dan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suhu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TINGGI then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frekuensi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BESAR </a:t>
            </a:r>
            <a:br>
              <a:rPr lang="en-ID" sz="1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</a:b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[R4] IF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kecepatan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CEPAT dan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suhu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RENDAH then </a:t>
            </a:r>
            <a:r>
              <a:rPr lang="en-ID" sz="1200" i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frekuensi</a:t>
            </a:r>
            <a:r>
              <a:rPr lang="en-ID" sz="1200" i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BESAR</a:t>
            </a:r>
            <a:endParaRPr sz="1200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713225" y="1836113"/>
            <a:ext cx="8119872" cy="3440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memecahkan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model fuzzy </a:t>
            </a:r>
            <a:r>
              <a:rPr lang="en-ID" dirty="0" err="1"/>
              <a:t>tsukamoto</a:t>
            </a:r>
            <a:r>
              <a:rPr lang="en-ID" dirty="0"/>
              <a:t>,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langkah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ditempuh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- </a:t>
            </a:r>
            <a:r>
              <a:rPr lang="en-ID" dirty="0" err="1"/>
              <a:t>Fuzzifikasi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- </a:t>
            </a:r>
            <a:r>
              <a:rPr lang="en-ID" dirty="0" err="1"/>
              <a:t>Inferensi</a:t>
            </a:r>
            <a:r>
              <a:rPr lang="en-ID" dirty="0"/>
              <a:t> Tsukamoto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- </a:t>
            </a:r>
            <a:r>
              <a:rPr lang="en-ID" dirty="0" err="1"/>
              <a:t>Defuzzifikasi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Mari,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hitung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matematis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endParaRPr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950061"/>
            <a:ext cx="7911396" cy="8860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Berapakah</a:t>
            </a:r>
            <a:r>
              <a:rPr lang="en-US" sz="1400" dirty="0"/>
              <a:t> </a:t>
            </a:r>
            <a:r>
              <a:rPr lang="en-US" sz="1400" dirty="0" err="1"/>
              <a:t>sumber</a:t>
            </a:r>
            <a:r>
              <a:rPr lang="en-US" sz="1400" dirty="0"/>
              <a:t> </a:t>
            </a:r>
            <a:r>
              <a:rPr lang="en-US" sz="1400" dirty="0" err="1"/>
              <a:t>frekuensi</a:t>
            </a:r>
            <a:r>
              <a:rPr lang="en-US" sz="1400" dirty="0"/>
              <a:t> </a:t>
            </a:r>
            <a:r>
              <a:rPr lang="en-US" sz="1400" dirty="0" err="1"/>
              <a:t>putar</a:t>
            </a:r>
            <a:r>
              <a:rPr lang="en-US" sz="1400" dirty="0"/>
              <a:t> yang </a:t>
            </a:r>
            <a:r>
              <a:rPr lang="en-US" sz="1400" dirty="0" err="1"/>
              <a:t>dihasilkan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kontrol</a:t>
            </a:r>
            <a:r>
              <a:rPr lang="en-US" sz="1400" dirty="0"/>
              <a:t> </a:t>
            </a:r>
            <a:r>
              <a:rPr lang="en-US" sz="1400" dirty="0" err="1"/>
              <a:t>bila</a:t>
            </a:r>
            <a:r>
              <a:rPr lang="en-US" sz="1400" dirty="0"/>
              <a:t>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 sensor </a:t>
            </a:r>
            <a:r>
              <a:rPr lang="en-US" sz="1400" dirty="0" err="1"/>
              <a:t>suhu</a:t>
            </a:r>
            <a:r>
              <a:rPr lang="en-US" sz="1400" dirty="0"/>
              <a:t> </a:t>
            </a:r>
            <a:r>
              <a:rPr lang="en-US" sz="1400" dirty="0" err="1"/>
              <a:t>menunjukkan</a:t>
            </a:r>
            <a:r>
              <a:rPr lang="en-US" sz="1400" dirty="0"/>
              <a:t> </a:t>
            </a:r>
            <a:r>
              <a:rPr lang="en-US" sz="1400" dirty="0" err="1"/>
              <a:t>angka</a:t>
            </a:r>
            <a:r>
              <a:rPr lang="en-US" sz="1400" dirty="0"/>
              <a:t> 300 kelvin, </a:t>
            </a:r>
            <a:r>
              <a:rPr lang="en-US" sz="1400" dirty="0" err="1"/>
              <a:t>sedangkan</a:t>
            </a:r>
            <a:r>
              <a:rPr lang="en-US" sz="1400" dirty="0"/>
              <a:t> </a:t>
            </a:r>
            <a:r>
              <a:rPr lang="en-US" sz="1400" dirty="0" err="1"/>
              <a:t>kipas</a:t>
            </a:r>
            <a:r>
              <a:rPr lang="en-US" sz="1400" dirty="0"/>
              <a:t> </a:t>
            </a:r>
            <a:r>
              <a:rPr lang="en-US" sz="1400" dirty="0" err="1"/>
              <a:t>angin</a:t>
            </a:r>
            <a:r>
              <a:rPr lang="en-US" sz="1400" dirty="0"/>
              <a:t> </a:t>
            </a:r>
            <a:r>
              <a:rPr lang="en-US" sz="1400" dirty="0" err="1"/>
              <a:t>berputar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kecepatan</a:t>
            </a:r>
            <a:r>
              <a:rPr lang="en-US" sz="1400" dirty="0"/>
              <a:t> 4000 rpm?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>
            <a:spLocks noGrp="1"/>
          </p:cNvSpPr>
          <p:nvPr>
            <p:ph type="subTitle" idx="1"/>
          </p:nvPr>
        </p:nvSpPr>
        <p:spPr>
          <a:xfrm>
            <a:off x="321869" y="1017725"/>
            <a:ext cx="8507577" cy="3680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ID" sz="1800" dirty="0" err="1">
                <a:solidFill>
                  <a:schemeClr val="dk1"/>
                </a:solidFill>
              </a:rPr>
              <a:t>Fuzzifikasi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adalah</a:t>
            </a:r>
            <a:r>
              <a:rPr lang="en-ID" sz="1800" dirty="0">
                <a:solidFill>
                  <a:schemeClr val="dk1"/>
                </a:solidFill>
              </a:rPr>
              <a:t> proses </a:t>
            </a:r>
            <a:r>
              <a:rPr lang="en-ID" sz="1800" dirty="0" err="1">
                <a:solidFill>
                  <a:schemeClr val="dk1"/>
                </a:solidFill>
              </a:rPr>
              <a:t>untuk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merubah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nilai</a:t>
            </a:r>
            <a:r>
              <a:rPr lang="en-ID" sz="1800" dirty="0">
                <a:solidFill>
                  <a:schemeClr val="dk1"/>
                </a:solidFill>
              </a:rPr>
              <a:t> crips </a:t>
            </a:r>
            <a:r>
              <a:rPr lang="en-ID" sz="1800" dirty="0" err="1">
                <a:solidFill>
                  <a:schemeClr val="dk1"/>
                </a:solidFill>
              </a:rPr>
              <a:t>menjadi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nilai</a:t>
            </a:r>
            <a:r>
              <a:rPr lang="en-ID" sz="1800" dirty="0">
                <a:solidFill>
                  <a:schemeClr val="dk1"/>
                </a:solidFill>
              </a:rPr>
              <a:t> fuzzy. Nilai fuzzy </a:t>
            </a:r>
            <a:r>
              <a:rPr lang="en-ID" sz="1800" dirty="0" err="1">
                <a:solidFill>
                  <a:schemeClr val="dk1"/>
                </a:solidFill>
              </a:rPr>
              <a:t>berupa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himpunan</a:t>
            </a:r>
            <a:r>
              <a:rPr lang="en-ID" sz="1800" dirty="0">
                <a:solidFill>
                  <a:schemeClr val="dk1"/>
                </a:solidFill>
              </a:rPr>
              <a:t> fuzzy yang masing-masing </a:t>
            </a:r>
            <a:r>
              <a:rPr lang="en-ID" sz="1800" dirty="0" err="1">
                <a:solidFill>
                  <a:schemeClr val="dk1"/>
                </a:solidFill>
              </a:rPr>
              <a:t>akan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memiliki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derajat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keanggotaan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dengan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rentang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antara</a:t>
            </a:r>
            <a:r>
              <a:rPr lang="en-ID" sz="1800" dirty="0">
                <a:solidFill>
                  <a:schemeClr val="dk1"/>
                </a:solidFill>
              </a:rPr>
              <a:t> 0 </a:t>
            </a:r>
            <a:r>
              <a:rPr lang="en-ID" sz="1800" dirty="0" err="1">
                <a:solidFill>
                  <a:schemeClr val="dk1"/>
                </a:solidFill>
              </a:rPr>
              <a:t>hingga</a:t>
            </a:r>
            <a:r>
              <a:rPr lang="en-ID" sz="1800" dirty="0">
                <a:solidFill>
                  <a:schemeClr val="dk1"/>
                </a:solidFill>
              </a:rPr>
              <a:t> 1. </a:t>
            </a:r>
            <a:r>
              <a:rPr lang="en-ID" sz="1800" dirty="0" err="1">
                <a:solidFill>
                  <a:schemeClr val="dk1"/>
                </a:solidFill>
              </a:rPr>
              <a:t>Sebagaimana</a:t>
            </a:r>
            <a:r>
              <a:rPr lang="en-ID" sz="1800" dirty="0">
                <a:solidFill>
                  <a:schemeClr val="dk1"/>
                </a:solidFill>
              </a:rPr>
              <a:t> yang </a:t>
            </a:r>
            <a:r>
              <a:rPr lang="en-ID" sz="1800" dirty="0" err="1">
                <a:solidFill>
                  <a:schemeClr val="dk1"/>
                </a:solidFill>
              </a:rPr>
              <a:t>dijelaskan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dalam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studi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kasus</a:t>
            </a:r>
            <a:r>
              <a:rPr lang="en-ID" sz="1800" dirty="0">
                <a:solidFill>
                  <a:schemeClr val="dk1"/>
                </a:solidFill>
              </a:rPr>
              <a:t>, </a:t>
            </a:r>
            <a:r>
              <a:rPr lang="en-ID" sz="1800" dirty="0" err="1">
                <a:solidFill>
                  <a:schemeClr val="dk1"/>
                </a:solidFill>
              </a:rPr>
              <a:t>variabel</a:t>
            </a:r>
            <a:r>
              <a:rPr lang="en-ID" sz="1800" dirty="0">
                <a:solidFill>
                  <a:schemeClr val="dk1"/>
                </a:solidFill>
              </a:rPr>
              <a:t> yang </a:t>
            </a:r>
            <a:r>
              <a:rPr lang="en-ID" sz="1800" dirty="0" err="1">
                <a:solidFill>
                  <a:schemeClr val="dk1"/>
                </a:solidFill>
              </a:rPr>
              <a:t>digunakan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ada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tiga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macam</a:t>
            </a:r>
            <a:r>
              <a:rPr lang="en-ID" sz="1800" dirty="0">
                <a:solidFill>
                  <a:schemeClr val="dk1"/>
                </a:solidFill>
              </a:rPr>
              <a:t>, dua </a:t>
            </a:r>
            <a:r>
              <a:rPr lang="en-ID" sz="1800" dirty="0" err="1">
                <a:solidFill>
                  <a:schemeClr val="dk1"/>
                </a:solidFill>
              </a:rPr>
              <a:t>variabel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sebagai</a:t>
            </a:r>
            <a:r>
              <a:rPr lang="en-ID" sz="1800" dirty="0">
                <a:solidFill>
                  <a:schemeClr val="dk1"/>
                </a:solidFill>
              </a:rPr>
              <a:t> input (</a:t>
            </a:r>
            <a:r>
              <a:rPr lang="en-ID" sz="1800" dirty="0" err="1">
                <a:solidFill>
                  <a:schemeClr val="dk1"/>
                </a:solidFill>
              </a:rPr>
              <a:t>kecepatan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kipas</a:t>
            </a:r>
            <a:r>
              <a:rPr lang="en-ID" sz="1800" dirty="0">
                <a:solidFill>
                  <a:schemeClr val="dk1"/>
                </a:solidFill>
              </a:rPr>
              <a:t> dan </a:t>
            </a:r>
            <a:r>
              <a:rPr lang="en-ID" sz="1800" dirty="0" err="1">
                <a:solidFill>
                  <a:schemeClr val="dk1"/>
                </a:solidFill>
              </a:rPr>
              <a:t>suhu</a:t>
            </a:r>
            <a:r>
              <a:rPr lang="en-ID" sz="1800" dirty="0">
                <a:solidFill>
                  <a:schemeClr val="dk1"/>
                </a:solidFill>
              </a:rPr>
              <a:t>) dan </a:t>
            </a:r>
            <a:r>
              <a:rPr lang="en-ID" sz="1800" dirty="0" err="1">
                <a:solidFill>
                  <a:schemeClr val="dk1"/>
                </a:solidFill>
              </a:rPr>
              <a:t>satu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variabel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sebagai</a:t>
            </a:r>
            <a:r>
              <a:rPr lang="en-ID" sz="1800" dirty="0">
                <a:solidFill>
                  <a:schemeClr val="dk1"/>
                </a:solidFill>
              </a:rPr>
              <a:t> output, </a:t>
            </a:r>
            <a:r>
              <a:rPr lang="en-ID" sz="1800" dirty="0" err="1">
                <a:solidFill>
                  <a:schemeClr val="dk1"/>
                </a:solidFill>
              </a:rPr>
              <a:t>yaitu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frekuensi</a:t>
            </a:r>
            <a:r>
              <a:rPr lang="en-ID" sz="1800" dirty="0">
                <a:solidFill>
                  <a:schemeClr val="dk1"/>
                </a:solidFill>
              </a:rPr>
              <a:t>. Masing-masing </a:t>
            </a:r>
            <a:r>
              <a:rPr lang="en-ID" sz="1800" dirty="0" err="1">
                <a:solidFill>
                  <a:schemeClr val="dk1"/>
                </a:solidFill>
              </a:rPr>
              <a:t>variabel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memiliki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himpunan</a:t>
            </a:r>
            <a:r>
              <a:rPr lang="en-ID" sz="1800" dirty="0">
                <a:solidFill>
                  <a:schemeClr val="dk1"/>
                </a:solidFill>
              </a:rPr>
              <a:t> fuzzy-</a:t>
            </a:r>
            <a:r>
              <a:rPr lang="en-ID" sz="1800" dirty="0" err="1">
                <a:solidFill>
                  <a:schemeClr val="dk1"/>
                </a:solidFill>
              </a:rPr>
              <a:t>nya</a:t>
            </a:r>
            <a:r>
              <a:rPr lang="en-ID" sz="1800" dirty="0">
                <a:solidFill>
                  <a:schemeClr val="dk1"/>
                </a:solidFill>
              </a:rPr>
              <a:t> 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ID" sz="1800" dirty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ID" sz="1800" b="1" dirty="0" err="1">
                <a:solidFill>
                  <a:schemeClr val="dk1"/>
                </a:solidFill>
              </a:rPr>
              <a:t>Variabel</a:t>
            </a:r>
            <a:r>
              <a:rPr lang="en-ID" sz="1800" b="1" dirty="0">
                <a:solidFill>
                  <a:schemeClr val="dk1"/>
                </a:solidFill>
              </a:rPr>
              <a:t> </a:t>
            </a:r>
            <a:r>
              <a:rPr lang="en-ID" sz="1800" b="1" dirty="0" err="1">
                <a:solidFill>
                  <a:schemeClr val="dk1"/>
                </a:solidFill>
              </a:rPr>
              <a:t>Kecepatan</a:t>
            </a:r>
            <a:r>
              <a:rPr lang="en-ID" sz="1800" b="1" dirty="0">
                <a:solidFill>
                  <a:schemeClr val="dk1"/>
                </a:solidFill>
              </a:rPr>
              <a:t> = {LAMBAT, CEPAT} </a:t>
            </a:r>
            <a:r>
              <a:rPr lang="en-ID" sz="1800" b="1" dirty="0" err="1">
                <a:solidFill>
                  <a:schemeClr val="dk1"/>
                </a:solidFill>
              </a:rPr>
              <a:t>dengan</a:t>
            </a:r>
            <a:r>
              <a:rPr lang="en-ID" sz="1800" b="1" dirty="0">
                <a:solidFill>
                  <a:schemeClr val="dk1"/>
                </a:solidFill>
              </a:rPr>
              <a:t> domain 1000 - 5000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ID" sz="1800" b="1" dirty="0" err="1">
                <a:solidFill>
                  <a:schemeClr val="dk1"/>
                </a:solidFill>
              </a:rPr>
              <a:t>Variabel</a:t>
            </a:r>
            <a:r>
              <a:rPr lang="en-ID" sz="1800" b="1" dirty="0">
                <a:solidFill>
                  <a:schemeClr val="dk1"/>
                </a:solidFill>
              </a:rPr>
              <a:t> </a:t>
            </a:r>
            <a:r>
              <a:rPr lang="en-ID" sz="1800" b="1" dirty="0" err="1">
                <a:solidFill>
                  <a:schemeClr val="dk1"/>
                </a:solidFill>
              </a:rPr>
              <a:t>Suhu</a:t>
            </a:r>
            <a:r>
              <a:rPr lang="en-ID" sz="1800" b="1" dirty="0">
                <a:solidFill>
                  <a:schemeClr val="dk1"/>
                </a:solidFill>
              </a:rPr>
              <a:t>           = {RENDAH, TINGGI} </a:t>
            </a:r>
            <a:r>
              <a:rPr lang="en-ID" sz="1800" b="1" dirty="0" err="1">
                <a:solidFill>
                  <a:schemeClr val="dk1"/>
                </a:solidFill>
              </a:rPr>
              <a:t>dengan</a:t>
            </a:r>
            <a:r>
              <a:rPr lang="en-ID" sz="1800" b="1" dirty="0">
                <a:solidFill>
                  <a:schemeClr val="dk1"/>
                </a:solidFill>
              </a:rPr>
              <a:t> domain 100-600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ID" sz="1800" b="1" dirty="0" err="1">
                <a:solidFill>
                  <a:schemeClr val="dk1"/>
                </a:solidFill>
              </a:rPr>
              <a:t>Variabel</a:t>
            </a:r>
            <a:r>
              <a:rPr lang="en-ID" sz="1800" b="1" dirty="0">
                <a:solidFill>
                  <a:schemeClr val="dk1"/>
                </a:solidFill>
              </a:rPr>
              <a:t> </a:t>
            </a:r>
            <a:r>
              <a:rPr lang="en-ID" sz="1800" b="1" dirty="0" err="1">
                <a:solidFill>
                  <a:schemeClr val="dk1"/>
                </a:solidFill>
              </a:rPr>
              <a:t>Frekuensi</a:t>
            </a:r>
            <a:r>
              <a:rPr lang="en-ID" sz="1800" b="1" dirty="0">
                <a:solidFill>
                  <a:schemeClr val="dk1"/>
                </a:solidFill>
              </a:rPr>
              <a:t>  = {KECIL, BESAR} </a:t>
            </a:r>
            <a:r>
              <a:rPr lang="en-ID" sz="1800" b="1" dirty="0" err="1">
                <a:solidFill>
                  <a:schemeClr val="dk1"/>
                </a:solidFill>
              </a:rPr>
              <a:t>dengan</a:t>
            </a:r>
            <a:r>
              <a:rPr lang="en-ID" sz="1800" b="1" dirty="0">
                <a:solidFill>
                  <a:schemeClr val="dk1"/>
                </a:solidFill>
              </a:rPr>
              <a:t> domain 2000-7000</a:t>
            </a:r>
            <a:endParaRPr sz="1800" b="1" dirty="0"/>
          </a:p>
        </p:txBody>
      </p:sp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sz="2000" b="1" dirty="0"/>
              <a:t>TAHAP 1 : FUZZIFIKASI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270873E-2A46-1475-6117-0273591C46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9FC50-9550-E07F-0BF9-95CDD14A6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54" y="329184"/>
            <a:ext cx="7967692" cy="44842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7D4ED0-B916-90EE-7B19-616AA0468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62" y="857250"/>
            <a:ext cx="7805318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B8F899F-263B-498B-97F6-D7BE815C9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715" y="3661890"/>
            <a:ext cx="5930885" cy="1107619"/>
          </a:xfrm>
        </p:spPr>
        <p:txBody>
          <a:bodyPr/>
          <a:lstStyle/>
          <a:p>
            <a:r>
              <a:rPr lang="en-ID" b="1" dirty="0"/>
              <a:t>Maka, </a:t>
            </a:r>
            <a:r>
              <a:rPr lang="en-ID" b="1" dirty="0" err="1"/>
              <a:t>derajat</a:t>
            </a:r>
            <a:r>
              <a:rPr lang="en-ID" b="1" dirty="0"/>
              <a:t> </a:t>
            </a:r>
            <a:r>
              <a:rPr lang="en-ID" b="1" dirty="0" err="1"/>
              <a:t>keanggotaan</a:t>
            </a:r>
            <a:r>
              <a:rPr lang="en-ID" b="1" dirty="0"/>
              <a:t> </a:t>
            </a:r>
            <a:r>
              <a:rPr lang="en-ID" b="1" dirty="0" err="1"/>
              <a:t>untuk</a:t>
            </a:r>
            <a:r>
              <a:rPr lang="en-ID" b="1" dirty="0"/>
              <a:t> </a:t>
            </a:r>
            <a:r>
              <a:rPr lang="en-ID" b="1" dirty="0" err="1"/>
              <a:t>suhu</a:t>
            </a:r>
            <a:r>
              <a:rPr lang="en-ID" b="1" dirty="0"/>
              <a:t> 300 kelvin, </a:t>
            </a:r>
          </a:p>
          <a:p>
            <a:r>
              <a:rPr lang="en-ID" b="1" dirty="0" err="1"/>
              <a:t>adalah</a:t>
            </a:r>
            <a:r>
              <a:rPr lang="en-ID" b="1" dirty="0"/>
              <a:t> :</a:t>
            </a:r>
          </a:p>
          <a:p>
            <a:r>
              <a:rPr lang="en-ID" b="1" dirty="0" err="1"/>
              <a:t>miuRENDAH</a:t>
            </a:r>
            <a:r>
              <a:rPr lang="en-ID" b="1" dirty="0"/>
              <a:t>[300] = (600-300)/500 = 0,6</a:t>
            </a:r>
          </a:p>
          <a:p>
            <a:r>
              <a:rPr lang="en-ID" b="1" dirty="0" err="1"/>
              <a:t>miuTINGGI</a:t>
            </a:r>
            <a:r>
              <a:rPr lang="en-ID" b="1" dirty="0"/>
              <a:t>[300] = (300-100)/500 = 0,4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156FD9-E368-4993-906F-86868A58F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15" y="321869"/>
            <a:ext cx="7673645" cy="33400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789838-994F-75AC-BE50-6314B67CB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549" y="298919"/>
            <a:ext cx="5458091" cy="45456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219FD74-A8EA-8ABF-FB2C-B660551C4E40}"/>
                  </a:ext>
                </a:extLst>
              </p14:cNvPr>
              <p14:cNvContentPartPr/>
              <p14:nvPr/>
            </p14:nvContentPartPr>
            <p14:xfrm>
              <a:off x="1808856" y="2955096"/>
              <a:ext cx="10659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219FD74-A8EA-8ABF-FB2C-B660551C4E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6216" y="2892456"/>
                <a:ext cx="1191600" cy="12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917</Words>
  <Application>Microsoft Office PowerPoint</Application>
  <PresentationFormat>On-screen Show (16:9)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Lato</vt:lpstr>
      <vt:lpstr>Wingdings</vt:lpstr>
      <vt:lpstr>Montserrat</vt:lpstr>
      <vt:lpstr>Crimson Text</vt:lpstr>
      <vt:lpstr>Microsoft New Tai Lue</vt:lpstr>
      <vt:lpstr>Vidaloka</vt:lpstr>
      <vt:lpstr>Minimalist Business Slides XL by Slidesgo</vt:lpstr>
      <vt:lpstr>Penerapan Metode Fuzzy Tsukamoto Untuk Sistem Kontrol Frekuensi Putar Kipas Angin</vt:lpstr>
      <vt:lpstr>PowerPoint Presentation</vt:lpstr>
      <vt:lpstr>PowerPoint Presentation</vt:lpstr>
      <vt:lpstr>Berapakah sumber frekuensi putar yang dihasilkan sistem kontrol bila saat itu sensor suhu menunjukkan angka 300 kelvin, sedangkan kipas angin berputar dengan kecepatan 4000 rpm?</vt:lpstr>
      <vt:lpstr>TAHAP 1 : FUZZIFIKASI</vt:lpstr>
      <vt:lpstr>PowerPoint Presentation</vt:lpstr>
      <vt:lpstr>PowerPoint Presentation</vt:lpstr>
      <vt:lpstr>PowerPoint Presentation</vt:lpstr>
      <vt:lpstr>PowerPoint Presentation</vt:lpstr>
      <vt:lpstr>TAHAP 2 : INFERENSI TSUKAMOTO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Mahesa</dc:creator>
  <cp:lastModifiedBy>Mahesa Munfarid</cp:lastModifiedBy>
  <cp:revision>1</cp:revision>
  <dcterms:modified xsi:type="dcterms:W3CDTF">2024-12-11T12:58:45Z</dcterms:modified>
</cp:coreProperties>
</file>