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sldIdLst>
    <p:sldId id="257" r:id="rId5"/>
    <p:sldId id="269" r:id="rId6"/>
    <p:sldId id="286" r:id="rId7"/>
    <p:sldId id="298" r:id="rId8"/>
    <p:sldId id="303" r:id="rId9"/>
    <p:sldId id="304" r:id="rId10"/>
    <p:sldId id="284" r:id="rId11"/>
    <p:sldId id="296" r:id="rId12"/>
    <p:sldId id="297" r:id="rId13"/>
    <p:sldId id="281" r:id="rId14"/>
    <p:sldId id="299" r:id="rId15"/>
    <p:sldId id="282" r:id="rId16"/>
    <p:sldId id="260" r:id="rId17"/>
    <p:sldId id="294" r:id="rId18"/>
    <p:sldId id="307" r:id="rId19"/>
    <p:sldId id="300" r:id="rId20"/>
    <p:sldId id="291" r:id="rId21"/>
    <p:sldId id="301" r:id="rId22"/>
    <p:sldId id="292" r:id="rId23"/>
    <p:sldId id="28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891" autoAdjust="0"/>
  </p:normalViewPr>
  <p:slideViewPr>
    <p:cSldViewPr>
      <p:cViewPr>
        <p:scale>
          <a:sx n="73" d="100"/>
          <a:sy n="73" d="100"/>
        </p:scale>
        <p:origin x="-1284" y="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66A992-C587-4261-A22F-CB6C4889D73D}" type="datetimeFigureOut">
              <a:rPr lang="en-CA" smtClean="0"/>
              <a:t>10/05/2017</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652503-91CE-4D91-9891-3E2B85E57BB3}" type="slidenum">
              <a:rPr lang="en-CA" smtClean="0"/>
              <a:t>‹#›</a:t>
            </a:fld>
            <a:endParaRPr lang="en-CA"/>
          </a:p>
        </p:txBody>
      </p:sp>
    </p:spTree>
    <p:extLst>
      <p:ext uri="{BB962C8B-B14F-4D97-AF65-F5344CB8AC3E}">
        <p14:creationId xmlns:p14="http://schemas.microsoft.com/office/powerpoint/2010/main" val="1424332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6" name="Notes Placeholder 5"/>
          <p:cNvSpPr>
            <a:spLocks noGrp="1" noChangeArrowheads="1"/>
          </p:cNvSpPr>
          <p:nvPr>
            <p:ph type="body" idx="1"/>
          </p:nvPr>
        </p:nvSpPr>
        <p:spPr bwMode="auto">
          <a:xfrm>
            <a:off x="686421" y="4344025"/>
            <a:ext cx="5485158" cy="1353120"/>
          </a:xfrm>
          <a:prstGeom prst="rect">
            <a:avLst/>
          </a:prstGeom>
          <a:solidFill>
            <a:schemeClr val="bg1"/>
          </a:solidFill>
          <a:ln w="76200" cmpd="tri">
            <a:solidFill>
              <a:srgbClr val="FF0000"/>
            </a:solidFill>
            <a:miter lim="800000"/>
            <a:headEnd/>
            <a:tailEnd/>
          </a:ln>
        </p:spPr>
        <p:txBody>
          <a:bodyPr lIns="90353" tIns="45177" rIns="90353" bIns="45177">
            <a:spAutoFit/>
          </a:bodyPr>
          <a:lstStyle/>
          <a:p>
            <a:endParaRPr lang="en-US" sz="1000" b="1" dirty="0">
              <a:solidFill>
                <a:srgbClr val="CC0000"/>
              </a:solidFill>
            </a:endParaRPr>
          </a:p>
        </p:txBody>
      </p:sp>
    </p:spTree>
    <p:extLst>
      <p:ext uri="{BB962C8B-B14F-4D97-AF65-F5344CB8AC3E}">
        <p14:creationId xmlns:p14="http://schemas.microsoft.com/office/powerpoint/2010/main" val="219483399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9.xml"/><Relationship Id="rId7"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cnStamp_ID_1036" hidden="1"/>
          <p:cNvSpPr>
            <a:spLocks noChangeArrowheads="1"/>
          </p:cNvSpPr>
          <p:nvPr>
            <p:custDataLst>
              <p:tags r:id="rId1"/>
            </p:custDataLst>
          </p:nvPr>
        </p:nvSpPr>
        <p:spPr bwMode="gray">
          <a:xfrm>
            <a:off x="5892800" y="1387475"/>
            <a:ext cx="1422400" cy="263525"/>
          </a:xfrm>
          <a:prstGeom prst="leftRightArrow">
            <a:avLst>
              <a:gd name="adj1" fmla="val 100000"/>
              <a:gd name="adj2" fmla="val 0"/>
            </a:avLst>
          </a:prstGeom>
          <a:noFill/>
          <a:ln>
            <a:noFill/>
          </a:ln>
          <a:effectLst/>
          <a:extLst/>
        </p:spPr>
        <p:txBody>
          <a:bodyPr wrap="none" lIns="0" tIns="25400" rIns="0" bIns="25400">
            <a:spAutoFit/>
          </a:bodyPr>
          <a:lstStyle/>
          <a:p>
            <a:pPr algn="r" fontAlgn="base">
              <a:spcBef>
                <a:spcPct val="0"/>
              </a:spcBef>
              <a:spcAft>
                <a:spcPct val="0"/>
              </a:spcAft>
              <a:defRPr/>
            </a:pPr>
            <a:r>
              <a:rPr lang="en-CA" sz="1400" b="1">
                <a:solidFill>
                  <a:srgbClr val="000000"/>
                </a:solidFill>
              </a:rPr>
              <a:t>MASTER STAMP</a:t>
            </a:r>
          </a:p>
        </p:txBody>
      </p:sp>
      <p:cxnSp>
        <p:nvCxnSpPr>
          <p:cNvPr id="5" name="AcnStpConnector_ID_1037" hidden="1"/>
          <p:cNvCxnSpPr>
            <a:cxnSpLocks noChangeShapeType="1"/>
          </p:cNvCxnSpPr>
          <p:nvPr>
            <p:custDataLst>
              <p:tags r:id="rId2"/>
            </p:custDataLst>
          </p:nvPr>
        </p:nvCxnSpPr>
        <p:spPr bwMode="gray">
          <a:xfrm>
            <a:off x="5892800" y="1387475"/>
            <a:ext cx="1422400" cy="0"/>
          </a:xfrm>
          <a:prstGeom prst="straightConnector1">
            <a:avLst/>
          </a:prstGeom>
          <a:noFill/>
          <a:ln w="9525">
            <a:solidFill>
              <a:srgbClr val="000000"/>
            </a:solidFill>
            <a:round/>
            <a:headEnd/>
            <a:tailEnd/>
          </a:ln>
        </p:spPr>
      </p:cxnSp>
      <p:cxnSp>
        <p:nvCxnSpPr>
          <p:cNvPr id="6" name="AcnStpConnector_ID_1038" hidden="1"/>
          <p:cNvCxnSpPr>
            <a:cxnSpLocks noChangeShapeType="1"/>
          </p:cNvCxnSpPr>
          <p:nvPr>
            <p:custDataLst>
              <p:tags r:id="rId3"/>
            </p:custDataLst>
          </p:nvPr>
        </p:nvCxnSpPr>
        <p:spPr bwMode="gray">
          <a:xfrm>
            <a:off x="5892800" y="1651000"/>
            <a:ext cx="1422400" cy="0"/>
          </a:xfrm>
          <a:prstGeom prst="straightConnector1">
            <a:avLst/>
          </a:prstGeom>
          <a:noFill/>
          <a:ln w="9525">
            <a:solidFill>
              <a:srgbClr val="000000"/>
            </a:solidFill>
            <a:round/>
            <a:headEnd/>
            <a:tailEnd/>
          </a:ln>
        </p:spPr>
      </p:cxnSp>
      <p:sp>
        <p:nvSpPr>
          <p:cNvPr id="7" name="Text Box 13"/>
          <p:cNvSpPr txBox="1">
            <a:spLocks noChangeArrowheads="1"/>
          </p:cNvSpPr>
          <p:nvPr userDrawn="1"/>
        </p:nvSpPr>
        <p:spPr bwMode="auto">
          <a:xfrm>
            <a:off x="3232150" y="6657975"/>
            <a:ext cx="2679700" cy="122238"/>
          </a:xfrm>
          <a:prstGeom prst="rect">
            <a:avLst/>
          </a:prstGeom>
          <a:noFill/>
          <a:ln>
            <a:noFill/>
          </a:ln>
          <a:effectLst/>
          <a:extLst/>
        </p:spPr>
        <p:txBody>
          <a:bodyPr lIns="0" tIns="0" rIns="0" bIns="0" anchor="ctr">
            <a:spAutoFit/>
          </a:bodyPr>
          <a:lstStyle/>
          <a:p>
            <a:pPr fontAlgn="base">
              <a:spcBef>
                <a:spcPct val="50000"/>
              </a:spcBef>
              <a:spcAft>
                <a:spcPct val="0"/>
              </a:spcAft>
              <a:buFont typeface="Wingdings" pitchFamily="2" charset="2"/>
              <a:buNone/>
              <a:defRPr/>
            </a:pPr>
            <a:r>
              <a:rPr lang="en-US" sz="800">
                <a:solidFill>
                  <a:srgbClr val="000000"/>
                </a:solidFill>
              </a:rPr>
              <a:t>RBC Confidential. </a:t>
            </a:r>
            <a:r>
              <a:rPr lang="en-US" sz="800">
                <a:solidFill>
                  <a:srgbClr val="000000"/>
                </a:solidFill>
                <a:cs typeface="Arial" charset="0"/>
              </a:rPr>
              <a:t>© </a:t>
            </a:r>
            <a:r>
              <a:rPr lang="en-US" sz="800">
                <a:solidFill>
                  <a:srgbClr val="000000"/>
                </a:solidFill>
              </a:rPr>
              <a:t>Royal Bank of Canada 2014.</a:t>
            </a:r>
          </a:p>
        </p:txBody>
      </p:sp>
      <p:sp>
        <p:nvSpPr>
          <p:cNvPr id="8" name="AcnStamp_ID_1036" hidden="1"/>
          <p:cNvSpPr>
            <a:spLocks noChangeArrowheads="1"/>
          </p:cNvSpPr>
          <p:nvPr userDrawn="1">
            <p:custDataLst>
              <p:tags r:id="rId4"/>
            </p:custDataLst>
          </p:nvPr>
        </p:nvSpPr>
        <p:spPr bwMode="gray">
          <a:xfrm>
            <a:off x="5892800" y="1387475"/>
            <a:ext cx="1422400" cy="263525"/>
          </a:xfrm>
          <a:prstGeom prst="leftRightArrow">
            <a:avLst>
              <a:gd name="adj1" fmla="val 100000"/>
              <a:gd name="adj2" fmla="val 0"/>
            </a:avLst>
          </a:prstGeom>
          <a:noFill/>
          <a:ln>
            <a:noFill/>
          </a:ln>
          <a:effectLst/>
          <a:extLst/>
        </p:spPr>
        <p:txBody>
          <a:bodyPr wrap="none" lIns="0" tIns="25400" rIns="0" bIns="25400">
            <a:spAutoFit/>
          </a:bodyPr>
          <a:lstStyle/>
          <a:p>
            <a:pPr algn="r" fontAlgn="base">
              <a:spcBef>
                <a:spcPct val="0"/>
              </a:spcBef>
              <a:spcAft>
                <a:spcPct val="0"/>
              </a:spcAft>
              <a:defRPr/>
            </a:pPr>
            <a:r>
              <a:rPr lang="en-CA" sz="1400" b="1">
                <a:solidFill>
                  <a:srgbClr val="000000"/>
                </a:solidFill>
              </a:rPr>
              <a:t>MASTER STAMP</a:t>
            </a:r>
          </a:p>
        </p:txBody>
      </p:sp>
      <p:cxnSp>
        <p:nvCxnSpPr>
          <p:cNvPr id="9" name="AcnStpConnector_ID_1037" hidden="1"/>
          <p:cNvCxnSpPr>
            <a:cxnSpLocks noChangeShapeType="1"/>
          </p:cNvCxnSpPr>
          <p:nvPr userDrawn="1">
            <p:custDataLst>
              <p:tags r:id="rId5"/>
            </p:custDataLst>
          </p:nvPr>
        </p:nvCxnSpPr>
        <p:spPr bwMode="gray">
          <a:xfrm>
            <a:off x="5892800" y="1387475"/>
            <a:ext cx="1422400" cy="0"/>
          </a:xfrm>
          <a:prstGeom prst="straightConnector1">
            <a:avLst/>
          </a:prstGeom>
          <a:noFill/>
          <a:ln w="9525">
            <a:solidFill>
              <a:srgbClr val="000000"/>
            </a:solidFill>
            <a:round/>
            <a:headEnd/>
            <a:tailEnd/>
          </a:ln>
        </p:spPr>
      </p:cxnSp>
      <p:cxnSp>
        <p:nvCxnSpPr>
          <p:cNvPr id="10" name="AcnStpConnector_ID_1038" hidden="1"/>
          <p:cNvCxnSpPr>
            <a:cxnSpLocks noChangeShapeType="1"/>
          </p:cNvCxnSpPr>
          <p:nvPr userDrawn="1">
            <p:custDataLst>
              <p:tags r:id="rId6"/>
            </p:custDataLst>
          </p:nvPr>
        </p:nvCxnSpPr>
        <p:spPr bwMode="gray">
          <a:xfrm>
            <a:off x="5892800" y="1651000"/>
            <a:ext cx="1422400" cy="0"/>
          </a:xfrm>
          <a:prstGeom prst="straightConnector1">
            <a:avLst/>
          </a:prstGeom>
          <a:noFill/>
          <a:ln w="9525">
            <a:solidFill>
              <a:srgbClr val="000000"/>
            </a:solidFill>
            <a:round/>
            <a:headEnd/>
            <a:tailEnd/>
          </a:ln>
        </p:spPr>
      </p:cxnSp>
      <p:sp>
        <p:nvSpPr>
          <p:cNvPr id="11" name="Rectangle 20"/>
          <p:cNvSpPr>
            <a:spLocks noChangeArrowheads="1"/>
          </p:cNvSpPr>
          <p:nvPr/>
        </p:nvSpPr>
        <p:spPr bwMode="auto">
          <a:xfrm>
            <a:off x="6781800" y="6572250"/>
            <a:ext cx="2133600" cy="285750"/>
          </a:xfrm>
          <a:prstGeom prst="rect">
            <a:avLst/>
          </a:prstGeom>
          <a:noFill/>
          <a:ln>
            <a:noFill/>
          </a:ln>
          <a:effectLst/>
          <a:extLst/>
        </p:spPr>
        <p:txBody>
          <a:bodyPr wrap="none" lIns="0" tIns="0" rIns="0" bIns="0" anchor="ctr"/>
          <a:lstStyle/>
          <a:p>
            <a:pPr algn="r" fontAlgn="base">
              <a:spcBef>
                <a:spcPct val="0"/>
              </a:spcBef>
              <a:spcAft>
                <a:spcPct val="0"/>
              </a:spcAft>
              <a:defRPr/>
            </a:pPr>
            <a:fld id="{5CBCE69E-FF82-4094-ADDA-B26C3EC5837E}" type="slidenum">
              <a:rPr lang="en-CA" sz="1400" b="1">
                <a:solidFill>
                  <a:srgbClr val="000000"/>
                </a:solidFill>
                <a:latin typeface="Calibri" pitchFamily="34" charset="0"/>
                <a:cs typeface="Calibri" pitchFamily="34" charset="0"/>
              </a:rPr>
              <a:pPr algn="r" fontAlgn="base">
                <a:spcBef>
                  <a:spcPct val="0"/>
                </a:spcBef>
                <a:spcAft>
                  <a:spcPct val="0"/>
                </a:spcAft>
                <a:defRPr/>
              </a:pPr>
              <a:t>‹#›</a:t>
            </a:fld>
            <a:endParaRPr lang="en-CA" sz="1400" b="1" dirty="0">
              <a:solidFill>
                <a:srgbClr val="000000"/>
              </a:solidFill>
              <a:latin typeface="Calibri" pitchFamily="34" charset="0"/>
              <a:cs typeface="Calibri" pitchFamily="34" charset="0"/>
            </a:endParaRPr>
          </a:p>
        </p:txBody>
      </p:sp>
      <p:sp>
        <p:nvSpPr>
          <p:cNvPr id="12" name="Rectangle 23"/>
          <p:cNvSpPr>
            <a:spLocks noChangeArrowheads="1"/>
          </p:cNvSpPr>
          <p:nvPr userDrawn="1"/>
        </p:nvSpPr>
        <p:spPr bwMode="auto">
          <a:xfrm>
            <a:off x="142875" y="1111250"/>
            <a:ext cx="8821738" cy="36513"/>
          </a:xfrm>
          <a:prstGeom prst="rect">
            <a:avLst/>
          </a:prstGeom>
          <a:solidFill>
            <a:srgbClr val="333399"/>
          </a:solidFill>
          <a:ln w="9525">
            <a:noFill/>
            <a:miter lim="800000"/>
            <a:headEnd/>
            <a:tailEnd/>
          </a:ln>
        </p:spPr>
        <p:txBody>
          <a:bodyPr wrap="none" anchor="ctr"/>
          <a:lstStyle/>
          <a:p>
            <a:pPr fontAlgn="base">
              <a:spcBef>
                <a:spcPct val="0"/>
              </a:spcBef>
              <a:spcAft>
                <a:spcPct val="0"/>
              </a:spcAft>
              <a:defRPr/>
            </a:pPr>
            <a:endParaRPr lang="en-US" b="1">
              <a:solidFill>
                <a:srgbClr val="000000"/>
              </a:solidFill>
            </a:endParaRPr>
          </a:p>
        </p:txBody>
      </p:sp>
      <p:pic>
        <p:nvPicPr>
          <p:cNvPr id="13" name="Picture 24" descr="RBCRB_LogoDes_H_rgbPE"/>
          <p:cNvPicPr>
            <a:picLocks noChangeAspect="1" noChangeArrowheads="1"/>
          </p:cNvPicPr>
          <p:nvPr userDrawn="1"/>
        </p:nvPicPr>
        <p:blipFill>
          <a:blip r:embed="rId8"/>
          <a:srcRect r="75917"/>
          <a:stretch>
            <a:fillRect/>
          </a:stretch>
        </p:blipFill>
        <p:spPr bwMode="auto">
          <a:xfrm>
            <a:off x="163513" y="184150"/>
            <a:ext cx="666750" cy="730250"/>
          </a:xfrm>
          <a:prstGeom prst="rect">
            <a:avLst/>
          </a:prstGeom>
          <a:noFill/>
          <a:ln w="9525">
            <a:noFill/>
            <a:miter lim="800000"/>
            <a:headEnd/>
            <a:tailEnd/>
          </a:ln>
        </p:spPr>
      </p:pic>
      <p:sp>
        <p:nvSpPr>
          <p:cNvPr id="14" name="Text Box 13"/>
          <p:cNvSpPr txBox="1">
            <a:spLocks noChangeArrowheads="1"/>
          </p:cNvSpPr>
          <p:nvPr userDrawn="1"/>
        </p:nvSpPr>
        <p:spPr bwMode="auto">
          <a:xfrm>
            <a:off x="34925" y="6657975"/>
            <a:ext cx="2679700" cy="122238"/>
          </a:xfrm>
          <a:prstGeom prst="rect">
            <a:avLst/>
          </a:prstGeom>
          <a:noFill/>
          <a:ln>
            <a:noFill/>
          </a:ln>
          <a:effectLst/>
          <a:extLst/>
        </p:spPr>
        <p:txBody>
          <a:bodyPr lIns="0" tIns="0" rIns="0" bIns="0" anchor="ctr">
            <a:spAutoFit/>
          </a:bodyPr>
          <a:lstStyle/>
          <a:p>
            <a:pPr fontAlgn="base">
              <a:spcBef>
                <a:spcPct val="50000"/>
              </a:spcBef>
              <a:spcAft>
                <a:spcPct val="0"/>
              </a:spcAft>
              <a:buFont typeface="Wingdings" pitchFamily="2" charset="2"/>
              <a:buNone/>
              <a:defRPr/>
            </a:pPr>
            <a:r>
              <a:rPr lang="en-US" sz="800">
                <a:solidFill>
                  <a:srgbClr val="000000"/>
                </a:solidFill>
              </a:rPr>
              <a:t>ARB Presentation Template v3.2</a:t>
            </a:r>
          </a:p>
        </p:txBody>
      </p:sp>
      <p:sp>
        <p:nvSpPr>
          <p:cNvPr id="15" name="Rectangle 2"/>
          <p:cNvSpPr>
            <a:spLocks noChangeArrowheads="1"/>
          </p:cNvSpPr>
          <p:nvPr/>
        </p:nvSpPr>
        <p:spPr bwMode="auto">
          <a:xfrm>
            <a:off x="893763" y="185738"/>
            <a:ext cx="7991475" cy="177800"/>
          </a:xfrm>
          <a:prstGeom prst="rect">
            <a:avLst/>
          </a:prstGeom>
          <a:noFill/>
          <a:ln w="9525">
            <a:noFill/>
            <a:miter lim="800000"/>
            <a:headEnd/>
            <a:tailEnd/>
          </a:ln>
        </p:spPr>
        <p:txBody>
          <a:bodyPr anchor="b"/>
          <a:lstStyle/>
          <a:p>
            <a:pPr algn="r" eaLnBrk="0" fontAlgn="base" hangingPunct="0">
              <a:spcBef>
                <a:spcPct val="0"/>
              </a:spcBef>
              <a:spcAft>
                <a:spcPct val="0"/>
              </a:spcAft>
              <a:defRPr/>
            </a:pPr>
            <a:endParaRPr lang="en-US" sz="1200" b="1">
              <a:solidFill>
                <a:srgbClr val="323232"/>
              </a:solidFill>
            </a:endParaRPr>
          </a:p>
        </p:txBody>
      </p:sp>
      <p:sp>
        <p:nvSpPr>
          <p:cNvPr id="16" name="Rectangle 2"/>
          <p:cNvSpPr>
            <a:spLocks noChangeArrowheads="1"/>
          </p:cNvSpPr>
          <p:nvPr/>
        </p:nvSpPr>
        <p:spPr bwMode="auto">
          <a:xfrm>
            <a:off x="1009650" y="133350"/>
            <a:ext cx="7991475" cy="142875"/>
          </a:xfrm>
          <a:prstGeom prst="rect">
            <a:avLst/>
          </a:prstGeom>
          <a:noFill/>
          <a:ln w="9525">
            <a:noFill/>
            <a:miter lim="800000"/>
            <a:headEnd/>
            <a:tailEnd/>
          </a:ln>
        </p:spPr>
        <p:txBody>
          <a:bodyPr anchor="b"/>
          <a:lstStyle/>
          <a:p>
            <a:pPr algn="r" fontAlgn="base">
              <a:spcBef>
                <a:spcPct val="0"/>
              </a:spcBef>
              <a:spcAft>
                <a:spcPct val="0"/>
              </a:spcAft>
              <a:defRPr/>
            </a:pPr>
            <a:endParaRPr lang="en-US" sz="1200" b="1">
              <a:solidFill>
                <a:srgbClr val="323232"/>
              </a:solidFill>
            </a:endParaRPr>
          </a:p>
        </p:txBody>
      </p:sp>
      <p:sp>
        <p:nvSpPr>
          <p:cNvPr id="263170" name="Rectangle 2"/>
          <p:cNvSpPr>
            <a:spLocks noGrp="1" noChangeArrowheads="1"/>
          </p:cNvSpPr>
          <p:nvPr>
            <p:ph type="ctrTitle"/>
          </p:nvPr>
        </p:nvSpPr>
        <p:spPr>
          <a:xfrm>
            <a:off x="685800" y="2130425"/>
            <a:ext cx="7772400" cy="1470025"/>
          </a:xfrm>
        </p:spPr>
        <p:txBody>
          <a:bodyPr/>
          <a:lstStyle>
            <a:lvl1pPr>
              <a:defRPr/>
            </a:lvl1pPr>
          </a:lstStyle>
          <a:p>
            <a:r>
              <a:rPr lang="en-CA"/>
              <a:t>Click to edit Master title style</a:t>
            </a:r>
          </a:p>
        </p:txBody>
      </p:sp>
      <p:sp>
        <p:nvSpPr>
          <p:cNvPr id="2631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CA"/>
              <a:t>Click to edit Master subtitle style</a:t>
            </a:r>
          </a:p>
        </p:txBody>
      </p:sp>
    </p:spTree>
    <p:extLst>
      <p:ext uri="{BB962C8B-B14F-4D97-AF65-F5344CB8AC3E}">
        <p14:creationId xmlns:p14="http://schemas.microsoft.com/office/powerpoint/2010/main" val="1908234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5342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61988"/>
            <a:ext cx="2009775" cy="5768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7250" y="661988"/>
            <a:ext cx="5876925" cy="576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7259200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77838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03534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95350" y="1173163"/>
            <a:ext cx="39243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72050" y="1173163"/>
            <a:ext cx="39243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0148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2239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85490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1508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83007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7420029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857250" y="661988"/>
            <a:ext cx="7991475" cy="41751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CA" smtClean="0"/>
              <a:t>Title</a:t>
            </a:r>
          </a:p>
        </p:txBody>
      </p:sp>
      <p:sp>
        <p:nvSpPr>
          <p:cNvPr id="13315" name="Rectangle 3"/>
          <p:cNvSpPr>
            <a:spLocks noGrp="1" noChangeArrowheads="1"/>
          </p:cNvSpPr>
          <p:nvPr>
            <p:ph type="body" idx="1"/>
          </p:nvPr>
        </p:nvSpPr>
        <p:spPr bwMode="auto">
          <a:xfrm>
            <a:off x="895350" y="1173163"/>
            <a:ext cx="80010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3"/>
            <a:endParaRPr lang="en-CA" smtClean="0"/>
          </a:p>
        </p:txBody>
      </p:sp>
      <p:sp>
        <p:nvSpPr>
          <p:cNvPr id="437256" name="AcnStamp_ID_1036" hidden="1"/>
          <p:cNvSpPr>
            <a:spLocks noChangeArrowheads="1"/>
          </p:cNvSpPr>
          <p:nvPr>
            <p:custDataLst>
              <p:tags r:id="rId13"/>
            </p:custDataLst>
          </p:nvPr>
        </p:nvSpPr>
        <p:spPr bwMode="gray">
          <a:xfrm>
            <a:off x="5892800" y="1387475"/>
            <a:ext cx="1422400" cy="263525"/>
          </a:xfrm>
          <a:prstGeom prst="leftRightArrow">
            <a:avLst>
              <a:gd name="adj1" fmla="val 100000"/>
              <a:gd name="adj2" fmla="val 0"/>
            </a:avLst>
          </a:prstGeom>
          <a:noFill/>
          <a:ln>
            <a:noFill/>
          </a:ln>
          <a:effectLst/>
          <a:extLst/>
        </p:spPr>
        <p:txBody>
          <a:bodyPr wrap="none" lIns="0" tIns="25400" rIns="0" bIns="25400">
            <a:spAutoFit/>
          </a:bodyPr>
          <a:lstStyle/>
          <a:p>
            <a:pPr algn="r" fontAlgn="base">
              <a:spcBef>
                <a:spcPct val="0"/>
              </a:spcBef>
              <a:spcAft>
                <a:spcPct val="0"/>
              </a:spcAft>
              <a:defRPr/>
            </a:pPr>
            <a:r>
              <a:rPr lang="en-CA" sz="1400" b="1">
                <a:solidFill>
                  <a:srgbClr val="000000"/>
                </a:solidFill>
              </a:rPr>
              <a:t>MASTER STAMP</a:t>
            </a:r>
          </a:p>
        </p:txBody>
      </p:sp>
      <p:cxnSp>
        <p:nvCxnSpPr>
          <p:cNvPr id="13317" name="AcnStpConnector_ID_1037" hidden="1"/>
          <p:cNvCxnSpPr>
            <a:cxnSpLocks noChangeShapeType="1"/>
            <a:stCxn id="437256" idx="2"/>
            <a:endCxn id="437256" idx="0"/>
          </p:cNvCxnSpPr>
          <p:nvPr>
            <p:custDataLst>
              <p:tags r:id="rId14"/>
            </p:custDataLst>
          </p:nvPr>
        </p:nvCxnSpPr>
        <p:spPr bwMode="gray">
          <a:xfrm>
            <a:off x="5892800" y="1387475"/>
            <a:ext cx="1422400" cy="0"/>
          </a:xfrm>
          <a:prstGeom prst="straightConnector1">
            <a:avLst/>
          </a:prstGeom>
          <a:noFill/>
          <a:ln w="9525">
            <a:solidFill>
              <a:srgbClr val="000000"/>
            </a:solidFill>
            <a:round/>
            <a:headEnd/>
            <a:tailEnd/>
          </a:ln>
        </p:spPr>
      </p:cxnSp>
      <p:cxnSp>
        <p:nvCxnSpPr>
          <p:cNvPr id="13318" name="AcnStpConnector_ID_1038" hidden="1"/>
          <p:cNvCxnSpPr>
            <a:cxnSpLocks noChangeShapeType="1"/>
            <a:stCxn id="437256" idx="4"/>
            <a:endCxn id="437256" idx="6"/>
          </p:cNvCxnSpPr>
          <p:nvPr>
            <p:custDataLst>
              <p:tags r:id="rId15"/>
            </p:custDataLst>
          </p:nvPr>
        </p:nvCxnSpPr>
        <p:spPr bwMode="gray">
          <a:xfrm>
            <a:off x="5892800" y="1651000"/>
            <a:ext cx="1422400" cy="0"/>
          </a:xfrm>
          <a:prstGeom prst="straightConnector1">
            <a:avLst/>
          </a:prstGeom>
          <a:noFill/>
          <a:ln w="9525">
            <a:solidFill>
              <a:srgbClr val="000000"/>
            </a:solidFill>
            <a:round/>
            <a:headEnd/>
            <a:tailEnd/>
          </a:ln>
        </p:spPr>
      </p:cxnSp>
      <p:sp>
        <p:nvSpPr>
          <p:cNvPr id="437261" name="Text Box 13"/>
          <p:cNvSpPr txBox="1">
            <a:spLocks noChangeArrowheads="1"/>
          </p:cNvSpPr>
          <p:nvPr/>
        </p:nvSpPr>
        <p:spPr bwMode="auto">
          <a:xfrm>
            <a:off x="3232150" y="6657975"/>
            <a:ext cx="2679700" cy="122238"/>
          </a:xfrm>
          <a:prstGeom prst="rect">
            <a:avLst/>
          </a:prstGeom>
          <a:noFill/>
          <a:ln>
            <a:noFill/>
          </a:ln>
          <a:effectLst/>
          <a:extLst/>
        </p:spPr>
        <p:txBody>
          <a:bodyPr lIns="0" tIns="0" rIns="0" bIns="0" anchor="ctr">
            <a:spAutoFit/>
          </a:bodyPr>
          <a:lstStyle/>
          <a:p>
            <a:pPr fontAlgn="base">
              <a:spcBef>
                <a:spcPct val="50000"/>
              </a:spcBef>
              <a:spcAft>
                <a:spcPct val="0"/>
              </a:spcAft>
              <a:buFont typeface="Wingdings" pitchFamily="2" charset="2"/>
              <a:buNone/>
              <a:defRPr/>
            </a:pPr>
            <a:r>
              <a:rPr lang="en-US" sz="800">
                <a:solidFill>
                  <a:srgbClr val="000000"/>
                </a:solidFill>
              </a:rPr>
              <a:t>RBC Confidential. </a:t>
            </a:r>
            <a:r>
              <a:rPr lang="en-US" sz="800">
                <a:solidFill>
                  <a:srgbClr val="000000"/>
                </a:solidFill>
                <a:cs typeface="Arial" charset="0"/>
              </a:rPr>
              <a:t>© </a:t>
            </a:r>
            <a:r>
              <a:rPr lang="en-US" sz="800">
                <a:solidFill>
                  <a:srgbClr val="000000"/>
                </a:solidFill>
              </a:rPr>
              <a:t>Royal Bank of Canada 2015</a:t>
            </a:r>
          </a:p>
        </p:txBody>
      </p:sp>
      <p:sp>
        <p:nvSpPr>
          <p:cNvPr id="437262" name="AcnStamp_ID_1036" hidden="1"/>
          <p:cNvSpPr>
            <a:spLocks noChangeArrowheads="1"/>
          </p:cNvSpPr>
          <p:nvPr>
            <p:custDataLst>
              <p:tags r:id="rId16"/>
            </p:custDataLst>
          </p:nvPr>
        </p:nvSpPr>
        <p:spPr bwMode="gray">
          <a:xfrm>
            <a:off x="5892800" y="1387475"/>
            <a:ext cx="1422400" cy="263525"/>
          </a:xfrm>
          <a:prstGeom prst="leftRightArrow">
            <a:avLst>
              <a:gd name="adj1" fmla="val 100000"/>
              <a:gd name="adj2" fmla="val 0"/>
            </a:avLst>
          </a:prstGeom>
          <a:noFill/>
          <a:ln>
            <a:noFill/>
          </a:ln>
          <a:effectLst/>
          <a:extLst/>
        </p:spPr>
        <p:txBody>
          <a:bodyPr wrap="none" lIns="0" tIns="25400" rIns="0" bIns="25400">
            <a:spAutoFit/>
          </a:bodyPr>
          <a:lstStyle/>
          <a:p>
            <a:pPr algn="r" fontAlgn="base">
              <a:spcBef>
                <a:spcPct val="0"/>
              </a:spcBef>
              <a:spcAft>
                <a:spcPct val="0"/>
              </a:spcAft>
              <a:defRPr/>
            </a:pPr>
            <a:r>
              <a:rPr lang="en-CA" sz="1400" b="1">
                <a:solidFill>
                  <a:srgbClr val="000000"/>
                </a:solidFill>
              </a:rPr>
              <a:t>MASTER STAMP</a:t>
            </a:r>
          </a:p>
        </p:txBody>
      </p:sp>
      <p:cxnSp>
        <p:nvCxnSpPr>
          <p:cNvPr id="13321" name="AcnStpConnector_ID_1037" hidden="1"/>
          <p:cNvCxnSpPr>
            <a:cxnSpLocks noChangeShapeType="1"/>
          </p:cNvCxnSpPr>
          <p:nvPr>
            <p:custDataLst>
              <p:tags r:id="rId17"/>
            </p:custDataLst>
          </p:nvPr>
        </p:nvCxnSpPr>
        <p:spPr bwMode="gray">
          <a:xfrm>
            <a:off x="5892800" y="1387475"/>
            <a:ext cx="1422400" cy="0"/>
          </a:xfrm>
          <a:prstGeom prst="straightConnector1">
            <a:avLst/>
          </a:prstGeom>
          <a:noFill/>
          <a:ln w="9525">
            <a:solidFill>
              <a:srgbClr val="000000"/>
            </a:solidFill>
            <a:round/>
            <a:headEnd/>
            <a:tailEnd/>
          </a:ln>
        </p:spPr>
      </p:cxnSp>
      <p:cxnSp>
        <p:nvCxnSpPr>
          <p:cNvPr id="13322" name="AcnStpConnector_ID_1038" hidden="1"/>
          <p:cNvCxnSpPr>
            <a:cxnSpLocks noChangeShapeType="1"/>
          </p:cNvCxnSpPr>
          <p:nvPr>
            <p:custDataLst>
              <p:tags r:id="rId18"/>
            </p:custDataLst>
          </p:nvPr>
        </p:nvCxnSpPr>
        <p:spPr bwMode="gray">
          <a:xfrm>
            <a:off x="5892800" y="1651000"/>
            <a:ext cx="1422400" cy="0"/>
          </a:xfrm>
          <a:prstGeom prst="straightConnector1">
            <a:avLst/>
          </a:prstGeom>
          <a:noFill/>
          <a:ln w="9525">
            <a:solidFill>
              <a:srgbClr val="000000"/>
            </a:solidFill>
            <a:round/>
            <a:headEnd/>
            <a:tailEnd/>
          </a:ln>
        </p:spPr>
      </p:cxnSp>
      <p:sp>
        <p:nvSpPr>
          <p:cNvPr id="437268" name="Rectangle 20"/>
          <p:cNvSpPr>
            <a:spLocks noChangeArrowheads="1"/>
          </p:cNvSpPr>
          <p:nvPr/>
        </p:nvSpPr>
        <p:spPr bwMode="auto">
          <a:xfrm>
            <a:off x="7010400" y="6594475"/>
            <a:ext cx="1803400" cy="185738"/>
          </a:xfrm>
          <a:prstGeom prst="rect">
            <a:avLst/>
          </a:prstGeom>
          <a:noFill/>
          <a:ln>
            <a:noFill/>
          </a:ln>
          <a:effectLst/>
          <a:extLst/>
        </p:spPr>
        <p:txBody>
          <a:bodyPr wrap="none" lIns="0" tIns="0" rIns="0" bIns="0" anchor="ctr"/>
          <a:lstStyle/>
          <a:p>
            <a:pPr algn="r" fontAlgn="base">
              <a:spcBef>
                <a:spcPct val="0"/>
              </a:spcBef>
              <a:spcAft>
                <a:spcPct val="0"/>
              </a:spcAft>
              <a:defRPr/>
            </a:pPr>
            <a:fld id="{FF492B2D-2E2C-4756-AD24-8AAEBF16F2AA}" type="slidenum">
              <a:rPr lang="en-CA" sz="1100" b="1">
                <a:solidFill>
                  <a:srgbClr val="000000"/>
                </a:solidFill>
                <a:latin typeface="Calibri" pitchFamily="34" charset="0"/>
                <a:cs typeface="Calibri" pitchFamily="34" charset="0"/>
              </a:rPr>
              <a:pPr algn="r" fontAlgn="base">
                <a:spcBef>
                  <a:spcPct val="0"/>
                </a:spcBef>
                <a:spcAft>
                  <a:spcPct val="0"/>
                </a:spcAft>
                <a:defRPr/>
              </a:pPr>
              <a:t>‹#›</a:t>
            </a:fld>
            <a:endParaRPr lang="en-CA" sz="1100" b="1" dirty="0">
              <a:solidFill>
                <a:srgbClr val="000000"/>
              </a:solidFill>
              <a:latin typeface="Calibri" pitchFamily="34" charset="0"/>
              <a:cs typeface="Calibri" pitchFamily="34" charset="0"/>
            </a:endParaRPr>
          </a:p>
        </p:txBody>
      </p:sp>
      <p:sp>
        <p:nvSpPr>
          <p:cNvPr id="437271" name="Rectangle 23"/>
          <p:cNvSpPr>
            <a:spLocks noChangeArrowheads="1"/>
          </p:cNvSpPr>
          <p:nvPr/>
        </p:nvSpPr>
        <p:spPr bwMode="auto">
          <a:xfrm>
            <a:off x="142875" y="1111250"/>
            <a:ext cx="8821738" cy="36513"/>
          </a:xfrm>
          <a:prstGeom prst="rect">
            <a:avLst/>
          </a:prstGeom>
          <a:solidFill>
            <a:srgbClr val="333399"/>
          </a:solidFill>
          <a:ln w="9525">
            <a:noFill/>
            <a:miter lim="800000"/>
            <a:headEnd/>
            <a:tailEnd/>
          </a:ln>
        </p:spPr>
        <p:txBody>
          <a:bodyPr wrap="none" anchor="ctr"/>
          <a:lstStyle/>
          <a:p>
            <a:pPr fontAlgn="base">
              <a:spcBef>
                <a:spcPct val="0"/>
              </a:spcBef>
              <a:spcAft>
                <a:spcPct val="0"/>
              </a:spcAft>
              <a:defRPr/>
            </a:pPr>
            <a:endParaRPr lang="en-US" b="1">
              <a:solidFill>
                <a:srgbClr val="000000"/>
              </a:solidFill>
            </a:endParaRPr>
          </a:p>
        </p:txBody>
      </p:sp>
      <p:pic>
        <p:nvPicPr>
          <p:cNvPr id="13325" name="Picture 24" descr="RBCRB_LogoDes_H_rgbPE"/>
          <p:cNvPicPr>
            <a:picLocks noChangeAspect="1" noChangeArrowheads="1"/>
          </p:cNvPicPr>
          <p:nvPr/>
        </p:nvPicPr>
        <p:blipFill>
          <a:blip r:embed="rId19"/>
          <a:srcRect r="75917"/>
          <a:stretch>
            <a:fillRect/>
          </a:stretch>
        </p:blipFill>
        <p:spPr bwMode="auto">
          <a:xfrm>
            <a:off x="163513" y="184150"/>
            <a:ext cx="666750" cy="730250"/>
          </a:xfrm>
          <a:prstGeom prst="rect">
            <a:avLst/>
          </a:prstGeom>
          <a:noFill/>
          <a:ln w="9525">
            <a:noFill/>
            <a:miter lim="800000"/>
            <a:headEnd/>
            <a:tailEnd/>
          </a:ln>
        </p:spPr>
      </p:pic>
    </p:spTree>
    <p:extLst>
      <p:ext uri="{BB962C8B-B14F-4D97-AF65-F5344CB8AC3E}">
        <p14:creationId xmlns:p14="http://schemas.microsoft.com/office/powerpoint/2010/main" val="18483215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p:titleStyle>
    <p:bodyStyle>
      <a:lvl1pPr marL="400050" indent="-400050" algn="l" rtl="0" eaLnBrk="0" fontAlgn="base" hangingPunct="0">
        <a:lnSpc>
          <a:spcPct val="87000"/>
        </a:lnSpc>
        <a:spcBef>
          <a:spcPct val="50000"/>
        </a:spcBef>
        <a:spcAft>
          <a:spcPct val="0"/>
        </a:spcAft>
        <a:buChar char="•"/>
        <a:defRPr sz="2000" b="1">
          <a:solidFill>
            <a:srgbClr val="000000"/>
          </a:solidFill>
          <a:latin typeface="+mn-lt"/>
          <a:ea typeface="+mn-ea"/>
          <a:cs typeface="+mn-cs"/>
        </a:defRPr>
      </a:lvl1pPr>
      <a:lvl2pPr marL="742950" indent="-228600" algn="l" rtl="0" eaLnBrk="0" fontAlgn="base" hangingPunct="0">
        <a:lnSpc>
          <a:spcPct val="87000"/>
        </a:lnSpc>
        <a:spcBef>
          <a:spcPct val="30000"/>
        </a:spcBef>
        <a:spcAft>
          <a:spcPct val="0"/>
        </a:spcAft>
        <a:buFont typeface="Wingdings" pitchFamily="2" charset="2"/>
        <a:buChar char="§"/>
        <a:defRPr>
          <a:solidFill>
            <a:srgbClr val="000000"/>
          </a:solidFill>
          <a:latin typeface="+mn-lt"/>
        </a:defRPr>
      </a:lvl2pPr>
      <a:lvl3pPr marL="1085850" indent="-228600" algn="l" rtl="0" eaLnBrk="0" fontAlgn="base" hangingPunct="0">
        <a:lnSpc>
          <a:spcPct val="87000"/>
        </a:lnSpc>
        <a:spcBef>
          <a:spcPct val="30000"/>
        </a:spcBef>
        <a:spcAft>
          <a:spcPct val="0"/>
        </a:spcAft>
        <a:buChar char="–"/>
        <a:defRPr sz="1600">
          <a:solidFill>
            <a:srgbClr val="000000"/>
          </a:solidFill>
          <a:latin typeface="+mn-lt"/>
        </a:defRPr>
      </a:lvl3pPr>
      <a:lvl4pPr marL="1371600" indent="-171450" algn="l" rtl="0" eaLnBrk="0" fontAlgn="base" hangingPunct="0">
        <a:lnSpc>
          <a:spcPct val="87000"/>
        </a:lnSpc>
        <a:spcBef>
          <a:spcPct val="30000"/>
        </a:spcBef>
        <a:spcAft>
          <a:spcPct val="0"/>
        </a:spcAft>
        <a:buChar char="•"/>
        <a:defRPr sz="1400">
          <a:solidFill>
            <a:srgbClr val="000000"/>
          </a:solidFill>
          <a:latin typeface="+mn-lt"/>
        </a:defRPr>
      </a:lvl4pPr>
      <a:lvl5pPr marL="2133600" indent="-304800" algn="l" rtl="0" eaLnBrk="0" fontAlgn="base" hangingPunct="0">
        <a:spcBef>
          <a:spcPct val="20000"/>
        </a:spcBef>
        <a:spcAft>
          <a:spcPct val="0"/>
        </a:spcAft>
        <a:buClr>
          <a:schemeClr val="accent1"/>
        </a:buClr>
        <a:buFont typeface="Wingdings" pitchFamily="2" charset="2"/>
        <a:buChar char="§"/>
        <a:defRPr sz="1400">
          <a:solidFill>
            <a:schemeClr val="tx1"/>
          </a:solidFill>
          <a:latin typeface="+mn-lt"/>
        </a:defRPr>
      </a:lvl5pPr>
      <a:lvl6pPr marL="2590800" indent="-304800" algn="l" rtl="0" fontAlgn="base">
        <a:spcBef>
          <a:spcPct val="20000"/>
        </a:spcBef>
        <a:spcAft>
          <a:spcPct val="0"/>
        </a:spcAft>
        <a:buClr>
          <a:schemeClr val="accent1"/>
        </a:buClr>
        <a:buFont typeface="Wingdings" pitchFamily="2" charset="2"/>
        <a:buChar char="§"/>
        <a:defRPr sz="1400">
          <a:solidFill>
            <a:schemeClr val="tx1"/>
          </a:solidFill>
          <a:latin typeface="+mn-lt"/>
        </a:defRPr>
      </a:lvl6pPr>
      <a:lvl7pPr marL="3048000" indent="-304800" algn="l" rtl="0" fontAlgn="base">
        <a:spcBef>
          <a:spcPct val="20000"/>
        </a:spcBef>
        <a:spcAft>
          <a:spcPct val="0"/>
        </a:spcAft>
        <a:buClr>
          <a:schemeClr val="accent1"/>
        </a:buClr>
        <a:buFont typeface="Wingdings" pitchFamily="2" charset="2"/>
        <a:buChar char="§"/>
        <a:defRPr sz="1400">
          <a:solidFill>
            <a:schemeClr val="tx1"/>
          </a:solidFill>
          <a:latin typeface="+mn-lt"/>
        </a:defRPr>
      </a:lvl7pPr>
      <a:lvl8pPr marL="3505200" indent="-304800" algn="l" rtl="0" fontAlgn="base">
        <a:spcBef>
          <a:spcPct val="20000"/>
        </a:spcBef>
        <a:spcAft>
          <a:spcPct val="0"/>
        </a:spcAft>
        <a:buClr>
          <a:schemeClr val="accent1"/>
        </a:buClr>
        <a:buFont typeface="Wingdings" pitchFamily="2" charset="2"/>
        <a:buChar char="§"/>
        <a:defRPr sz="1400">
          <a:solidFill>
            <a:schemeClr val="tx1"/>
          </a:solidFill>
          <a:latin typeface="+mn-lt"/>
        </a:defRPr>
      </a:lvl8pPr>
      <a:lvl9pPr marL="3962400" indent="-304800" algn="l" rtl="0" fontAlgn="base">
        <a:spcBef>
          <a:spcPct val="20000"/>
        </a:spcBef>
        <a:spcAft>
          <a:spcPct val="0"/>
        </a:spcAft>
        <a:buClr>
          <a:schemeClr val="accent1"/>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www.ness.com/microservices-architecture-and-design-principles-2/" TargetMode="External"/><Relationship Id="rId2" Type="http://schemas.openxmlformats.org/officeDocument/2006/relationships/hyperlink" Target="http://blog.arungupta.me/microservice-design-pattern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2396" y="2362200"/>
            <a:ext cx="7448204" cy="461665"/>
          </a:xfrm>
          <a:prstGeom prst="rect">
            <a:avLst/>
          </a:prstGeom>
        </p:spPr>
        <p:txBody>
          <a:bodyPr wrap="square">
            <a:spAutoFit/>
          </a:bodyPr>
          <a:lstStyle/>
          <a:p>
            <a:pPr fontAlgn="base">
              <a:spcBef>
                <a:spcPct val="0"/>
              </a:spcBef>
              <a:spcAft>
                <a:spcPct val="0"/>
              </a:spcAft>
            </a:pPr>
            <a:r>
              <a:rPr lang="en-US" sz="2400" dirty="0" smtClean="0"/>
              <a:t>Microservices Architecture – Digital Platform</a:t>
            </a:r>
            <a:endParaRPr lang="en-US" sz="2400" b="1" dirty="0" smtClean="0">
              <a:solidFill>
                <a:srgbClr val="000000"/>
              </a:solidFill>
            </a:endParaRPr>
          </a:p>
        </p:txBody>
      </p:sp>
      <p:sp>
        <p:nvSpPr>
          <p:cNvPr id="3" name="Rectangle 5"/>
          <p:cNvSpPr txBox="1">
            <a:spLocks noChangeArrowheads="1"/>
          </p:cNvSpPr>
          <p:nvPr/>
        </p:nvSpPr>
        <p:spPr>
          <a:xfrm>
            <a:off x="1162396" y="4572000"/>
            <a:ext cx="6858000" cy="1261884"/>
          </a:xfrm>
          <a:prstGeom prst="rect">
            <a:avLst/>
          </a:prstGeom>
        </p:spPr>
        <p:txBody>
          <a:bodyPr/>
          <a:lst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a:lstStyle>
          <a:p>
            <a:pPr eaLnBrk="1" hangingPunct="1"/>
            <a:r>
              <a:rPr lang="en-US" sz="1200" kern="0" dirty="0" smtClean="0">
                <a:solidFill>
                  <a:srgbClr val="310896"/>
                </a:solidFill>
              </a:rPr>
              <a:t>May 09, 2017 – Version </a:t>
            </a:r>
            <a:r>
              <a:rPr lang="en-US" sz="1200" kern="0" dirty="0" smtClean="0">
                <a:solidFill>
                  <a:srgbClr val="310896"/>
                </a:solidFill>
              </a:rPr>
              <a:t>1.8</a:t>
            </a:r>
          </a:p>
          <a:p>
            <a:pPr eaLnBrk="1" hangingPunct="1"/>
            <a:r>
              <a:rPr lang="en-US" sz="1200" kern="0" dirty="0" smtClean="0">
                <a:solidFill>
                  <a:srgbClr val="310896"/>
                </a:solidFill>
              </a:rPr>
              <a:t>Draft</a:t>
            </a:r>
            <a:endParaRPr lang="en-US" sz="1200" kern="0" dirty="0" smtClean="0">
              <a:solidFill>
                <a:srgbClr val="310896"/>
              </a:solidFill>
            </a:endParaRPr>
          </a:p>
        </p:txBody>
      </p:sp>
    </p:spTree>
    <p:extLst>
      <p:ext uri="{BB962C8B-B14F-4D97-AF65-F5344CB8AC3E}">
        <p14:creationId xmlns:p14="http://schemas.microsoft.com/office/powerpoint/2010/main" val="27747183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6281" y="304800"/>
            <a:ext cx="8097719" cy="461665"/>
          </a:xfrm>
          <a:prstGeom prst="rect">
            <a:avLst/>
          </a:prstGeom>
        </p:spPr>
        <p:txBody>
          <a:bodyPr wrap="square">
            <a:spAutoFit/>
          </a:bodyPr>
          <a:lstStyle/>
          <a:p>
            <a:pPr fontAlgn="base">
              <a:spcBef>
                <a:spcPct val="0"/>
              </a:spcBef>
              <a:spcAft>
                <a:spcPct val="0"/>
              </a:spcAft>
            </a:pPr>
            <a:r>
              <a:rPr lang="en-US" sz="2400" b="1" dirty="0" smtClean="0"/>
              <a:t>3. Chained </a:t>
            </a:r>
            <a:r>
              <a:rPr lang="en-US" sz="2400" b="1" dirty="0"/>
              <a:t>Microservice Design Pattern</a:t>
            </a:r>
            <a:endParaRPr lang="en-US" sz="2000" b="1" dirty="0">
              <a:solidFill>
                <a:srgbClr val="000000"/>
              </a:solidFill>
            </a:endParaRPr>
          </a:p>
        </p:txBody>
      </p:sp>
      <p:sp>
        <p:nvSpPr>
          <p:cNvPr id="6" name="Content Placeholder 2"/>
          <p:cNvSpPr txBox="1">
            <a:spLocks/>
          </p:cNvSpPr>
          <p:nvPr/>
        </p:nvSpPr>
        <p:spPr>
          <a:xfrm>
            <a:off x="381000" y="4191000"/>
            <a:ext cx="8229600" cy="2209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eaLnBrk="0" fontAlgn="base" hangingPunct="0">
              <a:lnSpc>
                <a:spcPct val="87000"/>
              </a:lnSpc>
              <a:spcBef>
                <a:spcPct val="50000"/>
              </a:spcBef>
              <a:spcAft>
                <a:spcPct val="0"/>
              </a:spcAft>
              <a:buFont typeface="Wingdings" panose="05000000000000000000" pitchFamily="2" charset="2"/>
              <a:buChar char="q"/>
              <a:defRPr sz="1400" b="1">
                <a:solidFill>
                  <a:srgbClr val="000000"/>
                </a:solidFill>
              </a:defRPr>
            </a:lvl1pPr>
            <a:lvl2pPr indent="0" eaLnBrk="0" fontAlgn="base" hangingPunct="0">
              <a:lnSpc>
                <a:spcPct val="87000"/>
              </a:lnSpc>
              <a:spcBef>
                <a:spcPct val="30000"/>
              </a:spcBef>
              <a:spcAft>
                <a:spcPct val="0"/>
              </a:spcAft>
              <a:buFont typeface="Wingdings" pitchFamily="2" charset="2"/>
              <a:buNone/>
              <a:defRPr sz="1200">
                <a:solidFill>
                  <a:srgbClr val="000000"/>
                </a:solidFill>
              </a:defRPr>
            </a:lvl2pPr>
            <a:lvl3pPr indent="0" eaLnBrk="0" fontAlgn="base" hangingPunct="0">
              <a:lnSpc>
                <a:spcPct val="87000"/>
              </a:lnSpc>
              <a:spcBef>
                <a:spcPct val="30000"/>
              </a:spcBef>
              <a:spcAft>
                <a:spcPct val="0"/>
              </a:spcAft>
              <a:buNone/>
              <a:defRPr sz="1000">
                <a:solidFill>
                  <a:srgbClr val="000000"/>
                </a:solidFill>
              </a:defRPr>
            </a:lvl3pPr>
            <a:lvl4pPr indent="0" eaLnBrk="0" fontAlgn="base" hangingPunct="0">
              <a:lnSpc>
                <a:spcPct val="87000"/>
              </a:lnSpc>
              <a:spcBef>
                <a:spcPct val="30000"/>
              </a:spcBef>
              <a:spcAft>
                <a:spcPct val="0"/>
              </a:spcAft>
              <a:buNone/>
              <a:defRPr sz="900">
                <a:solidFill>
                  <a:srgbClr val="000000"/>
                </a:solidFill>
              </a:defRPr>
            </a:lvl4pPr>
            <a:lvl5pPr indent="0" eaLnBrk="0" fontAlgn="base" hangingPunct="0">
              <a:spcBef>
                <a:spcPct val="20000"/>
              </a:spcBef>
              <a:spcAft>
                <a:spcPct val="0"/>
              </a:spcAft>
              <a:buClr>
                <a:schemeClr val="accent1"/>
              </a:buClr>
              <a:buFont typeface="Wingdings" pitchFamily="2" charset="2"/>
              <a:buNone/>
              <a:defRPr sz="900"/>
            </a:lvl5pPr>
            <a:lvl6pPr indent="0" fontAlgn="base">
              <a:spcBef>
                <a:spcPct val="20000"/>
              </a:spcBef>
              <a:spcAft>
                <a:spcPct val="0"/>
              </a:spcAft>
              <a:buClr>
                <a:schemeClr val="accent1"/>
              </a:buClr>
              <a:buFont typeface="Wingdings" pitchFamily="2" charset="2"/>
              <a:buNone/>
              <a:defRPr sz="900"/>
            </a:lvl6pPr>
            <a:lvl7pPr indent="0" fontAlgn="base">
              <a:spcBef>
                <a:spcPct val="20000"/>
              </a:spcBef>
              <a:spcAft>
                <a:spcPct val="0"/>
              </a:spcAft>
              <a:buClr>
                <a:schemeClr val="accent1"/>
              </a:buClr>
              <a:buFont typeface="Wingdings" pitchFamily="2" charset="2"/>
              <a:buNone/>
              <a:defRPr sz="900"/>
            </a:lvl7pPr>
            <a:lvl8pPr indent="0" fontAlgn="base">
              <a:spcBef>
                <a:spcPct val="20000"/>
              </a:spcBef>
              <a:spcAft>
                <a:spcPct val="0"/>
              </a:spcAft>
              <a:buClr>
                <a:schemeClr val="accent1"/>
              </a:buClr>
              <a:buFont typeface="Wingdings" pitchFamily="2" charset="2"/>
              <a:buNone/>
              <a:defRPr sz="900"/>
            </a:lvl8pPr>
            <a:lvl9pPr indent="0" fontAlgn="base">
              <a:spcBef>
                <a:spcPct val="20000"/>
              </a:spcBef>
              <a:spcAft>
                <a:spcPct val="0"/>
              </a:spcAft>
              <a:buClr>
                <a:schemeClr val="accent1"/>
              </a:buClr>
              <a:buFont typeface="Wingdings" pitchFamily="2" charset="2"/>
              <a:buNone/>
              <a:defRPr sz="900"/>
            </a:lvl9pPr>
          </a:lstStyle>
          <a:p>
            <a:r>
              <a:rPr lang="en-US" b="0" dirty="0"/>
              <a:t>Chained </a:t>
            </a:r>
            <a:r>
              <a:rPr lang="en-US" b="0" dirty="0" smtClean="0"/>
              <a:t>Microservice </a:t>
            </a:r>
            <a:r>
              <a:rPr lang="en-US" b="0" dirty="0"/>
              <a:t>design pattern produce a single consolidated response to the </a:t>
            </a:r>
            <a:r>
              <a:rPr lang="en-US" b="0" dirty="0" smtClean="0"/>
              <a:t>request</a:t>
            </a:r>
            <a:endParaRPr lang="en-US" b="0" dirty="0"/>
          </a:p>
          <a:p>
            <a:r>
              <a:rPr lang="en-US" b="0" dirty="0"/>
              <a:t>The key part to remember is that the client is blocked until the complete chain of request/response, i.e. Service A &lt;-&gt; Service B and Service B &lt;-&gt; Service C, is completed. </a:t>
            </a:r>
            <a:endParaRPr lang="en-US" b="0" dirty="0" smtClean="0"/>
          </a:p>
          <a:p>
            <a:r>
              <a:rPr lang="en-US" dirty="0" smtClean="0"/>
              <a:t>Another </a:t>
            </a:r>
            <a:r>
              <a:rPr lang="en-US" dirty="0"/>
              <a:t>important aspect to understand here is to not make the chain too long</a:t>
            </a:r>
            <a:r>
              <a:rPr lang="en-US" b="0" dirty="0"/>
              <a:t>. </a:t>
            </a:r>
            <a:r>
              <a:rPr lang="en-US" b="0" dirty="0" smtClean="0"/>
              <a:t>It may appear as long wait at the client side.</a:t>
            </a:r>
            <a:endParaRPr lang="en-US" b="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446" y="1143000"/>
            <a:ext cx="6500813" cy="277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87237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1046281" y="304800"/>
            <a:ext cx="8097719" cy="461665"/>
          </a:xfrm>
          <a:prstGeom prst="rect">
            <a:avLst/>
          </a:prstGeom>
        </p:spPr>
        <p:txBody>
          <a:bodyPr wrap="square">
            <a:spAutoFit/>
          </a:bodyPr>
          <a:lstStyle/>
          <a:p>
            <a:pPr fontAlgn="base">
              <a:spcBef>
                <a:spcPct val="0"/>
              </a:spcBef>
              <a:spcAft>
                <a:spcPct val="0"/>
              </a:spcAft>
            </a:pPr>
            <a:r>
              <a:rPr lang="en-US" sz="2400" b="1" dirty="0" smtClean="0"/>
              <a:t>4. Branch Microservice </a:t>
            </a:r>
            <a:r>
              <a:rPr lang="en-US" sz="2400" b="1" dirty="0"/>
              <a:t>Design Pattern</a:t>
            </a:r>
            <a:endParaRPr lang="en-US" sz="2400" b="1" dirty="0">
              <a:solidFill>
                <a:srgbClr val="000000"/>
              </a:solidFill>
            </a:endParaRPr>
          </a:p>
        </p:txBody>
      </p:sp>
      <p:sp>
        <p:nvSpPr>
          <p:cNvPr id="6" name="Content Placeholder 2"/>
          <p:cNvSpPr txBox="1">
            <a:spLocks/>
          </p:cNvSpPr>
          <p:nvPr/>
        </p:nvSpPr>
        <p:spPr>
          <a:xfrm>
            <a:off x="524264" y="4267200"/>
            <a:ext cx="8229600" cy="2209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285750" indent="-285750" eaLnBrk="0" fontAlgn="base" hangingPunct="0">
              <a:lnSpc>
                <a:spcPct val="87000"/>
              </a:lnSpc>
              <a:spcBef>
                <a:spcPct val="50000"/>
              </a:spcBef>
              <a:spcAft>
                <a:spcPct val="0"/>
              </a:spcAft>
              <a:buFont typeface="Wingdings" panose="05000000000000000000" pitchFamily="2" charset="2"/>
              <a:buChar char="q"/>
              <a:defRPr sz="1400" b="1">
                <a:solidFill>
                  <a:srgbClr val="000000"/>
                </a:solidFill>
              </a:defRPr>
            </a:lvl1pPr>
            <a:lvl2pPr indent="0" eaLnBrk="0" fontAlgn="base" hangingPunct="0">
              <a:lnSpc>
                <a:spcPct val="87000"/>
              </a:lnSpc>
              <a:spcBef>
                <a:spcPct val="30000"/>
              </a:spcBef>
              <a:spcAft>
                <a:spcPct val="0"/>
              </a:spcAft>
              <a:buFont typeface="Wingdings" pitchFamily="2" charset="2"/>
              <a:buNone/>
              <a:defRPr sz="1200">
                <a:solidFill>
                  <a:srgbClr val="000000"/>
                </a:solidFill>
              </a:defRPr>
            </a:lvl2pPr>
            <a:lvl3pPr indent="0" eaLnBrk="0" fontAlgn="base" hangingPunct="0">
              <a:lnSpc>
                <a:spcPct val="87000"/>
              </a:lnSpc>
              <a:spcBef>
                <a:spcPct val="30000"/>
              </a:spcBef>
              <a:spcAft>
                <a:spcPct val="0"/>
              </a:spcAft>
              <a:buNone/>
              <a:defRPr sz="1000">
                <a:solidFill>
                  <a:srgbClr val="000000"/>
                </a:solidFill>
              </a:defRPr>
            </a:lvl3pPr>
            <a:lvl4pPr indent="0" eaLnBrk="0" fontAlgn="base" hangingPunct="0">
              <a:lnSpc>
                <a:spcPct val="87000"/>
              </a:lnSpc>
              <a:spcBef>
                <a:spcPct val="30000"/>
              </a:spcBef>
              <a:spcAft>
                <a:spcPct val="0"/>
              </a:spcAft>
              <a:buNone/>
              <a:defRPr sz="900">
                <a:solidFill>
                  <a:srgbClr val="000000"/>
                </a:solidFill>
              </a:defRPr>
            </a:lvl4pPr>
            <a:lvl5pPr indent="0" eaLnBrk="0" fontAlgn="base" hangingPunct="0">
              <a:spcBef>
                <a:spcPct val="20000"/>
              </a:spcBef>
              <a:spcAft>
                <a:spcPct val="0"/>
              </a:spcAft>
              <a:buClr>
                <a:schemeClr val="accent1"/>
              </a:buClr>
              <a:buFont typeface="Wingdings" pitchFamily="2" charset="2"/>
              <a:buNone/>
              <a:defRPr sz="900"/>
            </a:lvl5pPr>
            <a:lvl6pPr indent="0" fontAlgn="base">
              <a:spcBef>
                <a:spcPct val="20000"/>
              </a:spcBef>
              <a:spcAft>
                <a:spcPct val="0"/>
              </a:spcAft>
              <a:buClr>
                <a:schemeClr val="accent1"/>
              </a:buClr>
              <a:buFont typeface="Wingdings" pitchFamily="2" charset="2"/>
              <a:buNone/>
              <a:defRPr sz="900"/>
            </a:lvl6pPr>
            <a:lvl7pPr indent="0" fontAlgn="base">
              <a:spcBef>
                <a:spcPct val="20000"/>
              </a:spcBef>
              <a:spcAft>
                <a:spcPct val="0"/>
              </a:spcAft>
              <a:buClr>
                <a:schemeClr val="accent1"/>
              </a:buClr>
              <a:buFont typeface="Wingdings" pitchFamily="2" charset="2"/>
              <a:buNone/>
              <a:defRPr sz="900"/>
            </a:lvl7pPr>
            <a:lvl8pPr indent="0" fontAlgn="base">
              <a:spcBef>
                <a:spcPct val="20000"/>
              </a:spcBef>
              <a:spcAft>
                <a:spcPct val="0"/>
              </a:spcAft>
              <a:buClr>
                <a:schemeClr val="accent1"/>
              </a:buClr>
              <a:buFont typeface="Wingdings" pitchFamily="2" charset="2"/>
              <a:buNone/>
              <a:defRPr sz="900"/>
            </a:lvl8pPr>
            <a:lvl9pPr indent="0" fontAlgn="base">
              <a:spcBef>
                <a:spcPct val="20000"/>
              </a:spcBef>
              <a:spcAft>
                <a:spcPct val="0"/>
              </a:spcAft>
              <a:buClr>
                <a:schemeClr val="accent1"/>
              </a:buClr>
              <a:buFont typeface="Wingdings" pitchFamily="2" charset="2"/>
              <a:buNone/>
              <a:defRPr sz="900"/>
            </a:lvl9pPr>
          </a:lstStyle>
          <a:p>
            <a:r>
              <a:rPr lang="en-US" b="0" dirty="0"/>
              <a:t>Branch Microservice design pattern extends Aggregator design pattern and allows simultaneous response processing from two, likely mutually exclusive, chains of Microservices</a:t>
            </a:r>
          </a:p>
          <a:p>
            <a:r>
              <a:rPr lang="en-US" b="0" dirty="0" smtClean="0"/>
              <a:t>Based on the request from client, it can invoke different chains concurrently  (similar to Aggregation pattern) or it can invoke only one chain.</a:t>
            </a:r>
          </a:p>
          <a:p>
            <a:endParaRPr lang="en-US" b="0" dirty="0" smtClean="0"/>
          </a:p>
          <a:p>
            <a:r>
              <a:rPr lang="en-US" u="sng" dirty="0" err="1" smtClean="0"/>
              <a:t>Multibill</a:t>
            </a:r>
            <a:r>
              <a:rPr lang="en-US" u="sng" dirty="0" smtClean="0"/>
              <a:t> pay interaction service </a:t>
            </a:r>
            <a:r>
              <a:rPr lang="en-US" dirty="0" smtClean="0"/>
              <a:t>makes simultaneous calls to other dependent services (Example client and payee services) which in turn make a sequential calls to other chain of </a:t>
            </a:r>
            <a:r>
              <a:rPr lang="en-US" dirty="0" err="1" smtClean="0"/>
              <a:t>microservice</a:t>
            </a:r>
            <a:r>
              <a:rPr lang="en-US" dirty="0" smtClean="0"/>
              <a:t> (example </a:t>
            </a:r>
            <a:r>
              <a:rPr lang="en-US" dirty="0" err="1" smtClean="0"/>
              <a:t>clientservice</a:t>
            </a:r>
            <a:r>
              <a:rPr lang="en-US" dirty="0" smtClean="0"/>
              <a:t>)</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181100"/>
            <a:ext cx="5748338" cy="3009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718782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6281" y="304800"/>
            <a:ext cx="8097719" cy="461665"/>
          </a:xfrm>
          <a:prstGeom prst="rect">
            <a:avLst/>
          </a:prstGeom>
        </p:spPr>
        <p:txBody>
          <a:bodyPr wrap="square">
            <a:spAutoFit/>
          </a:bodyPr>
          <a:lstStyle/>
          <a:p>
            <a:pPr fontAlgn="base">
              <a:spcBef>
                <a:spcPct val="0"/>
              </a:spcBef>
              <a:spcAft>
                <a:spcPct val="0"/>
              </a:spcAft>
            </a:pPr>
            <a:r>
              <a:rPr lang="en-US" sz="2400" b="1" dirty="0" smtClean="0"/>
              <a:t>5. Shared </a:t>
            </a:r>
            <a:r>
              <a:rPr lang="en-US" sz="2400" b="1" dirty="0"/>
              <a:t>Data Microservice Design Pattern</a:t>
            </a:r>
            <a:endParaRPr lang="en-US" sz="2400" b="1" dirty="0">
              <a:solidFill>
                <a:srgbClr val="000000"/>
              </a:solidFill>
            </a:endParaRPr>
          </a:p>
        </p:txBody>
      </p:sp>
      <p:sp>
        <p:nvSpPr>
          <p:cNvPr id="6" name="Content Placeholder 2"/>
          <p:cNvSpPr txBox="1">
            <a:spLocks/>
          </p:cNvSpPr>
          <p:nvPr/>
        </p:nvSpPr>
        <p:spPr>
          <a:xfrm>
            <a:off x="524264" y="3733800"/>
            <a:ext cx="8229600" cy="2895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285750" indent="-285750" eaLnBrk="0" fontAlgn="base" hangingPunct="0">
              <a:lnSpc>
                <a:spcPct val="87000"/>
              </a:lnSpc>
              <a:spcBef>
                <a:spcPct val="50000"/>
              </a:spcBef>
              <a:spcAft>
                <a:spcPct val="0"/>
              </a:spcAft>
              <a:buFont typeface="Wingdings" panose="05000000000000000000" pitchFamily="2" charset="2"/>
              <a:buChar char="q"/>
              <a:defRPr sz="1400" b="1">
                <a:solidFill>
                  <a:srgbClr val="000000"/>
                </a:solidFill>
              </a:defRPr>
            </a:lvl1pPr>
            <a:lvl2pPr indent="0" eaLnBrk="0" fontAlgn="base" hangingPunct="0">
              <a:lnSpc>
                <a:spcPct val="87000"/>
              </a:lnSpc>
              <a:spcBef>
                <a:spcPct val="30000"/>
              </a:spcBef>
              <a:spcAft>
                <a:spcPct val="0"/>
              </a:spcAft>
              <a:buFont typeface="Wingdings" pitchFamily="2" charset="2"/>
              <a:buNone/>
              <a:defRPr sz="1200">
                <a:solidFill>
                  <a:srgbClr val="000000"/>
                </a:solidFill>
              </a:defRPr>
            </a:lvl2pPr>
            <a:lvl3pPr indent="0" eaLnBrk="0" fontAlgn="base" hangingPunct="0">
              <a:lnSpc>
                <a:spcPct val="87000"/>
              </a:lnSpc>
              <a:spcBef>
                <a:spcPct val="30000"/>
              </a:spcBef>
              <a:spcAft>
                <a:spcPct val="0"/>
              </a:spcAft>
              <a:buNone/>
              <a:defRPr sz="1000">
                <a:solidFill>
                  <a:srgbClr val="000000"/>
                </a:solidFill>
              </a:defRPr>
            </a:lvl3pPr>
            <a:lvl4pPr indent="0" eaLnBrk="0" fontAlgn="base" hangingPunct="0">
              <a:lnSpc>
                <a:spcPct val="87000"/>
              </a:lnSpc>
              <a:spcBef>
                <a:spcPct val="30000"/>
              </a:spcBef>
              <a:spcAft>
                <a:spcPct val="0"/>
              </a:spcAft>
              <a:buNone/>
              <a:defRPr sz="900">
                <a:solidFill>
                  <a:srgbClr val="000000"/>
                </a:solidFill>
              </a:defRPr>
            </a:lvl4pPr>
            <a:lvl5pPr indent="0" eaLnBrk="0" fontAlgn="base" hangingPunct="0">
              <a:spcBef>
                <a:spcPct val="20000"/>
              </a:spcBef>
              <a:spcAft>
                <a:spcPct val="0"/>
              </a:spcAft>
              <a:buClr>
                <a:schemeClr val="accent1"/>
              </a:buClr>
              <a:buFont typeface="Wingdings" pitchFamily="2" charset="2"/>
              <a:buNone/>
              <a:defRPr sz="900"/>
            </a:lvl5pPr>
            <a:lvl6pPr indent="0" fontAlgn="base">
              <a:spcBef>
                <a:spcPct val="20000"/>
              </a:spcBef>
              <a:spcAft>
                <a:spcPct val="0"/>
              </a:spcAft>
              <a:buClr>
                <a:schemeClr val="accent1"/>
              </a:buClr>
              <a:buFont typeface="Wingdings" pitchFamily="2" charset="2"/>
              <a:buNone/>
              <a:defRPr sz="900"/>
            </a:lvl6pPr>
            <a:lvl7pPr indent="0" fontAlgn="base">
              <a:spcBef>
                <a:spcPct val="20000"/>
              </a:spcBef>
              <a:spcAft>
                <a:spcPct val="0"/>
              </a:spcAft>
              <a:buClr>
                <a:schemeClr val="accent1"/>
              </a:buClr>
              <a:buFont typeface="Wingdings" pitchFamily="2" charset="2"/>
              <a:buNone/>
              <a:defRPr sz="900"/>
            </a:lvl7pPr>
            <a:lvl8pPr indent="0" fontAlgn="base">
              <a:spcBef>
                <a:spcPct val="20000"/>
              </a:spcBef>
              <a:spcAft>
                <a:spcPct val="0"/>
              </a:spcAft>
              <a:buClr>
                <a:schemeClr val="accent1"/>
              </a:buClr>
              <a:buFont typeface="Wingdings" pitchFamily="2" charset="2"/>
              <a:buNone/>
              <a:defRPr sz="900"/>
            </a:lvl8pPr>
            <a:lvl9pPr indent="0" fontAlgn="base">
              <a:spcBef>
                <a:spcPct val="20000"/>
              </a:spcBef>
              <a:spcAft>
                <a:spcPct val="0"/>
              </a:spcAft>
              <a:buClr>
                <a:schemeClr val="accent1"/>
              </a:buClr>
              <a:buFont typeface="Wingdings" pitchFamily="2" charset="2"/>
              <a:buNone/>
              <a:defRPr sz="900"/>
            </a:lvl9pPr>
          </a:lstStyle>
          <a:p>
            <a:r>
              <a:rPr lang="en-US" b="0" dirty="0"/>
              <a:t>One of the design principles of </a:t>
            </a:r>
            <a:r>
              <a:rPr lang="en-US" b="0" dirty="0" smtClean="0"/>
              <a:t>Microservice </a:t>
            </a:r>
            <a:r>
              <a:rPr lang="en-US" b="0" dirty="0"/>
              <a:t>is d</a:t>
            </a:r>
            <a:r>
              <a:rPr lang="en-US" b="0" dirty="0" smtClean="0"/>
              <a:t>ecentralized. This </a:t>
            </a:r>
            <a:r>
              <a:rPr lang="en-US" b="0" dirty="0"/>
              <a:t>allows the service to be polyglot, and use the right tool for the right job. </a:t>
            </a:r>
            <a:endParaRPr lang="en-US" b="0" dirty="0" smtClean="0"/>
          </a:p>
          <a:p>
            <a:r>
              <a:rPr lang="en-US" b="0" dirty="0" smtClean="0"/>
              <a:t>However there may be a business functional requirement where data need to be shared across services. This pattern is to address this requirement. </a:t>
            </a:r>
          </a:p>
          <a:p>
            <a:r>
              <a:rPr lang="en-US" b="0" dirty="0" smtClean="0"/>
              <a:t>Especially </a:t>
            </a:r>
            <a:r>
              <a:rPr lang="en-US" b="0" dirty="0"/>
              <a:t>when refactoring from an existing monolithic application</a:t>
            </a:r>
            <a:r>
              <a:rPr lang="en-US" b="0" dirty="0" smtClean="0"/>
              <a:t>, </a:t>
            </a:r>
            <a:r>
              <a:rPr lang="en-US" b="0" dirty="0" err="1"/>
              <a:t>denormalizing</a:t>
            </a:r>
            <a:r>
              <a:rPr lang="en-US" b="0" dirty="0"/>
              <a:t> the database would lead to duplication of data, and possibly inconsistency. </a:t>
            </a:r>
            <a:r>
              <a:rPr lang="en-US" b="0" dirty="0" smtClean="0"/>
              <a:t>In </a:t>
            </a:r>
            <a:r>
              <a:rPr lang="en-US" b="0" dirty="0"/>
              <a:t>a transition phase, some applications may benefit from a shared data </a:t>
            </a:r>
            <a:r>
              <a:rPr lang="en-US" b="0" dirty="0" smtClean="0"/>
              <a:t>Microservice </a:t>
            </a:r>
            <a:r>
              <a:rPr lang="en-US" b="0" dirty="0"/>
              <a:t>design </a:t>
            </a:r>
            <a:r>
              <a:rPr lang="en-US" b="0" dirty="0" smtClean="0"/>
              <a:t>pattern. “Data driven migration” anti-pattern provides more details about this</a:t>
            </a:r>
            <a:endParaRPr lang="en-US" b="0" dirty="0"/>
          </a:p>
          <a:p>
            <a:r>
              <a:rPr lang="en-US" b="0" dirty="0" smtClean="0"/>
              <a:t>This </a:t>
            </a:r>
            <a:r>
              <a:rPr lang="en-US" b="0" dirty="0"/>
              <a:t>would certainly be an anti-pattern for greenfield applications </a:t>
            </a:r>
            <a:r>
              <a:rPr lang="en-US" b="0" dirty="0" smtClean="0"/>
              <a:t>Microservices</a:t>
            </a:r>
            <a:endParaRPr lang="en-US" b="0" dirty="0"/>
          </a:p>
          <a:p>
            <a:endParaRPr lang="en-US" dirty="0" smtClean="0"/>
          </a:p>
          <a:p>
            <a:r>
              <a:rPr lang="en-US" dirty="0" smtClean="0"/>
              <a:t>OLB Microservices are using existing OLB centralized DB</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181099"/>
            <a:ext cx="6281738" cy="25527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04785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3881" y="228600"/>
            <a:ext cx="8326319" cy="830997"/>
          </a:xfrm>
          <a:prstGeom prst="rect">
            <a:avLst/>
          </a:prstGeom>
        </p:spPr>
        <p:txBody>
          <a:bodyPr wrap="square">
            <a:spAutoFit/>
          </a:bodyPr>
          <a:lstStyle/>
          <a:p>
            <a:pPr fontAlgn="base">
              <a:spcBef>
                <a:spcPct val="0"/>
              </a:spcBef>
              <a:spcAft>
                <a:spcPct val="0"/>
              </a:spcAft>
            </a:pPr>
            <a:r>
              <a:rPr lang="en-US" sz="2400" b="1" dirty="0" smtClean="0"/>
              <a:t>6. Asynchronous </a:t>
            </a:r>
            <a:r>
              <a:rPr lang="en-US" sz="2400" b="1" dirty="0"/>
              <a:t>Messaging Microservice Design Pattern</a:t>
            </a:r>
            <a:endParaRPr lang="en-US" sz="2400" b="1" dirty="0">
              <a:solidFill>
                <a:srgbClr val="000000"/>
              </a:solidFill>
            </a:endParaRPr>
          </a:p>
        </p:txBody>
      </p:sp>
      <p:sp>
        <p:nvSpPr>
          <p:cNvPr id="6" name="Content Placeholder 2"/>
          <p:cNvSpPr txBox="1">
            <a:spLocks/>
          </p:cNvSpPr>
          <p:nvPr/>
        </p:nvSpPr>
        <p:spPr>
          <a:xfrm>
            <a:off x="426578" y="4191000"/>
            <a:ext cx="8229600" cy="243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285750" indent="-285750" eaLnBrk="0" fontAlgn="base" hangingPunct="0">
              <a:lnSpc>
                <a:spcPct val="87000"/>
              </a:lnSpc>
              <a:spcBef>
                <a:spcPct val="50000"/>
              </a:spcBef>
              <a:spcAft>
                <a:spcPct val="0"/>
              </a:spcAft>
              <a:buFont typeface="Wingdings" panose="05000000000000000000" pitchFamily="2" charset="2"/>
              <a:buChar char="q"/>
              <a:defRPr sz="1400" b="1">
                <a:solidFill>
                  <a:srgbClr val="000000"/>
                </a:solidFill>
              </a:defRPr>
            </a:lvl1pPr>
            <a:lvl2pPr indent="0" eaLnBrk="0" fontAlgn="base" hangingPunct="0">
              <a:lnSpc>
                <a:spcPct val="87000"/>
              </a:lnSpc>
              <a:spcBef>
                <a:spcPct val="30000"/>
              </a:spcBef>
              <a:spcAft>
                <a:spcPct val="0"/>
              </a:spcAft>
              <a:buFont typeface="Wingdings" pitchFamily="2" charset="2"/>
              <a:buNone/>
              <a:defRPr sz="1200">
                <a:solidFill>
                  <a:srgbClr val="000000"/>
                </a:solidFill>
              </a:defRPr>
            </a:lvl2pPr>
            <a:lvl3pPr indent="0" eaLnBrk="0" fontAlgn="base" hangingPunct="0">
              <a:lnSpc>
                <a:spcPct val="87000"/>
              </a:lnSpc>
              <a:spcBef>
                <a:spcPct val="30000"/>
              </a:spcBef>
              <a:spcAft>
                <a:spcPct val="0"/>
              </a:spcAft>
              <a:buNone/>
              <a:defRPr sz="1000">
                <a:solidFill>
                  <a:srgbClr val="000000"/>
                </a:solidFill>
              </a:defRPr>
            </a:lvl3pPr>
            <a:lvl4pPr indent="0" eaLnBrk="0" fontAlgn="base" hangingPunct="0">
              <a:lnSpc>
                <a:spcPct val="87000"/>
              </a:lnSpc>
              <a:spcBef>
                <a:spcPct val="30000"/>
              </a:spcBef>
              <a:spcAft>
                <a:spcPct val="0"/>
              </a:spcAft>
              <a:buNone/>
              <a:defRPr sz="900">
                <a:solidFill>
                  <a:srgbClr val="000000"/>
                </a:solidFill>
              </a:defRPr>
            </a:lvl4pPr>
            <a:lvl5pPr indent="0" eaLnBrk="0" fontAlgn="base" hangingPunct="0">
              <a:spcBef>
                <a:spcPct val="20000"/>
              </a:spcBef>
              <a:spcAft>
                <a:spcPct val="0"/>
              </a:spcAft>
              <a:buClr>
                <a:schemeClr val="accent1"/>
              </a:buClr>
              <a:buFont typeface="Wingdings" pitchFamily="2" charset="2"/>
              <a:buNone/>
              <a:defRPr sz="900"/>
            </a:lvl5pPr>
            <a:lvl6pPr indent="0" fontAlgn="base">
              <a:spcBef>
                <a:spcPct val="20000"/>
              </a:spcBef>
              <a:spcAft>
                <a:spcPct val="0"/>
              </a:spcAft>
              <a:buClr>
                <a:schemeClr val="accent1"/>
              </a:buClr>
              <a:buFont typeface="Wingdings" pitchFamily="2" charset="2"/>
              <a:buNone/>
              <a:defRPr sz="900"/>
            </a:lvl6pPr>
            <a:lvl7pPr indent="0" fontAlgn="base">
              <a:spcBef>
                <a:spcPct val="20000"/>
              </a:spcBef>
              <a:spcAft>
                <a:spcPct val="0"/>
              </a:spcAft>
              <a:buClr>
                <a:schemeClr val="accent1"/>
              </a:buClr>
              <a:buFont typeface="Wingdings" pitchFamily="2" charset="2"/>
              <a:buNone/>
              <a:defRPr sz="900"/>
            </a:lvl7pPr>
            <a:lvl8pPr indent="0" fontAlgn="base">
              <a:spcBef>
                <a:spcPct val="20000"/>
              </a:spcBef>
              <a:spcAft>
                <a:spcPct val="0"/>
              </a:spcAft>
              <a:buClr>
                <a:schemeClr val="accent1"/>
              </a:buClr>
              <a:buFont typeface="Wingdings" pitchFamily="2" charset="2"/>
              <a:buNone/>
              <a:defRPr sz="900"/>
            </a:lvl8pPr>
            <a:lvl9pPr indent="0" fontAlgn="base">
              <a:spcBef>
                <a:spcPct val="20000"/>
              </a:spcBef>
              <a:spcAft>
                <a:spcPct val="0"/>
              </a:spcAft>
              <a:buClr>
                <a:schemeClr val="accent1"/>
              </a:buClr>
              <a:buFont typeface="Wingdings" pitchFamily="2" charset="2"/>
              <a:buNone/>
              <a:defRPr sz="900"/>
            </a:lvl9pPr>
          </a:lstStyle>
          <a:p>
            <a:r>
              <a:rPr lang="en-US" b="0" dirty="0" smtClean="0"/>
              <a:t>Using RESTful calls has the limitation </a:t>
            </a:r>
            <a:r>
              <a:rPr lang="en-US" b="0" dirty="0"/>
              <a:t>of being synchronous, and thus blocking. </a:t>
            </a:r>
            <a:r>
              <a:rPr lang="en-US" b="0" dirty="0" smtClean="0"/>
              <a:t>Asynchronous </a:t>
            </a:r>
            <a:r>
              <a:rPr lang="en-US" b="0" dirty="0"/>
              <a:t>can be achieved but that is done in an application specific way. Some </a:t>
            </a:r>
            <a:r>
              <a:rPr lang="en-US" b="0" dirty="0" smtClean="0"/>
              <a:t>Microservice </a:t>
            </a:r>
            <a:r>
              <a:rPr lang="en-US" b="0" dirty="0"/>
              <a:t>architectures may elect to use message queues instead </a:t>
            </a:r>
            <a:r>
              <a:rPr lang="en-US" b="0" dirty="0" smtClean="0"/>
              <a:t>of REST</a:t>
            </a:r>
            <a:r>
              <a:rPr lang="en-US" b="0" dirty="0"/>
              <a:t> request/response because of that.</a:t>
            </a:r>
          </a:p>
          <a:p>
            <a:r>
              <a:rPr lang="en-US" b="0" dirty="0"/>
              <a:t>In this design pattern, Service </a:t>
            </a:r>
            <a:r>
              <a:rPr lang="en-US" b="0" dirty="0" smtClean="0"/>
              <a:t>A (web page) </a:t>
            </a:r>
            <a:r>
              <a:rPr lang="en-US" b="0" dirty="0"/>
              <a:t>may call Service C synchronously which is then communicating with Service B and D asynchronously using a shared message </a:t>
            </a:r>
            <a:r>
              <a:rPr lang="en-US" b="0" dirty="0" smtClean="0"/>
              <a:t>queue.</a:t>
            </a:r>
          </a:p>
          <a:p>
            <a:r>
              <a:rPr lang="en-US" b="0" dirty="0" smtClean="0"/>
              <a:t>If require Service </a:t>
            </a:r>
            <a:r>
              <a:rPr lang="en-US" b="0" dirty="0" smtClean="0"/>
              <a:t>A (web page) </a:t>
            </a:r>
            <a:r>
              <a:rPr lang="en-US" b="0" dirty="0"/>
              <a:t>-&gt; Service C communication may be asynchronous, possibly using </a:t>
            </a:r>
            <a:r>
              <a:rPr lang="en-US" b="0" dirty="0" err="1"/>
              <a:t>WebSockets</a:t>
            </a:r>
            <a:r>
              <a:rPr lang="en-US" b="0" dirty="0"/>
              <a:t>, to achieve the desired scalability.</a:t>
            </a:r>
          </a:p>
          <a:p>
            <a:r>
              <a:rPr lang="en-US" b="0" dirty="0"/>
              <a:t>A combination of REST request/response and pub/sub messaging may be used to accomplish the business need</a:t>
            </a:r>
            <a:r>
              <a:rPr lang="en-US" b="0" dirty="0" smtClean="0"/>
              <a:t>.</a:t>
            </a:r>
          </a:p>
          <a:p>
            <a:r>
              <a:rPr lang="en-US" dirty="0" err="1" smtClean="0"/>
              <a:t>Multibillpay</a:t>
            </a:r>
            <a:r>
              <a:rPr lang="en-US" dirty="0" smtClean="0"/>
              <a:t> Interaction services are using </a:t>
            </a:r>
            <a:r>
              <a:rPr lang="en-US" dirty="0" err="1" smtClean="0"/>
              <a:t>Async</a:t>
            </a:r>
            <a:r>
              <a:rPr lang="en-US" dirty="0" smtClean="0"/>
              <a:t> integration </a:t>
            </a:r>
            <a:endParaRPr 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463" y="1143000"/>
            <a:ext cx="5367337"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1565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46281" y="304800"/>
            <a:ext cx="4992072" cy="461665"/>
          </a:xfrm>
          <a:prstGeom prst="rect">
            <a:avLst/>
          </a:prstGeom>
        </p:spPr>
        <p:txBody>
          <a:bodyPr wrap="none">
            <a:spAutoFit/>
          </a:bodyPr>
          <a:lstStyle/>
          <a:p>
            <a:pPr fontAlgn="base">
              <a:spcBef>
                <a:spcPct val="0"/>
              </a:spcBef>
              <a:spcAft>
                <a:spcPct val="0"/>
              </a:spcAft>
            </a:pPr>
            <a:r>
              <a:rPr lang="en-US" sz="2400" b="1" dirty="0" smtClean="0"/>
              <a:t>7. Circuit Breaker Design </a:t>
            </a:r>
            <a:r>
              <a:rPr lang="en-US" sz="2400" b="1" dirty="0"/>
              <a:t>Pattern</a:t>
            </a:r>
            <a:endParaRPr lang="en-US" sz="2400" b="1" dirty="0">
              <a:solidFill>
                <a:srgbClr val="000000"/>
              </a:solidFill>
            </a:endParaRPr>
          </a:p>
        </p:txBody>
      </p:sp>
      <p:sp>
        <p:nvSpPr>
          <p:cNvPr id="5" name="Content Placeholder 2"/>
          <p:cNvSpPr txBox="1">
            <a:spLocks/>
          </p:cNvSpPr>
          <p:nvPr/>
        </p:nvSpPr>
        <p:spPr>
          <a:xfrm>
            <a:off x="457200" y="4191000"/>
            <a:ext cx="8229600" cy="243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285750" indent="-285750" eaLnBrk="0" fontAlgn="base" hangingPunct="0">
              <a:lnSpc>
                <a:spcPct val="87000"/>
              </a:lnSpc>
              <a:spcBef>
                <a:spcPct val="50000"/>
              </a:spcBef>
              <a:spcAft>
                <a:spcPct val="0"/>
              </a:spcAft>
              <a:buFont typeface="Wingdings" panose="05000000000000000000" pitchFamily="2" charset="2"/>
              <a:buChar char="q"/>
              <a:defRPr sz="1400" b="0">
                <a:solidFill>
                  <a:srgbClr val="000000"/>
                </a:solidFill>
              </a:defRPr>
            </a:lvl1pPr>
            <a:lvl2pPr indent="0" eaLnBrk="0" fontAlgn="base" hangingPunct="0">
              <a:lnSpc>
                <a:spcPct val="87000"/>
              </a:lnSpc>
              <a:spcBef>
                <a:spcPct val="30000"/>
              </a:spcBef>
              <a:spcAft>
                <a:spcPct val="0"/>
              </a:spcAft>
              <a:buFont typeface="Wingdings" pitchFamily="2" charset="2"/>
              <a:buNone/>
              <a:defRPr sz="1200">
                <a:solidFill>
                  <a:srgbClr val="000000"/>
                </a:solidFill>
              </a:defRPr>
            </a:lvl2pPr>
            <a:lvl3pPr indent="0" eaLnBrk="0" fontAlgn="base" hangingPunct="0">
              <a:lnSpc>
                <a:spcPct val="87000"/>
              </a:lnSpc>
              <a:spcBef>
                <a:spcPct val="30000"/>
              </a:spcBef>
              <a:spcAft>
                <a:spcPct val="0"/>
              </a:spcAft>
              <a:buNone/>
              <a:defRPr sz="1000">
                <a:solidFill>
                  <a:srgbClr val="000000"/>
                </a:solidFill>
              </a:defRPr>
            </a:lvl3pPr>
            <a:lvl4pPr indent="0" eaLnBrk="0" fontAlgn="base" hangingPunct="0">
              <a:lnSpc>
                <a:spcPct val="87000"/>
              </a:lnSpc>
              <a:spcBef>
                <a:spcPct val="30000"/>
              </a:spcBef>
              <a:spcAft>
                <a:spcPct val="0"/>
              </a:spcAft>
              <a:buNone/>
              <a:defRPr sz="900">
                <a:solidFill>
                  <a:srgbClr val="000000"/>
                </a:solidFill>
              </a:defRPr>
            </a:lvl4pPr>
            <a:lvl5pPr indent="0" eaLnBrk="0" fontAlgn="base" hangingPunct="0">
              <a:spcBef>
                <a:spcPct val="20000"/>
              </a:spcBef>
              <a:spcAft>
                <a:spcPct val="0"/>
              </a:spcAft>
              <a:buClr>
                <a:schemeClr val="accent1"/>
              </a:buClr>
              <a:buFont typeface="Wingdings" pitchFamily="2" charset="2"/>
              <a:buNone/>
              <a:defRPr sz="900"/>
            </a:lvl5pPr>
            <a:lvl6pPr indent="0" fontAlgn="base">
              <a:spcBef>
                <a:spcPct val="20000"/>
              </a:spcBef>
              <a:spcAft>
                <a:spcPct val="0"/>
              </a:spcAft>
              <a:buClr>
                <a:schemeClr val="accent1"/>
              </a:buClr>
              <a:buFont typeface="Wingdings" pitchFamily="2" charset="2"/>
              <a:buNone/>
              <a:defRPr sz="900"/>
            </a:lvl6pPr>
            <a:lvl7pPr indent="0" fontAlgn="base">
              <a:spcBef>
                <a:spcPct val="20000"/>
              </a:spcBef>
              <a:spcAft>
                <a:spcPct val="0"/>
              </a:spcAft>
              <a:buClr>
                <a:schemeClr val="accent1"/>
              </a:buClr>
              <a:buFont typeface="Wingdings" pitchFamily="2" charset="2"/>
              <a:buNone/>
              <a:defRPr sz="900"/>
            </a:lvl7pPr>
            <a:lvl8pPr indent="0" fontAlgn="base">
              <a:spcBef>
                <a:spcPct val="20000"/>
              </a:spcBef>
              <a:spcAft>
                <a:spcPct val="0"/>
              </a:spcAft>
              <a:buClr>
                <a:schemeClr val="accent1"/>
              </a:buClr>
              <a:buFont typeface="Wingdings" pitchFamily="2" charset="2"/>
              <a:buNone/>
              <a:defRPr sz="900"/>
            </a:lvl8pPr>
            <a:lvl9pPr indent="0" fontAlgn="base">
              <a:spcBef>
                <a:spcPct val="20000"/>
              </a:spcBef>
              <a:spcAft>
                <a:spcPct val="0"/>
              </a:spcAft>
              <a:buClr>
                <a:schemeClr val="accent1"/>
              </a:buClr>
              <a:buFont typeface="Wingdings" pitchFamily="2" charset="2"/>
              <a:buNone/>
              <a:defRPr sz="900"/>
            </a:lvl9pPr>
          </a:lstStyle>
          <a:p>
            <a:r>
              <a:rPr lang="en-US" dirty="0" smtClean="0"/>
              <a:t>This pattern is to address - Design for Failure model</a:t>
            </a:r>
          </a:p>
          <a:p>
            <a:r>
              <a:rPr lang="en-US" dirty="0" smtClean="0"/>
              <a:t>The </a:t>
            </a:r>
            <a:r>
              <a:rPr lang="en-US" dirty="0"/>
              <a:t>circuit breaker pattern is commonly used to ensure that when there is failure that </a:t>
            </a:r>
            <a:r>
              <a:rPr lang="en-US" dirty="0" smtClean="0"/>
              <a:t>the failed </a:t>
            </a:r>
            <a:r>
              <a:rPr lang="en-US" dirty="0"/>
              <a:t>service does not adversely affect the entire </a:t>
            </a:r>
            <a:r>
              <a:rPr lang="en-US" dirty="0" smtClean="0"/>
              <a:t>system</a:t>
            </a:r>
          </a:p>
          <a:p>
            <a:r>
              <a:rPr lang="en-US" dirty="0"/>
              <a:t>This would happen if the volume </a:t>
            </a:r>
            <a:r>
              <a:rPr lang="en-US" dirty="0" smtClean="0"/>
              <a:t>of calls </a:t>
            </a:r>
            <a:r>
              <a:rPr lang="en-US" dirty="0"/>
              <a:t>to the failed service was high, and for each call we’d have to wait for a timeout to </a:t>
            </a:r>
            <a:r>
              <a:rPr lang="en-US" dirty="0" smtClean="0"/>
              <a:t>occur before </a:t>
            </a:r>
            <a:r>
              <a:rPr lang="en-US" dirty="0"/>
              <a:t>moving </a:t>
            </a:r>
            <a:r>
              <a:rPr lang="en-US" dirty="0" smtClean="0"/>
              <a:t>on</a:t>
            </a:r>
          </a:p>
          <a:p>
            <a:r>
              <a:rPr lang="en-US" dirty="0"/>
              <a:t>The circuit breaker pattern behaves just like a circuit breaker in your home electrical </a:t>
            </a:r>
            <a:r>
              <a:rPr lang="en-US" dirty="0" smtClean="0"/>
              <a:t>system. It </a:t>
            </a:r>
            <a:r>
              <a:rPr lang="en-US" dirty="0"/>
              <a:t>trips to protect </a:t>
            </a:r>
            <a:r>
              <a:rPr lang="en-US" dirty="0" smtClean="0"/>
              <a:t>you</a:t>
            </a:r>
          </a:p>
          <a:p>
            <a:endParaRPr lang="en-US" dirty="0" smtClean="0"/>
          </a:p>
          <a:p>
            <a:r>
              <a:rPr lang="en-US" b="1" dirty="0" smtClean="0"/>
              <a:t>This pattern is incorporated in majority </a:t>
            </a:r>
            <a:r>
              <a:rPr lang="en-US" b="1" dirty="0" smtClean="0"/>
              <a:t>of the service implementation </a:t>
            </a:r>
            <a:r>
              <a:rPr lang="en-US" b="1" dirty="0" smtClean="0"/>
              <a:t>in online </a:t>
            </a:r>
            <a:r>
              <a:rPr lang="en-US" b="1" dirty="0" smtClean="0"/>
              <a:t>banking </a:t>
            </a:r>
            <a:r>
              <a:rPr lang="en-US" b="1" dirty="0" smtClean="0"/>
              <a:t>application</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738" y="1143000"/>
            <a:ext cx="6486525"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42271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46281" y="304800"/>
            <a:ext cx="4168129" cy="461665"/>
          </a:xfrm>
          <a:prstGeom prst="rect">
            <a:avLst/>
          </a:prstGeom>
        </p:spPr>
        <p:txBody>
          <a:bodyPr wrap="none">
            <a:spAutoFit/>
          </a:bodyPr>
          <a:lstStyle/>
          <a:p>
            <a:pPr fontAlgn="base">
              <a:spcBef>
                <a:spcPct val="0"/>
              </a:spcBef>
              <a:spcAft>
                <a:spcPct val="0"/>
              </a:spcAft>
            </a:pPr>
            <a:r>
              <a:rPr lang="en-US" sz="2400" b="1" dirty="0" smtClean="0"/>
              <a:t>8. Bulkhead Design </a:t>
            </a:r>
            <a:r>
              <a:rPr lang="en-US" sz="2400" b="1" dirty="0"/>
              <a:t>Pattern</a:t>
            </a:r>
            <a:endParaRPr lang="en-US" sz="2400" b="1" dirty="0">
              <a:solidFill>
                <a:srgbClr val="000000"/>
              </a:solidFill>
            </a:endParaRPr>
          </a:p>
        </p:txBody>
      </p:sp>
      <p:sp>
        <p:nvSpPr>
          <p:cNvPr id="5" name="Content Placeholder 2"/>
          <p:cNvSpPr txBox="1">
            <a:spLocks/>
          </p:cNvSpPr>
          <p:nvPr/>
        </p:nvSpPr>
        <p:spPr>
          <a:xfrm>
            <a:off x="381000" y="4648200"/>
            <a:ext cx="8229600" cy="198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285750" indent="-285750" eaLnBrk="0" fontAlgn="base" hangingPunct="0">
              <a:lnSpc>
                <a:spcPct val="87000"/>
              </a:lnSpc>
              <a:spcBef>
                <a:spcPct val="50000"/>
              </a:spcBef>
              <a:spcAft>
                <a:spcPct val="0"/>
              </a:spcAft>
              <a:buFont typeface="Wingdings" panose="05000000000000000000" pitchFamily="2" charset="2"/>
              <a:buChar char="q"/>
              <a:defRPr sz="1400" b="0">
                <a:solidFill>
                  <a:srgbClr val="000000"/>
                </a:solidFill>
              </a:defRPr>
            </a:lvl1pPr>
            <a:lvl2pPr indent="0" eaLnBrk="0" fontAlgn="base" hangingPunct="0">
              <a:lnSpc>
                <a:spcPct val="87000"/>
              </a:lnSpc>
              <a:spcBef>
                <a:spcPct val="30000"/>
              </a:spcBef>
              <a:spcAft>
                <a:spcPct val="0"/>
              </a:spcAft>
              <a:buFont typeface="Wingdings" pitchFamily="2" charset="2"/>
              <a:buNone/>
              <a:defRPr sz="1200">
                <a:solidFill>
                  <a:srgbClr val="000000"/>
                </a:solidFill>
              </a:defRPr>
            </a:lvl2pPr>
            <a:lvl3pPr indent="0" eaLnBrk="0" fontAlgn="base" hangingPunct="0">
              <a:lnSpc>
                <a:spcPct val="87000"/>
              </a:lnSpc>
              <a:spcBef>
                <a:spcPct val="30000"/>
              </a:spcBef>
              <a:spcAft>
                <a:spcPct val="0"/>
              </a:spcAft>
              <a:buNone/>
              <a:defRPr sz="1000">
                <a:solidFill>
                  <a:srgbClr val="000000"/>
                </a:solidFill>
              </a:defRPr>
            </a:lvl3pPr>
            <a:lvl4pPr indent="0" eaLnBrk="0" fontAlgn="base" hangingPunct="0">
              <a:lnSpc>
                <a:spcPct val="87000"/>
              </a:lnSpc>
              <a:spcBef>
                <a:spcPct val="30000"/>
              </a:spcBef>
              <a:spcAft>
                <a:spcPct val="0"/>
              </a:spcAft>
              <a:buNone/>
              <a:defRPr sz="900">
                <a:solidFill>
                  <a:srgbClr val="000000"/>
                </a:solidFill>
              </a:defRPr>
            </a:lvl4pPr>
            <a:lvl5pPr indent="0" eaLnBrk="0" fontAlgn="base" hangingPunct="0">
              <a:spcBef>
                <a:spcPct val="20000"/>
              </a:spcBef>
              <a:spcAft>
                <a:spcPct val="0"/>
              </a:spcAft>
              <a:buClr>
                <a:schemeClr val="accent1"/>
              </a:buClr>
              <a:buFont typeface="Wingdings" pitchFamily="2" charset="2"/>
              <a:buNone/>
              <a:defRPr sz="900"/>
            </a:lvl5pPr>
            <a:lvl6pPr indent="0" fontAlgn="base">
              <a:spcBef>
                <a:spcPct val="20000"/>
              </a:spcBef>
              <a:spcAft>
                <a:spcPct val="0"/>
              </a:spcAft>
              <a:buClr>
                <a:schemeClr val="accent1"/>
              </a:buClr>
              <a:buFont typeface="Wingdings" pitchFamily="2" charset="2"/>
              <a:buNone/>
              <a:defRPr sz="900"/>
            </a:lvl6pPr>
            <a:lvl7pPr indent="0" fontAlgn="base">
              <a:spcBef>
                <a:spcPct val="20000"/>
              </a:spcBef>
              <a:spcAft>
                <a:spcPct val="0"/>
              </a:spcAft>
              <a:buClr>
                <a:schemeClr val="accent1"/>
              </a:buClr>
              <a:buFont typeface="Wingdings" pitchFamily="2" charset="2"/>
              <a:buNone/>
              <a:defRPr sz="900"/>
            </a:lvl7pPr>
            <a:lvl8pPr indent="0" fontAlgn="base">
              <a:spcBef>
                <a:spcPct val="20000"/>
              </a:spcBef>
              <a:spcAft>
                <a:spcPct val="0"/>
              </a:spcAft>
              <a:buClr>
                <a:schemeClr val="accent1"/>
              </a:buClr>
              <a:buFont typeface="Wingdings" pitchFamily="2" charset="2"/>
              <a:buNone/>
              <a:defRPr sz="900"/>
            </a:lvl8pPr>
            <a:lvl9pPr indent="0" fontAlgn="base">
              <a:spcBef>
                <a:spcPct val="20000"/>
              </a:spcBef>
              <a:spcAft>
                <a:spcPct val="0"/>
              </a:spcAft>
              <a:buClr>
                <a:schemeClr val="accent1"/>
              </a:buClr>
              <a:buFont typeface="Wingdings" pitchFamily="2" charset="2"/>
              <a:buNone/>
              <a:defRPr sz="900"/>
            </a:lvl9pPr>
          </a:lstStyle>
          <a:p>
            <a:r>
              <a:rPr lang="en-US" dirty="0"/>
              <a:t>Bulkhead pattern is about isolating different parts of your application so that a failure of a service in such part of the application does not affect any of the other </a:t>
            </a:r>
            <a:r>
              <a:rPr lang="en-US" dirty="0" smtClean="0"/>
              <a:t>services</a:t>
            </a:r>
          </a:p>
          <a:p>
            <a:endParaRPr lang="en-US" dirty="0" smtClean="0"/>
          </a:p>
          <a:p>
            <a:r>
              <a:rPr lang="en-US" dirty="0" smtClean="0"/>
              <a:t>Partitions </a:t>
            </a:r>
            <a:r>
              <a:rPr lang="en-US" dirty="0"/>
              <a:t>can be </a:t>
            </a:r>
            <a:endParaRPr lang="en-US" dirty="0" smtClean="0"/>
          </a:p>
          <a:p>
            <a:pPr marL="628650" lvl="1" indent="-171450">
              <a:buFont typeface="Arial" panose="020B0604020202020204" pitchFamily="34" charset="0"/>
              <a:buChar char="•"/>
            </a:pPr>
            <a:r>
              <a:rPr lang="en-US" dirty="0" smtClean="0"/>
              <a:t>hardware redundancy</a:t>
            </a:r>
          </a:p>
          <a:p>
            <a:pPr marL="628650" lvl="1" indent="-171450">
              <a:buFont typeface="Arial" panose="020B0604020202020204" pitchFamily="34" charset="0"/>
              <a:buChar char="•"/>
            </a:pPr>
            <a:r>
              <a:rPr lang="en-US" dirty="0" smtClean="0"/>
              <a:t>binding </a:t>
            </a:r>
            <a:r>
              <a:rPr lang="en-US" dirty="0"/>
              <a:t>certain processes to certain </a:t>
            </a:r>
            <a:r>
              <a:rPr lang="en-US" dirty="0" smtClean="0"/>
              <a:t>CPUs</a:t>
            </a:r>
          </a:p>
          <a:p>
            <a:pPr marL="628650" lvl="1" indent="-171450">
              <a:buFont typeface="Arial" panose="020B0604020202020204" pitchFamily="34" charset="0"/>
              <a:buChar char="•"/>
            </a:pPr>
            <a:r>
              <a:rPr lang="en-US" dirty="0" smtClean="0"/>
              <a:t>segmenting </a:t>
            </a:r>
            <a:r>
              <a:rPr lang="en-US" dirty="0"/>
              <a:t>different areas of business functionality to different server farms, or partitioning threads into different thread groups for different functionality.</a:t>
            </a:r>
            <a:endParaRPr lang="en-US" dirty="0" smtClean="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282" y="1219200"/>
            <a:ext cx="7286625" cy="3228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86634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6281" y="304800"/>
            <a:ext cx="5336717" cy="461665"/>
          </a:xfrm>
          <a:prstGeom prst="rect">
            <a:avLst/>
          </a:prstGeom>
        </p:spPr>
        <p:txBody>
          <a:bodyPr wrap="none">
            <a:spAutoFit/>
          </a:bodyPr>
          <a:lstStyle/>
          <a:p>
            <a:pPr fontAlgn="base">
              <a:spcBef>
                <a:spcPct val="0"/>
              </a:spcBef>
              <a:spcAft>
                <a:spcPct val="0"/>
              </a:spcAft>
            </a:pPr>
            <a:r>
              <a:rPr lang="en-US" sz="2400" dirty="0"/>
              <a:t>Anti-patterns for Microservices design</a:t>
            </a:r>
            <a:endParaRPr lang="en-US" sz="2400" b="1" dirty="0">
              <a:solidFill>
                <a:srgbClr val="000000"/>
              </a:solidFill>
            </a:endParaRPr>
          </a:p>
        </p:txBody>
      </p:sp>
      <p:sp>
        <p:nvSpPr>
          <p:cNvPr id="3" name="Content Placeholder 2"/>
          <p:cNvSpPr txBox="1">
            <a:spLocks/>
          </p:cNvSpPr>
          <p:nvPr/>
        </p:nvSpPr>
        <p:spPr>
          <a:xfrm>
            <a:off x="457200" y="1295401"/>
            <a:ext cx="8229600" cy="5181600"/>
          </a:xfrm>
          <a:prstGeom prst="rect">
            <a:avLst/>
          </a:prstGeom>
        </p:spPr>
        <p:txBody>
          <a:bodyPr>
            <a:noAutofit/>
          </a:bodyPr>
          <a:lstStyle>
            <a:lvl1pPr marL="400050" indent="-400050" algn="l" rtl="0" eaLnBrk="0" fontAlgn="base" hangingPunct="0">
              <a:lnSpc>
                <a:spcPct val="87000"/>
              </a:lnSpc>
              <a:spcBef>
                <a:spcPct val="50000"/>
              </a:spcBef>
              <a:spcAft>
                <a:spcPct val="0"/>
              </a:spcAft>
              <a:buChar char="•"/>
              <a:defRPr sz="2000" b="1">
                <a:solidFill>
                  <a:srgbClr val="000000"/>
                </a:solidFill>
                <a:latin typeface="+mn-lt"/>
                <a:ea typeface="+mn-ea"/>
                <a:cs typeface="+mn-cs"/>
              </a:defRPr>
            </a:lvl1pPr>
            <a:lvl2pPr marL="742950" indent="-228600" algn="l" rtl="0" eaLnBrk="0" fontAlgn="base" hangingPunct="0">
              <a:lnSpc>
                <a:spcPct val="87000"/>
              </a:lnSpc>
              <a:spcBef>
                <a:spcPct val="30000"/>
              </a:spcBef>
              <a:spcAft>
                <a:spcPct val="0"/>
              </a:spcAft>
              <a:buFont typeface="Wingdings" pitchFamily="2" charset="2"/>
              <a:buChar char="§"/>
              <a:defRPr>
                <a:solidFill>
                  <a:srgbClr val="000000"/>
                </a:solidFill>
                <a:latin typeface="+mn-lt"/>
              </a:defRPr>
            </a:lvl2pPr>
            <a:lvl3pPr marL="1085850" indent="-228600" algn="l" rtl="0" eaLnBrk="0" fontAlgn="base" hangingPunct="0">
              <a:lnSpc>
                <a:spcPct val="87000"/>
              </a:lnSpc>
              <a:spcBef>
                <a:spcPct val="30000"/>
              </a:spcBef>
              <a:spcAft>
                <a:spcPct val="0"/>
              </a:spcAft>
              <a:buChar char="–"/>
              <a:defRPr sz="1600">
                <a:solidFill>
                  <a:srgbClr val="000000"/>
                </a:solidFill>
                <a:latin typeface="+mn-lt"/>
              </a:defRPr>
            </a:lvl3pPr>
            <a:lvl4pPr marL="1371600" indent="-171450" algn="l" rtl="0" eaLnBrk="0" fontAlgn="base" hangingPunct="0">
              <a:lnSpc>
                <a:spcPct val="87000"/>
              </a:lnSpc>
              <a:spcBef>
                <a:spcPct val="30000"/>
              </a:spcBef>
              <a:spcAft>
                <a:spcPct val="0"/>
              </a:spcAft>
              <a:buChar char="•"/>
              <a:defRPr sz="1400">
                <a:solidFill>
                  <a:srgbClr val="000000"/>
                </a:solidFill>
                <a:latin typeface="+mn-lt"/>
              </a:defRPr>
            </a:lvl4pPr>
            <a:lvl5pPr marL="2133600" indent="-304800" algn="l" rtl="0" eaLnBrk="0" fontAlgn="base" hangingPunct="0">
              <a:spcBef>
                <a:spcPct val="20000"/>
              </a:spcBef>
              <a:spcAft>
                <a:spcPct val="0"/>
              </a:spcAft>
              <a:buClr>
                <a:schemeClr val="accent1"/>
              </a:buClr>
              <a:buFont typeface="Wingdings" pitchFamily="2" charset="2"/>
              <a:buChar char="§"/>
              <a:defRPr sz="1400">
                <a:solidFill>
                  <a:schemeClr val="tx1"/>
                </a:solidFill>
                <a:latin typeface="+mn-lt"/>
              </a:defRPr>
            </a:lvl5pPr>
            <a:lvl6pPr marL="2590800" indent="-304800" algn="l" rtl="0" fontAlgn="base">
              <a:spcBef>
                <a:spcPct val="20000"/>
              </a:spcBef>
              <a:spcAft>
                <a:spcPct val="0"/>
              </a:spcAft>
              <a:buClr>
                <a:schemeClr val="accent1"/>
              </a:buClr>
              <a:buFont typeface="Wingdings" pitchFamily="2" charset="2"/>
              <a:buChar char="§"/>
              <a:defRPr sz="1400">
                <a:solidFill>
                  <a:schemeClr val="tx1"/>
                </a:solidFill>
                <a:latin typeface="+mn-lt"/>
              </a:defRPr>
            </a:lvl6pPr>
            <a:lvl7pPr marL="3048000" indent="-304800" algn="l" rtl="0" fontAlgn="base">
              <a:spcBef>
                <a:spcPct val="20000"/>
              </a:spcBef>
              <a:spcAft>
                <a:spcPct val="0"/>
              </a:spcAft>
              <a:buClr>
                <a:schemeClr val="accent1"/>
              </a:buClr>
              <a:buFont typeface="Wingdings" pitchFamily="2" charset="2"/>
              <a:buChar char="§"/>
              <a:defRPr sz="1400">
                <a:solidFill>
                  <a:schemeClr val="tx1"/>
                </a:solidFill>
                <a:latin typeface="+mn-lt"/>
              </a:defRPr>
            </a:lvl7pPr>
            <a:lvl8pPr marL="3505200" indent="-304800" algn="l" rtl="0" fontAlgn="base">
              <a:spcBef>
                <a:spcPct val="20000"/>
              </a:spcBef>
              <a:spcAft>
                <a:spcPct val="0"/>
              </a:spcAft>
              <a:buClr>
                <a:schemeClr val="accent1"/>
              </a:buClr>
              <a:buFont typeface="Wingdings" pitchFamily="2" charset="2"/>
              <a:buChar char="§"/>
              <a:defRPr sz="1400">
                <a:solidFill>
                  <a:schemeClr val="tx1"/>
                </a:solidFill>
                <a:latin typeface="+mn-lt"/>
              </a:defRPr>
            </a:lvl8pPr>
            <a:lvl9pPr marL="3962400" indent="-304800" algn="l" rtl="0" fontAlgn="base">
              <a:spcBef>
                <a:spcPct val="20000"/>
              </a:spcBef>
              <a:spcAft>
                <a:spcPct val="0"/>
              </a:spcAft>
              <a:buClr>
                <a:schemeClr val="accent1"/>
              </a:buClr>
              <a:buFont typeface="Wingdings" pitchFamily="2" charset="2"/>
              <a:buChar char="§"/>
              <a:defRPr sz="1400">
                <a:solidFill>
                  <a:schemeClr val="tx1"/>
                </a:solidFill>
                <a:latin typeface="+mn-lt"/>
              </a:defRPr>
            </a:lvl9pPr>
          </a:lstStyle>
          <a:p>
            <a:pPr>
              <a:buFont typeface="Wingdings" panose="05000000000000000000" pitchFamily="2" charset="2"/>
              <a:buChar char="Ø"/>
            </a:pPr>
            <a:r>
              <a:rPr lang="en-US" sz="1400" kern="0" dirty="0"/>
              <a:t>Data-Driven Migration </a:t>
            </a:r>
            <a:r>
              <a:rPr lang="en-US" sz="1400" kern="0" dirty="0" smtClean="0"/>
              <a:t>anti-pattern</a:t>
            </a:r>
            <a:endParaRPr lang="en-US" sz="1400" dirty="0"/>
          </a:p>
          <a:p>
            <a:pPr>
              <a:spcBef>
                <a:spcPct val="0"/>
              </a:spcBef>
              <a:buFont typeface="Wingdings" panose="05000000000000000000" pitchFamily="2" charset="2"/>
              <a:buChar char="Ø"/>
            </a:pPr>
            <a:endParaRPr lang="en-US" sz="1400" dirty="0"/>
          </a:p>
          <a:p>
            <a:pPr>
              <a:buFont typeface="Wingdings" panose="05000000000000000000" pitchFamily="2" charset="2"/>
              <a:buChar char="Ø"/>
            </a:pPr>
            <a:r>
              <a:rPr lang="en-US" sz="1400" kern="0" dirty="0"/>
              <a:t>Hop on the bus </a:t>
            </a:r>
            <a:r>
              <a:rPr lang="en-US" sz="1400" kern="0" dirty="0" smtClean="0"/>
              <a:t>anti-pattern</a:t>
            </a:r>
          </a:p>
          <a:p>
            <a:pPr>
              <a:spcBef>
                <a:spcPct val="0"/>
              </a:spcBef>
              <a:buFont typeface="Wingdings" panose="05000000000000000000" pitchFamily="2" charset="2"/>
              <a:buChar char="Ø"/>
            </a:pPr>
            <a:endParaRPr lang="en-US" sz="1400" dirty="0" smtClean="0"/>
          </a:p>
          <a:p>
            <a:pPr>
              <a:buFont typeface="Wingdings" panose="05000000000000000000" pitchFamily="2" charset="2"/>
              <a:buChar char="Ø"/>
            </a:pPr>
            <a:r>
              <a:rPr lang="en-US" sz="1400" kern="0" dirty="0"/>
              <a:t>Layered Services Architecture </a:t>
            </a:r>
            <a:r>
              <a:rPr lang="en-US" sz="1400" kern="0" dirty="0" smtClean="0"/>
              <a:t>anti-pattern</a:t>
            </a:r>
            <a:endParaRPr lang="en-US" sz="1400" dirty="0" smtClean="0"/>
          </a:p>
          <a:p>
            <a:pPr>
              <a:spcBef>
                <a:spcPct val="0"/>
              </a:spcBef>
              <a:buFont typeface="Wingdings" panose="05000000000000000000" pitchFamily="2" charset="2"/>
              <a:buChar char="Ø"/>
            </a:pPr>
            <a:endParaRPr lang="en-US" sz="1400" dirty="0" smtClean="0"/>
          </a:p>
          <a:p>
            <a:pPr>
              <a:spcBef>
                <a:spcPct val="0"/>
              </a:spcBef>
              <a:buFont typeface="Wingdings" panose="05000000000000000000" pitchFamily="2" charset="2"/>
              <a:buChar char="Ø"/>
            </a:pPr>
            <a:endParaRPr lang="en-US" sz="1400" dirty="0" smtClean="0"/>
          </a:p>
        </p:txBody>
      </p:sp>
    </p:spTree>
    <p:extLst>
      <p:ext uri="{BB962C8B-B14F-4D97-AF65-F5344CB8AC3E}">
        <p14:creationId xmlns:p14="http://schemas.microsoft.com/office/powerpoint/2010/main" val="32347696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7231" y="236076"/>
            <a:ext cx="4825360" cy="461665"/>
          </a:xfrm>
          <a:prstGeom prst="rect">
            <a:avLst/>
          </a:prstGeom>
        </p:spPr>
        <p:txBody>
          <a:bodyPr wrap="none">
            <a:spAutoFit/>
          </a:bodyPr>
          <a:lstStyle/>
          <a:p>
            <a:r>
              <a:rPr lang="en-US" sz="2400" kern="0" dirty="0"/>
              <a:t>Data-Driven Migration anti-pattern</a:t>
            </a:r>
          </a:p>
        </p:txBody>
      </p:sp>
      <p:sp>
        <p:nvSpPr>
          <p:cNvPr id="7" name="Content Placeholder 3"/>
          <p:cNvSpPr txBox="1">
            <a:spLocks/>
          </p:cNvSpPr>
          <p:nvPr/>
        </p:nvSpPr>
        <p:spPr>
          <a:xfrm>
            <a:off x="4953000" y="1219200"/>
            <a:ext cx="3848100" cy="5562600"/>
          </a:xfrm>
          <a:prstGeom prst="rect">
            <a:avLst/>
          </a:prstGeom>
        </p:spPr>
        <p:txBody>
          <a:bodyPr>
            <a:noAutofit/>
          </a:bodyPr>
          <a:lstStyle>
            <a:lvl1pPr marL="400050" indent="-400050" algn="l" rtl="0" eaLnBrk="0" fontAlgn="base" hangingPunct="0">
              <a:lnSpc>
                <a:spcPct val="87000"/>
              </a:lnSpc>
              <a:spcBef>
                <a:spcPct val="50000"/>
              </a:spcBef>
              <a:spcAft>
                <a:spcPct val="0"/>
              </a:spcAft>
              <a:buChar char="•"/>
              <a:defRPr sz="2000" b="1">
                <a:solidFill>
                  <a:srgbClr val="000000"/>
                </a:solidFill>
                <a:latin typeface="+mn-lt"/>
                <a:ea typeface="+mn-ea"/>
                <a:cs typeface="+mn-cs"/>
              </a:defRPr>
            </a:lvl1pPr>
            <a:lvl2pPr marL="742950" indent="-228600" algn="l" rtl="0" eaLnBrk="0" fontAlgn="base" hangingPunct="0">
              <a:lnSpc>
                <a:spcPct val="87000"/>
              </a:lnSpc>
              <a:spcBef>
                <a:spcPct val="30000"/>
              </a:spcBef>
              <a:spcAft>
                <a:spcPct val="0"/>
              </a:spcAft>
              <a:buFont typeface="Wingdings" pitchFamily="2" charset="2"/>
              <a:buChar char="§"/>
              <a:defRPr>
                <a:solidFill>
                  <a:srgbClr val="000000"/>
                </a:solidFill>
                <a:latin typeface="+mn-lt"/>
              </a:defRPr>
            </a:lvl2pPr>
            <a:lvl3pPr marL="1085850" indent="-228600" algn="l" rtl="0" eaLnBrk="0" fontAlgn="base" hangingPunct="0">
              <a:lnSpc>
                <a:spcPct val="87000"/>
              </a:lnSpc>
              <a:spcBef>
                <a:spcPct val="30000"/>
              </a:spcBef>
              <a:spcAft>
                <a:spcPct val="0"/>
              </a:spcAft>
              <a:buChar char="–"/>
              <a:defRPr sz="1600">
                <a:solidFill>
                  <a:srgbClr val="000000"/>
                </a:solidFill>
                <a:latin typeface="+mn-lt"/>
              </a:defRPr>
            </a:lvl3pPr>
            <a:lvl4pPr marL="1371600" indent="-171450" algn="l" rtl="0" eaLnBrk="0" fontAlgn="base" hangingPunct="0">
              <a:lnSpc>
                <a:spcPct val="87000"/>
              </a:lnSpc>
              <a:spcBef>
                <a:spcPct val="30000"/>
              </a:spcBef>
              <a:spcAft>
                <a:spcPct val="0"/>
              </a:spcAft>
              <a:buChar char="•"/>
              <a:defRPr sz="1400">
                <a:solidFill>
                  <a:srgbClr val="000000"/>
                </a:solidFill>
                <a:latin typeface="+mn-lt"/>
              </a:defRPr>
            </a:lvl4pPr>
            <a:lvl5pPr marL="2133600" indent="-304800" algn="l" rtl="0" eaLnBrk="0" fontAlgn="base" hangingPunct="0">
              <a:spcBef>
                <a:spcPct val="20000"/>
              </a:spcBef>
              <a:spcAft>
                <a:spcPct val="0"/>
              </a:spcAft>
              <a:buClr>
                <a:schemeClr val="accent1"/>
              </a:buClr>
              <a:buFont typeface="Wingdings" pitchFamily="2" charset="2"/>
              <a:buChar char="§"/>
              <a:defRPr sz="1400">
                <a:solidFill>
                  <a:schemeClr val="tx1"/>
                </a:solidFill>
                <a:latin typeface="+mn-lt"/>
              </a:defRPr>
            </a:lvl5pPr>
            <a:lvl6pPr marL="2590800" indent="-304800" algn="l" rtl="0" fontAlgn="base">
              <a:spcBef>
                <a:spcPct val="20000"/>
              </a:spcBef>
              <a:spcAft>
                <a:spcPct val="0"/>
              </a:spcAft>
              <a:buClr>
                <a:schemeClr val="accent1"/>
              </a:buClr>
              <a:buFont typeface="Wingdings" pitchFamily="2" charset="2"/>
              <a:buChar char="§"/>
              <a:defRPr sz="1400">
                <a:solidFill>
                  <a:schemeClr val="tx1"/>
                </a:solidFill>
                <a:latin typeface="+mn-lt"/>
              </a:defRPr>
            </a:lvl6pPr>
            <a:lvl7pPr marL="3048000" indent="-304800" algn="l" rtl="0" fontAlgn="base">
              <a:spcBef>
                <a:spcPct val="20000"/>
              </a:spcBef>
              <a:spcAft>
                <a:spcPct val="0"/>
              </a:spcAft>
              <a:buClr>
                <a:schemeClr val="accent1"/>
              </a:buClr>
              <a:buFont typeface="Wingdings" pitchFamily="2" charset="2"/>
              <a:buChar char="§"/>
              <a:defRPr sz="1400">
                <a:solidFill>
                  <a:schemeClr val="tx1"/>
                </a:solidFill>
                <a:latin typeface="+mn-lt"/>
              </a:defRPr>
            </a:lvl7pPr>
            <a:lvl8pPr marL="3505200" indent="-304800" algn="l" rtl="0" fontAlgn="base">
              <a:spcBef>
                <a:spcPct val="20000"/>
              </a:spcBef>
              <a:spcAft>
                <a:spcPct val="0"/>
              </a:spcAft>
              <a:buClr>
                <a:schemeClr val="accent1"/>
              </a:buClr>
              <a:buFont typeface="Wingdings" pitchFamily="2" charset="2"/>
              <a:buChar char="§"/>
              <a:defRPr sz="1400">
                <a:solidFill>
                  <a:schemeClr val="tx1"/>
                </a:solidFill>
                <a:latin typeface="+mn-lt"/>
              </a:defRPr>
            </a:lvl8pPr>
            <a:lvl9pPr marL="3962400" indent="-304800" algn="l" rtl="0" fontAlgn="base">
              <a:spcBef>
                <a:spcPct val="20000"/>
              </a:spcBef>
              <a:spcAft>
                <a:spcPct val="0"/>
              </a:spcAft>
              <a:buClr>
                <a:schemeClr val="accent1"/>
              </a:buClr>
              <a:buFont typeface="Wingdings" pitchFamily="2" charset="2"/>
              <a:buChar char="§"/>
              <a:defRPr sz="1400">
                <a:solidFill>
                  <a:schemeClr val="tx1"/>
                </a:solidFill>
                <a:latin typeface="+mn-lt"/>
              </a:defRPr>
            </a:lvl9pPr>
          </a:lstStyle>
          <a:p>
            <a:pPr marL="0" indent="0">
              <a:buNone/>
            </a:pPr>
            <a:r>
              <a:rPr lang="en-US" sz="1100" b="0" dirty="0" smtClean="0"/>
              <a:t>The </a:t>
            </a:r>
            <a:r>
              <a:rPr lang="en-US" sz="1100" b="0" dirty="0"/>
              <a:t>data-driven migration antipattern occurs mostly when you are migrating from a monolithic application to a Microservices architecture. </a:t>
            </a:r>
            <a:endParaRPr lang="en-US" sz="1100" b="0" dirty="0" smtClean="0"/>
          </a:p>
          <a:p>
            <a:pPr marL="0" indent="0">
              <a:buNone/>
            </a:pPr>
            <a:r>
              <a:rPr lang="en-US" sz="1100" dirty="0" smtClean="0"/>
              <a:t>The </a:t>
            </a:r>
            <a:r>
              <a:rPr lang="en-US" sz="1100" dirty="0"/>
              <a:t>reason this is an </a:t>
            </a:r>
            <a:r>
              <a:rPr lang="en-US" sz="1100" dirty="0" smtClean="0"/>
              <a:t>antipattern </a:t>
            </a:r>
            <a:r>
              <a:rPr lang="en-US" sz="1100" dirty="0"/>
              <a:t>is that it seems like a </a:t>
            </a:r>
            <a:r>
              <a:rPr lang="en-US" sz="1100" dirty="0" smtClean="0"/>
              <a:t>good idea </a:t>
            </a:r>
            <a:r>
              <a:rPr lang="en-US" sz="1100" dirty="0"/>
              <a:t>at the start to migrate both the service functionality and </a:t>
            </a:r>
            <a:r>
              <a:rPr lang="en-US" sz="1100" dirty="0" smtClean="0"/>
              <a:t>the corresponding </a:t>
            </a:r>
            <a:r>
              <a:rPr lang="en-US" sz="1100" dirty="0"/>
              <a:t>data together when creating </a:t>
            </a:r>
            <a:r>
              <a:rPr lang="en-US" sz="1100" dirty="0" smtClean="0"/>
              <a:t>Microservices, but </a:t>
            </a:r>
            <a:r>
              <a:rPr lang="en-US" sz="1100" dirty="0"/>
              <a:t>this will lead you down a bad path </a:t>
            </a:r>
            <a:r>
              <a:rPr lang="en-US" sz="1100" dirty="0" smtClean="0"/>
              <a:t>that can </a:t>
            </a:r>
            <a:r>
              <a:rPr lang="en-US" sz="1100" dirty="0"/>
              <a:t>result in high risk, excess cost, and additional migration </a:t>
            </a:r>
            <a:r>
              <a:rPr lang="en-US" sz="1100" dirty="0" smtClean="0"/>
              <a:t>effort</a:t>
            </a:r>
            <a:r>
              <a:rPr lang="en-US" sz="1100" b="0" dirty="0" smtClean="0"/>
              <a:t>.</a:t>
            </a:r>
          </a:p>
          <a:p>
            <a:pPr marL="0" indent="0">
              <a:buNone/>
            </a:pPr>
            <a:r>
              <a:rPr lang="en-US" sz="1100" b="0" dirty="0"/>
              <a:t>Data migrations are complex and error-prone—much more </a:t>
            </a:r>
            <a:r>
              <a:rPr lang="en-US" sz="1100" b="0" dirty="0" smtClean="0"/>
              <a:t>so </a:t>
            </a:r>
            <a:r>
              <a:rPr lang="en-US" sz="1100" b="0" dirty="0"/>
              <a:t>than source code migrations. Optimally you want to migrate </a:t>
            </a:r>
            <a:r>
              <a:rPr lang="en-US" sz="1100" b="0" dirty="0" smtClean="0"/>
              <a:t>the data </a:t>
            </a:r>
            <a:r>
              <a:rPr lang="en-US" sz="1100" b="0" dirty="0"/>
              <a:t>for each service only </a:t>
            </a:r>
            <a:r>
              <a:rPr lang="en-US" sz="1100" b="0" dirty="0" smtClean="0"/>
              <a:t>once. </a:t>
            </a:r>
            <a:r>
              <a:rPr lang="en-US" sz="1100" b="0" dirty="0"/>
              <a:t>Understanding the risks </a:t>
            </a:r>
            <a:r>
              <a:rPr lang="en-US" sz="1100" b="0" dirty="0" smtClean="0"/>
              <a:t>involved with </a:t>
            </a:r>
            <a:r>
              <a:rPr lang="en-US" sz="1100" b="0" dirty="0"/>
              <a:t>data migration and the importance of “data over </a:t>
            </a:r>
            <a:r>
              <a:rPr lang="en-US" sz="1100" b="0" dirty="0" smtClean="0"/>
              <a:t>functionality” is </a:t>
            </a:r>
            <a:r>
              <a:rPr lang="en-US" sz="1100" b="0" dirty="0"/>
              <a:t>the first step in avoiding this antipattern.</a:t>
            </a:r>
            <a:endParaRPr lang="en-US" sz="1100" b="0" dirty="0" smtClean="0"/>
          </a:p>
          <a:p>
            <a:pPr marL="0" indent="0">
              <a:buNone/>
            </a:pPr>
            <a:r>
              <a:rPr lang="en-US" sz="1100" b="0" dirty="0"/>
              <a:t>The primary avoidance technique for this antipattern is to </a:t>
            </a:r>
            <a:r>
              <a:rPr lang="en-US" sz="1100" b="0" dirty="0" smtClean="0"/>
              <a:t>migrate </a:t>
            </a:r>
            <a:r>
              <a:rPr lang="en-US" sz="1100" dirty="0" smtClean="0"/>
              <a:t>the </a:t>
            </a:r>
            <a:r>
              <a:rPr lang="en-US" sz="1100" dirty="0"/>
              <a:t>functionality of the service first</a:t>
            </a:r>
            <a:r>
              <a:rPr lang="en-US" sz="1100" b="0" dirty="0"/>
              <a:t>, and </a:t>
            </a:r>
            <a:r>
              <a:rPr lang="en-US" sz="1100" dirty="0"/>
              <a:t>worry about the </a:t>
            </a:r>
            <a:r>
              <a:rPr lang="en-US" sz="1100" dirty="0" smtClean="0"/>
              <a:t>bounded context </a:t>
            </a:r>
            <a:r>
              <a:rPr lang="en-US" sz="1100" dirty="0"/>
              <a:t>between the service and the data later</a:t>
            </a:r>
            <a:r>
              <a:rPr lang="en-US" sz="1100" b="0" dirty="0"/>
              <a:t>. </a:t>
            </a:r>
            <a:endParaRPr lang="en-US" sz="1100" b="0" dirty="0" smtClean="0"/>
          </a:p>
          <a:p>
            <a:pPr marL="0" indent="0">
              <a:buNone/>
            </a:pPr>
            <a:r>
              <a:rPr lang="en-US" sz="1100" b="0" dirty="0" smtClean="0"/>
              <a:t>Once </a:t>
            </a:r>
            <a:r>
              <a:rPr lang="en-US" sz="1100" b="0" dirty="0"/>
              <a:t>you learn </a:t>
            </a:r>
            <a:r>
              <a:rPr lang="en-US" sz="1100" b="0" dirty="0" smtClean="0"/>
              <a:t>more about </a:t>
            </a:r>
            <a:r>
              <a:rPr lang="en-US" sz="1100" b="0" dirty="0"/>
              <a:t>the service you will likely find the need to adjust the level </a:t>
            </a:r>
            <a:r>
              <a:rPr lang="en-US" sz="1100" b="0" dirty="0" smtClean="0"/>
              <a:t>of granularity </a:t>
            </a:r>
            <a:r>
              <a:rPr lang="en-US" sz="1100" b="0" dirty="0"/>
              <a:t>through service consolidation or service splitting. </a:t>
            </a:r>
            <a:r>
              <a:rPr lang="en-US" sz="1100" b="0" dirty="0" smtClean="0"/>
              <a:t>After you </a:t>
            </a:r>
            <a:r>
              <a:rPr lang="en-US" sz="1100" b="0" dirty="0"/>
              <a:t>are satisfied that you have the level of granularity correct, </a:t>
            </a:r>
            <a:r>
              <a:rPr lang="en-US" sz="1100" b="0" dirty="0" smtClean="0"/>
              <a:t>then migrate </a:t>
            </a:r>
            <a:r>
              <a:rPr lang="en-US" sz="1100" b="0" dirty="0"/>
              <a:t>the data, thereby creating the much-needed bounded </a:t>
            </a:r>
            <a:r>
              <a:rPr lang="en-US" sz="1100" b="0" dirty="0" smtClean="0"/>
              <a:t>context between </a:t>
            </a:r>
            <a:r>
              <a:rPr lang="en-US" sz="1100" b="0" dirty="0"/>
              <a:t>the service and the </a:t>
            </a:r>
            <a:r>
              <a:rPr lang="en-US" sz="1100" b="0" dirty="0" smtClean="0"/>
              <a:t>data</a:t>
            </a:r>
          </a:p>
          <a:p>
            <a:pPr marL="0" indent="0">
              <a:buNone/>
            </a:pPr>
            <a:r>
              <a:rPr lang="en-US" sz="1100" dirty="0" smtClean="0"/>
              <a:t>For OLB </a:t>
            </a:r>
            <a:r>
              <a:rPr lang="en-US" sz="1100" dirty="0" err="1" smtClean="0"/>
              <a:t>applicaton</a:t>
            </a:r>
            <a:r>
              <a:rPr lang="en-US" sz="1100" dirty="0" smtClean="0"/>
              <a:t>, only functionalities are migrated from the monolithic environment to </a:t>
            </a:r>
            <a:r>
              <a:rPr lang="en-US" sz="1100" dirty="0" err="1" smtClean="0"/>
              <a:t>microservices</a:t>
            </a:r>
            <a:r>
              <a:rPr lang="en-US" sz="1100" dirty="0" smtClean="0"/>
              <a:t>. These services share the data from  the existing database.</a:t>
            </a:r>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292" y="1208314"/>
            <a:ext cx="4018307" cy="4887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30943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7231" y="236076"/>
            <a:ext cx="3916457" cy="461665"/>
          </a:xfrm>
          <a:prstGeom prst="rect">
            <a:avLst/>
          </a:prstGeom>
        </p:spPr>
        <p:txBody>
          <a:bodyPr wrap="none">
            <a:spAutoFit/>
          </a:bodyPr>
          <a:lstStyle/>
          <a:p>
            <a:r>
              <a:rPr lang="en-US" sz="2400" kern="0" dirty="0"/>
              <a:t>Hop on the bus anti-pattern</a:t>
            </a:r>
          </a:p>
        </p:txBody>
      </p:sp>
      <p:sp>
        <p:nvSpPr>
          <p:cNvPr id="7" name="Content Placeholder 3"/>
          <p:cNvSpPr txBox="1">
            <a:spLocks/>
          </p:cNvSpPr>
          <p:nvPr/>
        </p:nvSpPr>
        <p:spPr>
          <a:xfrm>
            <a:off x="5105400" y="1295400"/>
            <a:ext cx="3810000" cy="5257800"/>
          </a:xfrm>
          <a:prstGeom prst="rect">
            <a:avLst/>
          </a:prstGeom>
        </p:spPr>
        <p:txBody>
          <a:bodyPr>
            <a:noAutofit/>
          </a:bodyPr>
          <a:lstStyle>
            <a:lvl1pPr marL="400050" indent="-400050" algn="l" rtl="0" eaLnBrk="0" fontAlgn="base" hangingPunct="0">
              <a:lnSpc>
                <a:spcPct val="87000"/>
              </a:lnSpc>
              <a:spcBef>
                <a:spcPct val="50000"/>
              </a:spcBef>
              <a:spcAft>
                <a:spcPct val="0"/>
              </a:spcAft>
              <a:buChar char="•"/>
              <a:defRPr sz="2000" b="1">
                <a:solidFill>
                  <a:srgbClr val="000000"/>
                </a:solidFill>
                <a:latin typeface="+mn-lt"/>
                <a:ea typeface="+mn-ea"/>
                <a:cs typeface="+mn-cs"/>
              </a:defRPr>
            </a:lvl1pPr>
            <a:lvl2pPr marL="742950" indent="-228600" algn="l" rtl="0" eaLnBrk="0" fontAlgn="base" hangingPunct="0">
              <a:lnSpc>
                <a:spcPct val="87000"/>
              </a:lnSpc>
              <a:spcBef>
                <a:spcPct val="30000"/>
              </a:spcBef>
              <a:spcAft>
                <a:spcPct val="0"/>
              </a:spcAft>
              <a:buFont typeface="Wingdings" pitchFamily="2" charset="2"/>
              <a:buChar char="§"/>
              <a:defRPr>
                <a:solidFill>
                  <a:srgbClr val="000000"/>
                </a:solidFill>
                <a:latin typeface="+mn-lt"/>
              </a:defRPr>
            </a:lvl2pPr>
            <a:lvl3pPr marL="1085850" indent="-228600" algn="l" rtl="0" eaLnBrk="0" fontAlgn="base" hangingPunct="0">
              <a:lnSpc>
                <a:spcPct val="87000"/>
              </a:lnSpc>
              <a:spcBef>
                <a:spcPct val="30000"/>
              </a:spcBef>
              <a:spcAft>
                <a:spcPct val="0"/>
              </a:spcAft>
              <a:buChar char="–"/>
              <a:defRPr sz="1600">
                <a:solidFill>
                  <a:srgbClr val="000000"/>
                </a:solidFill>
                <a:latin typeface="+mn-lt"/>
              </a:defRPr>
            </a:lvl3pPr>
            <a:lvl4pPr marL="1371600" indent="-171450" algn="l" rtl="0" eaLnBrk="0" fontAlgn="base" hangingPunct="0">
              <a:lnSpc>
                <a:spcPct val="87000"/>
              </a:lnSpc>
              <a:spcBef>
                <a:spcPct val="30000"/>
              </a:spcBef>
              <a:spcAft>
                <a:spcPct val="0"/>
              </a:spcAft>
              <a:buChar char="•"/>
              <a:defRPr sz="1400">
                <a:solidFill>
                  <a:srgbClr val="000000"/>
                </a:solidFill>
                <a:latin typeface="+mn-lt"/>
              </a:defRPr>
            </a:lvl4pPr>
            <a:lvl5pPr marL="2133600" indent="-304800" algn="l" rtl="0" eaLnBrk="0" fontAlgn="base" hangingPunct="0">
              <a:spcBef>
                <a:spcPct val="20000"/>
              </a:spcBef>
              <a:spcAft>
                <a:spcPct val="0"/>
              </a:spcAft>
              <a:buClr>
                <a:schemeClr val="accent1"/>
              </a:buClr>
              <a:buFont typeface="Wingdings" pitchFamily="2" charset="2"/>
              <a:buChar char="§"/>
              <a:defRPr sz="1400">
                <a:solidFill>
                  <a:schemeClr val="tx1"/>
                </a:solidFill>
                <a:latin typeface="+mn-lt"/>
              </a:defRPr>
            </a:lvl5pPr>
            <a:lvl6pPr marL="2590800" indent="-304800" algn="l" rtl="0" fontAlgn="base">
              <a:spcBef>
                <a:spcPct val="20000"/>
              </a:spcBef>
              <a:spcAft>
                <a:spcPct val="0"/>
              </a:spcAft>
              <a:buClr>
                <a:schemeClr val="accent1"/>
              </a:buClr>
              <a:buFont typeface="Wingdings" pitchFamily="2" charset="2"/>
              <a:buChar char="§"/>
              <a:defRPr sz="1400">
                <a:solidFill>
                  <a:schemeClr val="tx1"/>
                </a:solidFill>
                <a:latin typeface="+mn-lt"/>
              </a:defRPr>
            </a:lvl6pPr>
            <a:lvl7pPr marL="3048000" indent="-304800" algn="l" rtl="0" fontAlgn="base">
              <a:spcBef>
                <a:spcPct val="20000"/>
              </a:spcBef>
              <a:spcAft>
                <a:spcPct val="0"/>
              </a:spcAft>
              <a:buClr>
                <a:schemeClr val="accent1"/>
              </a:buClr>
              <a:buFont typeface="Wingdings" pitchFamily="2" charset="2"/>
              <a:buChar char="§"/>
              <a:defRPr sz="1400">
                <a:solidFill>
                  <a:schemeClr val="tx1"/>
                </a:solidFill>
                <a:latin typeface="+mn-lt"/>
              </a:defRPr>
            </a:lvl7pPr>
            <a:lvl8pPr marL="3505200" indent="-304800" algn="l" rtl="0" fontAlgn="base">
              <a:spcBef>
                <a:spcPct val="20000"/>
              </a:spcBef>
              <a:spcAft>
                <a:spcPct val="0"/>
              </a:spcAft>
              <a:buClr>
                <a:schemeClr val="accent1"/>
              </a:buClr>
              <a:buFont typeface="Wingdings" pitchFamily="2" charset="2"/>
              <a:buChar char="§"/>
              <a:defRPr sz="1400">
                <a:solidFill>
                  <a:schemeClr val="tx1"/>
                </a:solidFill>
                <a:latin typeface="+mn-lt"/>
              </a:defRPr>
            </a:lvl8pPr>
            <a:lvl9pPr marL="3962400" indent="-304800" algn="l" rtl="0" fontAlgn="base">
              <a:spcBef>
                <a:spcPct val="20000"/>
              </a:spcBef>
              <a:spcAft>
                <a:spcPct val="0"/>
              </a:spcAft>
              <a:buClr>
                <a:schemeClr val="accent1"/>
              </a:buClr>
              <a:buFont typeface="Wingdings" pitchFamily="2" charset="2"/>
              <a:buChar char="§"/>
              <a:defRPr sz="1400">
                <a:solidFill>
                  <a:schemeClr val="tx1"/>
                </a:solidFill>
                <a:latin typeface="+mn-lt"/>
              </a:defRPr>
            </a:lvl9pPr>
          </a:lstStyle>
          <a:p>
            <a:pPr marL="0" indent="0">
              <a:buNone/>
            </a:pPr>
            <a:r>
              <a:rPr lang="en-US" sz="1200" b="0" dirty="0" smtClean="0"/>
              <a:t>Hop on the bus anti-pattern is about adding an integration hub layer within a Microservices architecture between the client request and the </a:t>
            </a:r>
            <a:r>
              <a:rPr lang="en-US" sz="1200" b="0" dirty="0" err="1" smtClean="0"/>
              <a:t>microservices</a:t>
            </a:r>
            <a:r>
              <a:rPr lang="en-US" sz="1200" b="0" dirty="0" smtClean="0"/>
              <a:t>. Adding integration hub will have impact to the end to end performance because it is adding an other level of interaction, increasing the complexity further, integration hub would require significance level of governance, deployment pipeline will have impact due to integration hub and impacts the development and </a:t>
            </a:r>
            <a:r>
              <a:rPr lang="en-US" sz="1200" b="0" dirty="0" smtClean="0"/>
              <a:t>testing.</a:t>
            </a:r>
          </a:p>
          <a:p>
            <a:pPr marL="0" indent="0">
              <a:buNone/>
            </a:pPr>
            <a:r>
              <a:rPr lang="en-US" sz="1200" b="0" dirty="0"/>
              <a:t>General reasons for integration hub is to perform </a:t>
            </a:r>
          </a:p>
          <a:p>
            <a:pPr marL="514350" lvl="1" indent="-171450"/>
            <a:r>
              <a:rPr lang="en-US" sz="1100" b="0" dirty="0" smtClean="0"/>
              <a:t>contract </a:t>
            </a:r>
            <a:r>
              <a:rPr lang="en-US" sz="1100" b="0" dirty="0" smtClean="0"/>
              <a:t>transformation, </a:t>
            </a:r>
            <a:endParaRPr lang="en-US" sz="1100" b="0" dirty="0" smtClean="0"/>
          </a:p>
          <a:p>
            <a:pPr marL="514350" lvl="1" indent="-171450"/>
            <a:r>
              <a:rPr lang="en-US" sz="1100" b="0" dirty="0" smtClean="0"/>
              <a:t>service </a:t>
            </a:r>
            <a:r>
              <a:rPr lang="en-US" sz="1100" b="0" dirty="0" smtClean="0"/>
              <a:t>orchestration and </a:t>
            </a:r>
            <a:endParaRPr lang="en-US" sz="1100" b="0" dirty="0" smtClean="0"/>
          </a:p>
          <a:p>
            <a:pPr marL="514350" lvl="1" indent="-171450"/>
            <a:r>
              <a:rPr lang="en-US" sz="1100" b="0" dirty="0" smtClean="0"/>
              <a:t>heterogeneous </a:t>
            </a:r>
            <a:r>
              <a:rPr lang="en-US" sz="1100" b="0" dirty="0" smtClean="0"/>
              <a:t>interoperability (integration with third party) integration. </a:t>
            </a:r>
          </a:p>
          <a:p>
            <a:pPr marL="0" indent="0">
              <a:buNone/>
            </a:pPr>
            <a:r>
              <a:rPr lang="en-US" sz="1200" b="0" dirty="0" smtClean="0"/>
              <a:t>In Microservice architecture,</a:t>
            </a:r>
          </a:p>
          <a:p>
            <a:pPr marL="0" indent="0">
              <a:buNone/>
            </a:pPr>
            <a:r>
              <a:rPr lang="en-US" sz="1200" b="0" dirty="0" smtClean="0"/>
              <a:t>For </a:t>
            </a:r>
            <a:r>
              <a:rPr lang="en-US" sz="1200" b="0" dirty="0" smtClean="0"/>
              <a:t>contract transformation we can either use a </a:t>
            </a:r>
            <a:r>
              <a:rPr lang="en-US" sz="1200" b="0" dirty="0" err="1" smtClean="0"/>
              <a:t>microservice</a:t>
            </a:r>
            <a:r>
              <a:rPr lang="en-US" sz="1200" b="0" dirty="0" smtClean="0"/>
              <a:t> for transformation which is dedicated to a specific service . </a:t>
            </a:r>
          </a:p>
          <a:p>
            <a:pPr marL="0" indent="0">
              <a:buNone/>
            </a:pPr>
            <a:r>
              <a:rPr lang="en-US" sz="1200" b="0" dirty="0" smtClean="0"/>
              <a:t>For service </a:t>
            </a:r>
            <a:r>
              <a:rPr lang="en-US" sz="1200" b="0" dirty="0" smtClean="0"/>
              <a:t>orchestration, </a:t>
            </a:r>
            <a:r>
              <a:rPr lang="en-US" sz="1200" b="0" dirty="0" smtClean="0"/>
              <a:t>we can try to have service choreography which means communication between services. If we still require </a:t>
            </a:r>
            <a:r>
              <a:rPr lang="en-US" sz="1200" b="0" dirty="0" err="1" smtClean="0"/>
              <a:t>orchestraction</a:t>
            </a:r>
            <a:r>
              <a:rPr lang="en-US" sz="1200" b="0" dirty="0" smtClean="0"/>
              <a:t>, we can still create </a:t>
            </a:r>
            <a:r>
              <a:rPr lang="en-US" sz="1200" b="0" dirty="0" err="1" smtClean="0"/>
              <a:t>microservice</a:t>
            </a:r>
            <a:r>
              <a:rPr lang="en-US" sz="1200" b="0" dirty="0" smtClean="0"/>
              <a:t> orchestration which is specific to a request. </a:t>
            </a:r>
          </a:p>
          <a:p>
            <a:pPr marL="0" indent="0">
              <a:buNone/>
            </a:pPr>
            <a:r>
              <a:rPr lang="en-US" sz="1200" b="0" dirty="0" smtClean="0"/>
              <a:t>For third party integration, we can use a </a:t>
            </a:r>
            <a:r>
              <a:rPr lang="en-US" sz="1200" b="0" dirty="0" err="1" smtClean="0"/>
              <a:t>microservice</a:t>
            </a:r>
            <a:r>
              <a:rPr lang="en-US" sz="1200" b="0" dirty="0" smtClean="0"/>
              <a:t> gateway  specific to a third party system. All these alternative options above are to avoid adding an integration hub layer in the </a:t>
            </a:r>
            <a:r>
              <a:rPr lang="en-US" sz="1200" b="0" dirty="0" err="1" smtClean="0"/>
              <a:t>microservice</a:t>
            </a:r>
            <a:r>
              <a:rPr lang="en-US" sz="1200" b="0" dirty="0" smtClean="0"/>
              <a:t> architecture.</a:t>
            </a:r>
          </a:p>
          <a:p>
            <a:pPr marL="0" indent="0">
              <a:buNone/>
            </a:pPr>
            <a:endParaRPr lang="en-US" sz="1200" b="0" dirty="0" smtClean="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8" y="1295400"/>
            <a:ext cx="4757949"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62960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7231" y="236076"/>
            <a:ext cx="5936240" cy="461665"/>
          </a:xfrm>
          <a:prstGeom prst="rect">
            <a:avLst/>
          </a:prstGeom>
        </p:spPr>
        <p:txBody>
          <a:bodyPr wrap="none">
            <a:spAutoFit/>
          </a:bodyPr>
          <a:lstStyle/>
          <a:p>
            <a:pPr fontAlgn="base">
              <a:spcBef>
                <a:spcPct val="0"/>
              </a:spcBef>
              <a:spcAft>
                <a:spcPct val="0"/>
              </a:spcAft>
            </a:pPr>
            <a:r>
              <a:rPr lang="en-US" sz="2400" kern="0" dirty="0"/>
              <a:t>Layered Services Architecture </a:t>
            </a:r>
            <a:r>
              <a:rPr lang="en-US" sz="2400" kern="0" dirty="0" smtClean="0"/>
              <a:t>anti-pattern</a:t>
            </a:r>
            <a:endParaRPr lang="en-US" sz="2400" kern="0" dirty="0"/>
          </a:p>
        </p:txBody>
      </p:sp>
      <p:sp>
        <p:nvSpPr>
          <p:cNvPr id="7" name="Content Placeholder 3"/>
          <p:cNvSpPr txBox="1">
            <a:spLocks/>
          </p:cNvSpPr>
          <p:nvPr/>
        </p:nvSpPr>
        <p:spPr>
          <a:xfrm>
            <a:off x="533400" y="3581401"/>
            <a:ext cx="8229600" cy="2819399"/>
          </a:xfrm>
          <a:prstGeom prst="rect">
            <a:avLst/>
          </a:prstGeom>
        </p:spPr>
        <p:txBody>
          <a:bodyPr>
            <a:noAutofit/>
          </a:bodyPr>
          <a:lstStyle>
            <a:lvl1pPr marL="400050" indent="-400050" algn="l" rtl="0" eaLnBrk="0" fontAlgn="base" hangingPunct="0">
              <a:lnSpc>
                <a:spcPct val="87000"/>
              </a:lnSpc>
              <a:spcBef>
                <a:spcPct val="50000"/>
              </a:spcBef>
              <a:spcAft>
                <a:spcPct val="0"/>
              </a:spcAft>
              <a:buChar char="•"/>
              <a:defRPr sz="2000" b="1">
                <a:solidFill>
                  <a:srgbClr val="000000"/>
                </a:solidFill>
                <a:latin typeface="+mn-lt"/>
                <a:ea typeface="+mn-ea"/>
                <a:cs typeface="+mn-cs"/>
              </a:defRPr>
            </a:lvl1pPr>
            <a:lvl2pPr marL="742950" indent="-228600" algn="l" rtl="0" eaLnBrk="0" fontAlgn="base" hangingPunct="0">
              <a:lnSpc>
                <a:spcPct val="87000"/>
              </a:lnSpc>
              <a:spcBef>
                <a:spcPct val="30000"/>
              </a:spcBef>
              <a:spcAft>
                <a:spcPct val="0"/>
              </a:spcAft>
              <a:buFont typeface="Wingdings" pitchFamily="2" charset="2"/>
              <a:buChar char="§"/>
              <a:defRPr>
                <a:solidFill>
                  <a:srgbClr val="000000"/>
                </a:solidFill>
                <a:latin typeface="+mn-lt"/>
              </a:defRPr>
            </a:lvl2pPr>
            <a:lvl3pPr marL="1085850" indent="-228600" algn="l" rtl="0" eaLnBrk="0" fontAlgn="base" hangingPunct="0">
              <a:lnSpc>
                <a:spcPct val="87000"/>
              </a:lnSpc>
              <a:spcBef>
                <a:spcPct val="30000"/>
              </a:spcBef>
              <a:spcAft>
                <a:spcPct val="0"/>
              </a:spcAft>
              <a:buChar char="–"/>
              <a:defRPr sz="1600">
                <a:solidFill>
                  <a:srgbClr val="000000"/>
                </a:solidFill>
                <a:latin typeface="+mn-lt"/>
              </a:defRPr>
            </a:lvl3pPr>
            <a:lvl4pPr marL="1371600" indent="-171450" algn="l" rtl="0" eaLnBrk="0" fontAlgn="base" hangingPunct="0">
              <a:lnSpc>
                <a:spcPct val="87000"/>
              </a:lnSpc>
              <a:spcBef>
                <a:spcPct val="30000"/>
              </a:spcBef>
              <a:spcAft>
                <a:spcPct val="0"/>
              </a:spcAft>
              <a:buChar char="•"/>
              <a:defRPr sz="1400">
                <a:solidFill>
                  <a:srgbClr val="000000"/>
                </a:solidFill>
                <a:latin typeface="+mn-lt"/>
              </a:defRPr>
            </a:lvl4pPr>
            <a:lvl5pPr marL="2133600" indent="-304800" algn="l" rtl="0" eaLnBrk="0" fontAlgn="base" hangingPunct="0">
              <a:spcBef>
                <a:spcPct val="20000"/>
              </a:spcBef>
              <a:spcAft>
                <a:spcPct val="0"/>
              </a:spcAft>
              <a:buClr>
                <a:schemeClr val="accent1"/>
              </a:buClr>
              <a:buFont typeface="Wingdings" pitchFamily="2" charset="2"/>
              <a:buChar char="§"/>
              <a:defRPr sz="1400">
                <a:solidFill>
                  <a:schemeClr val="tx1"/>
                </a:solidFill>
                <a:latin typeface="+mn-lt"/>
              </a:defRPr>
            </a:lvl5pPr>
            <a:lvl6pPr marL="2590800" indent="-304800" algn="l" rtl="0" fontAlgn="base">
              <a:spcBef>
                <a:spcPct val="20000"/>
              </a:spcBef>
              <a:spcAft>
                <a:spcPct val="0"/>
              </a:spcAft>
              <a:buClr>
                <a:schemeClr val="accent1"/>
              </a:buClr>
              <a:buFont typeface="Wingdings" pitchFamily="2" charset="2"/>
              <a:buChar char="§"/>
              <a:defRPr sz="1400">
                <a:solidFill>
                  <a:schemeClr val="tx1"/>
                </a:solidFill>
                <a:latin typeface="+mn-lt"/>
              </a:defRPr>
            </a:lvl6pPr>
            <a:lvl7pPr marL="3048000" indent="-304800" algn="l" rtl="0" fontAlgn="base">
              <a:spcBef>
                <a:spcPct val="20000"/>
              </a:spcBef>
              <a:spcAft>
                <a:spcPct val="0"/>
              </a:spcAft>
              <a:buClr>
                <a:schemeClr val="accent1"/>
              </a:buClr>
              <a:buFont typeface="Wingdings" pitchFamily="2" charset="2"/>
              <a:buChar char="§"/>
              <a:defRPr sz="1400">
                <a:solidFill>
                  <a:schemeClr val="tx1"/>
                </a:solidFill>
                <a:latin typeface="+mn-lt"/>
              </a:defRPr>
            </a:lvl7pPr>
            <a:lvl8pPr marL="3505200" indent="-304800" algn="l" rtl="0" fontAlgn="base">
              <a:spcBef>
                <a:spcPct val="20000"/>
              </a:spcBef>
              <a:spcAft>
                <a:spcPct val="0"/>
              </a:spcAft>
              <a:buClr>
                <a:schemeClr val="accent1"/>
              </a:buClr>
              <a:buFont typeface="Wingdings" pitchFamily="2" charset="2"/>
              <a:buChar char="§"/>
              <a:defRPr sz="1400">
                <a:solidFill>
                  <a:schemeClr val="tx1"/>
                </a:solidFill>
                <a:latin typeface="+mn-lt"/>
              </a:defRPr>
            </a:lvl8pPr>
            <a:lvl9pPr marL="3962400" indent="-304800" algn="l" rtl="0" fontAlgn="base">
              <a:spcBef>
                <a:spcPct val="20000"/>
              </a:spcBef>
              <a:spcAft>
                <a:spcPct val="0"/>
              </a:spcAft>
              <a:buClr>
                <a:schemeClr val="accent1"/>
              </a:buClr>
              <a:buFont typeface="Wingdings" pitchFamily="2" charset="2"/>
              <a:buChar char="§"/>
              <a:defRPr sz="1400">
                <a:solidFill>
                  <a:schemeClr val="tx1"/>
                </a:solidFill>
                <a:latin typeface="+mn-lt"/>
              </a:defRPr>
            </a:lvl9pPr>
          </a:lstStyle>
          <a:p>
            <a:pPr marL="0" indent="0">
              <a:buFontTx/>
              <a:buNone/>
            </a:pPr>
            <a:r>
              <a:rPr lang="en-US" sz="1100" b="0" kern="0" dirty="0" smtClean="0"/>
              <a:t>One common mistake people made with </a:t>
            </a:r>
            <a:r>
              <a:rPr lang="en-US" sz="1100" b="0" kern="0" dirty="0"/>
              <a:t>M</a:t>
            </a:r>
            <a:r>
              <a:rPr lang="en-US" sz="1100" b="0" kern="0" dirty="0" smtClean="0"/>
              <a:t>icroservices were misunderstanding how to achieve the re-usability of services. Teams mostly focused on technical cohesion rather than functional regarding reusability. For example, several services functioned as a data access layer (ORM) to expose tables as services; they thought it would be highly reusable. This created an artificial physical layer managed by a horizontal team, which caused delivery dependency. Any service created should be highly autonomous – meaning independent of each other.</a:t>
            </a:r>
          </a:p>
          <a:p>
            <a:pPr marL="0" indent="0">
              <a:buFontTx/>
              <a:buNone/>
            </a:pPr>
            <a:r>
              <a:rPr lang="en-US" sz="1100" b="0" kern="0" dirty="0" smtClean="0"/>
              <a:t>Creating multiple, technical, physical layers of services would only cause delivery complexity and runtime inefficiency. We ended up in having wrapper services, orchestration services, business services and data services. These service models served technical concerns. Individual teams formed to manage these layers and ended up having business logic sprawl, no single owner for a capability, lost the efficiency and there was always a blaming game.</a:t>
            </a:r>
          </a:p>
          <a:p>
            <a:pPr marL="0" indent="0">
              <a:buFontTx/>
              <a:buNone/>
            </a:pPr>
            <a:r>
              <a:rPr lang="en-US" sz="1100" b="0" kern="0" dirty="0" smtClean="0"/>
              <a:t>Logical separation of layers within a service is fine, however, there should not be any out of process calls. Try to look at a service as one atomic business entity, which must implement everything to achieve the desired business functionality. The self-contained services are more autonomous and scalable than the layered services. It's perfect to re-write some common code across multiple services, that's fine and it's a good trade-off to keep the autonomy level. The bottom line is that don't have services separated by technical concerns instead they must be separated based on the business capability. The concept of containerization is thriving because of this character</a:t>
            </a:r>
            <a:r>
              <a:rPr lang="en-US" sz="1100" b="0" kern="0" dirty="0" smtClean="0"/>
              <a:t>.</a:t>
            </a:r>
          </a:p>
          <a:p>
            <a:pPr marL="0" indent="0">
              <a:buFontTx/>
              <a:buNone/>
            </a:pPr>
            <a:r>
              <a:rPr lang="en-US" sz="1100" b="0" kern="0" dirty="0" smtClean="0"/>
              <a:t>Client interface from HTML to Data, currently it goes through 8 hops and 7 teams</a:t>
            </a:r>
            <a:endParaRPr lang="en-US" sz="1100" b="0" kern="0" dirty="0" smtClean="0"/>
          </a:p>
        </p:txBody>
      </p:sp>
      <p:pic>
        <p:nvPicPr>
          <p:cNvPr id="4098" name="Picture 2" descr="C:\Users\192958429\Documents\digital_architecture\MicroServices\Architecture\fig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200" y="1143000"/>
            <a:ext cx="7200400" cy="2438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292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08181" y="382642"/>
            <a:ext cx="1247457" cy="461665"/>
          </a:xfrm>
          <a:prstGeom prst="rect">
            <a:avLst/>
          </a:prstGeom>
        </p:spPr>
        <p:txBody>
          <a:bodyPr wrap="none">
            <a:spAutoFit/>
          </a:bodyPr>
          <a:lstStyle/>
          <a:p>
            <a:pPr fontAlgn="base">
              <a:spcBef>
                <a:spcPct val="0"/>
              </a:spcBef>
              <a:spcAft>
                <a:spcPct val="0"/>
              </a:spcAft>
            </a:pPr>
            <a:r>
              <a:rPr lang="en-US" sz="2400" b="1" dirty="0" smtClean="0">
                <a:solidFill>
                  <a:srgbClr val="000000"/>
                </a:solidFill>
              </a:rPr>
              <a:t>Drivers</a:t>
            </a:r>
            <a:endParaRPr lang="en-US" sz="2400" b="1" dirty="0">
              <a:solidFill>
                <a:srgbClr val="000000"/>
              </a:solidFill>
            </a:endParaRPr>
          </a:p>
        </p:txBody>
      </p:sp>
      <p:sp>
        <p:nvSpPr>
          <p:cNvPr id="4" name="TextBox 3"/>
          <p:cNvSpPr txBox="1"/>
          <p:nvPr/>
        </p:nvSpPr>
        <p:spPr>
          <a:xfrm>
            <a:off x="533400" y="1447800"/>
            <a:ext cx="7467600" cy="3046988"/>
          </a:xfrm>
          <a:prstGeom prst="rect">
            <a:avLst/>
          </a:prstGeom>
          <a:noFill/>
        </p:spPr>
        <p:txBody>
          <a:bodyPr wrap="square" rtlCol="0">
            <a:spAutoFit/>
          </a:bodyPr>
          <a:lstStyle/>
          <a:p>
            <a:pPr marL="171450" indent="-171450">
              <a:buFont typeface="Wingdings" panose="05000000000000000000" pitchFamily="2" charset="2"/>
              <a:buChar char="q"/>
            </a:pPr>
            <a:r>
              <a:rPr lang="en-US" sz="1200" b="1" dirty="0"/>
              <a:t>Address Key pain </a:t>
            </a:r>
            <a:r>
              <a:rPr lang="en-US" sz="1200" b="1" dirty="0" smtClean="0"/>
              <a:t>points </a:t>
            </a:r>
            <a:r>
              <a:rPr lang="en-US" sz="1200" dirty="0" smtClean="0"/>
              <a:t>:- Provide Guidelines and Design Patterns to address some of the key pain points raised by development </a:t>
            </a:r>
            <a:r>
              <a:rPr lang="en-US" sz="1200" dirty="0" smtClean="0"/>
              <a:t>team</a:t>
            </a:r>
          </a:p>
          <a:p>
            <a:pPr marL="171450" indent="-171450">
              <a:buFont typeface="Wingdings" panose="05000000000000000000" pitchFamily="2" charset="2"/>
              <a:buChar char="q"/>
            </a:pPr>
            <a:endParaRPr lang="en-US" sz="1200" b="1" dirty="0" smtClean="0"/>
          </a:p>
          <a:p>
            <a:pPr marL="171450" indent="-171450">
              <a:buFont typeface="Wingdings" panose="05000000000000000000" pitchFamily="2" charset="2"/>
              <a:buChar char="q"/>
            </a:pPr>
            <a:r>
              <a:rPr lang="en-US" sz="1200" b="1" dirty="0" smtClean="0"/>
              <a:t>Reduce Cost </a:t>
            </a:r>
            <a:r>
              <a:rPr lang="en-US" sz="1200" dirty="0" smtClean="0"/>
              <a:t>: </a:t>
            </a:r>
            <a:r>
              <a:rPr lang="en-US" sz="1200" dirty="0"/>
              <a:t>- Reduce overall cost of designing, implementing, and maintaining IT </a:t>
            </a:r>
            <a:r>
              <a:rPr lang="en-US" sz="1200" dirty="0" smtClean="0"/>
              <a:t>services</a:t>
            </a:r>
          </a:p>
          <a:p>
            <a:pPr marL="171450" indent="-171450">
              <a:buFont typeface="Wingdings" panose="05000000000000000000" pitchFamily="2" charset="2"/>
              <a:buChar char="q"/>
            </a:pPr>
            <a:endParaRPr lang="en-US" sz="1200" dirty="0"/>
          </a:p>
          <a:p>
            <a:pPr marL="171450" indent="-171450">
              <a:buFont typeface="Wingdings" panose="05000000000000000000" pitchFamily="2" charset="2"/>
              <a:buChar char="q"/>
            </a:pPr>
            <a:r>
              <a:rPr lang="en-US" sz="1200" b="1" dirty="0"/>
              <a:t>Time to Market </a:t>
            </a:r>
            <a:r>
              <a:rPr lang="en-US" sz="1200" dirty="0"/>
              <a:t>: - Increase the speed at which development team can get from idea to deployment of </a:t>
            </a:r>
            <a:r>
              <a:rPr lang="en-US" sz="1200" dirty="0" smtClean="0"/>
              <a:t>services</a:t>
            </a:r>
          </a:p>
          <a:p>
            <a:pPr marL="171450" indent="-171450">
              <a:buFont typeface="Wingdings" panose="05000000000000000000" pitchFamily="2" charset="2"/>
              <a:buChar char="q"/>
            </a:pPr>
            <a:endParaRPr lang="en-US" sz="1200" dirty="0"/>
          </a:p>
          <a:p>
            <a:pPr marL="171450" indent="-171450">
              <a:buFont typeface="Wingdings" panose="05000000000000000000" pitchFamily="2" charset="2"/>
              <a:buChar char="q"/>
            </a:pPr>
            <a:r>
              <a:rPr lang="en-US" sz="1200" b="1" dirty="0"/>
              <a:t>Improve </a:t>
            </a:r>
            <a:r>
              <a:rPr lang="en-US" sz="1200" b="1" dirty="0" smtClean="0"/>
              <a:t>Resilience </a:t>
            </a:r>
            <a:r>
              <a:rPr lang="en-US" sz="1200" dirty="0" smtClean="0"/>
              <a:t>:-  </a:t>
            </a:r>
            <a:r>
              <a:rPr lang="en-US" sz="1200" dirty="0"/>
              <a:t>Improve the resilience of our </a:t>
            </a:r>
            <a:r>
              <a:rPr lang="en-US" sz="1200" dirty="0" smtClean="0"/>
              <a:t>service/application</a:t>
            </a:r>
          </a:p>
          <a:p>
            <a:pPr marL="171450" indent="-171450">
              <a:buFont typeface="Wingdings" panose="05000000000000000000" pitchFamily="2" charset="2"/>
              <a:buChar char="q"/>
            </a:pPr>
            <a:endParaRPr lang="en-US" sz="1200" dirty="0"/>
          </a:p>
          <a:p>
            <a:pPr marL="171450" indent="-171450">
              <a:buFont typeface="Wingdings" panose="05000000000000000000" pitchFamily="2" charset="2"/>
              <a:buChar char="q"/>
            </a:pPr>
            <a:r>
              <a:rPr lang="en-US" sz="1200" b="1" dirty="0"/>
              <a:t>Enable </a:t>
            </a:r>
            <a:r>
              <a:rPr lang="en-US" sz="1200" b="1" dirty="0" smtClean="0"/>
              <a:t>Visibility </a:t>
            </a:r>
            <a:r>
              <a:rPr lang="en-US" sz="1200" dirty="0" smtClean="0"/>
              <a:t>:-  </a:t>
            </a:r>
            <a:r>
              <a:rPr lang="en-US" sz="1200" dirty="0"/>
              <a:t>Better visibility to see what is going on in the service </a:t>
            </a:r>
            <a:r>
              <a:rPr lang="en-US" sz="1200" dirty="0" smtClean="0"/>
              <a:t>network</a:t>
            </a:r>
          </a:p>
          <a:p>
            <a:pPr marL="171450" indent="-171450">
              <a:buFont typeface="Wingdings" panose="05000000000000000000" pitchFamily="2" charset="2"/>
              <a:buChar char="q"/>
            </a:pPr>
            <a:endParaRPr lang="en-US" sz="1200" dirty="0"/>
          </a:p>
          <a:p>
            <a:pPr marL="171450" indent="-171450">
              <a:buFont typeface="Wingdings" panose="05000000000000000000" pitchFamily="2" charset="2"/>
              <a:buChar char="q"/>
            </a:pPr>
            <a:r>
              <a:rPr lang="en-US" sz="1200" b="1" dirty="0"/>
              <a:t>Return on investment (ROI) </a:t>
            </a:r>
            <a:r>
              <a:rPr lang="en-US" sz="1200" dirty="0" smtClean="0"/>
              <a:t>:- is </a:t>
            </a:r>
            <a:r>
              <a:rPr lang="en-US" sz="1200" dirty="0"/>
              <a:t>driven by accelerated realization of benefits rather than overall </a:t>
            </a:r>
            <a:r>
              <a:rPr lang="en-US" sz="1200" dirty="0" smtClean="0"/>
              <a:t>business transformation</a:t>
            </a:r>
            <a:r>
              <a:rPr lang="en-US" sz="1200" dirty="0" smtClean="0"/>
              <a:t>.</a:t>
            </a:r>
          </a:p>
          <a:p>
            <a:pPr marL="171450" indent="-171450">
              <a:buFont typeface="Wingdings" panose="05000000000000000000" pitchFamily="2" charset="2"/>
              <a:buChar char="q"/>
            </a:pPr>
            <a:endParaRPr lang="en-US" sz="1200" dirty="0"/>
          </a:p>
          <a:p>
            <a:pPr marL="171450" indent="-171450">
              <a:buFont typeface="Wingdings" panose="05000000000000000000" pitchFamily="2" charset="2"/>
              <a:buChar char="ü"/>
            </a:pPr>
            <a:endParaRPr lang="en-US" sz="1200" dirty="0"/>
          </a:p>
        </p:txBody>
      </p:sp>
    </p:spTree>
    <p:extLst>
      <p:ext uri="{BB962C8B-B14F-4D97-AF65-F5344CB8AC3E}">
        <p14:creationId xmlns:p14="http://schemas.microsoft.com/office/powerpoint/2010/main" val="6283824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0076" y="304800"/>
            <a:ext cx="8326319" cy="461665"/>
          </a:xfrm>
          <a:prstGeom prst="rect">
            <a:avLst/>
          </a:prstGeom>
        </p:spPr>
        <p:txBody>
          <a:bodyPr wrap="square">
            <a:spAutoFit/>
          </a:bodyPr>
          <a:lstStyle/>
          <a:p>
            <a:pPr fontAlgn="base">
              <a:spcBef>
                <a:spcPct val="0"/>
              </a:spcBef>
              <a:spcAft>
                <a:spcPct val="0"/>
              </a:spcAft>
            </a:pPr>
            <a:r>
              <a:rPr lang="en-US" sz="2400" b="1" dirty="0" smtClean="0"/>
              <a:t>Appendix A - References</a:t>
            </a:r>
            <a:endParaRPr lang="en-US" sz="2400" b="1" dirty="0">
              <a:solidFill>
                <a:srgbClr val="000000"/>
              </a:solidFill>
            </a:endParaRPr>
          </a:p>
        </p:txBody>
      </p:sp>
      <p:sp>
        <p:nvSpPr>
          <p:cNvPr id="6" name="Content Placeholder 2"/>
          <p:cNvSpPr txBox="1">
            <a:spLocks/>
          </p:cNvSpPr>
          <p:nvPr/>
        </p:nvSpPr>
        <p:spPr>
          <a:xfrm>
            <a:off x="426578" y="1371600"/>
            <a:ext cx="8229600" cy="4876800"/>
          </a:xfrm>
          <a:prstGeom prst="rect">
            <a:avLst/>
          </a:prstGeom>
        </p:spPr>
        <p:txBody>
          <a:bodyPr>
            <a:noAutofit/>
          </a:bodyPr>
          <a:lstStyle>
            <a:lvl1pPr marL="400050" indent="-400050" algn="l" rtl="0" eaLnBrk="0" fontAlgn="base" hangingPunct="0">
              <a:lnSpc>
                <a:spcPct val="87000"/>
              </a:lnSpc>
              <a:spcBef>
                <a:spcPct val="50000"/>
              </a:spcBef>
              <a:spcAft>
                <a:spcPct val="0"/>
              </a:spcAft>
              <a:buChar char="•"/>
              <a:defRPr sz="2000" b="1">
                <a:solidFill>
                  <a:srgbClr val="000000"/>
                </a:solidFill>
                <a:latin typeface="+mn-lt"/>
                <a:ea typeface="+mn-ea"/>
                <a:cs typeface="+mn-cs"/>
              </a:defRPr>
            </a:lvl1pPr>
            <a:lvl2pPr marL="742950" indent="-228600" algn="l" rtl="0" eaLnBrk="0" fontAlgn="base" hangingPunct="0">
              <a:lnSpc>
                <a:spcPct val="87000"/>
              </a:lnSpc>
              <a:spcBef>
                <a:spcPct val="30000"/>
              </a:spcBef>
              <a:spcAft>
                <a:spcPct val="0"/>
              </a:spcAft>
              <a:buFont typeface="Wingdings" pitchFamily="2" charset="2"/>
              <a:buChar char="§"/>
              <a:defRPr>
                <a:solidFill>
                  <a:srgbClr val="000000"/>
                </a:solidFill>
                <a:latin typeface="+mn-lt"/>
              </a:defRPr>
            </a:lvl2pPr>
            <a:lvl3pPr marL="1085850" indent="-228600" algn="l" rtl="0" eaLnBrk="0" fontAlgn="base" hangingPunct="0">
              <a:lnSpc>
                <a:spcPct val="87000"/>
              </a:lnSpc>
              <a:spcBef>
                <a:spcPct val="30000"/>
              </a:spcBef>
              <a:spcAft>
                <a:spcPct val="0"/>
              </a:spcAft>
              <a:buChar char="–"/>
              <a:defRPr sz="1600">
                <a:solidFill>
                  <a:srgbClr val="000000"/>
                </a:solidFill>
                <a:latin typeface="+mn-lt"/>
              </a:defRPr>
            </a:lvl3pPr>
            <a:lvl4pPr marL="1371600" indent="-171450" algn="l" rtl="0" eaLnBrk="0" fontAlgn="base" hangingPunct="0">
              <a:lnSpc>
                <a:spcPct val="87000"/>
              </a:lnSpc>
              <a:spcBef>
                <a:spcPct val="30000"/>
              </a:spcBef>
              <a:spcAft>
                <a:spcPct val="0"/>
              </a:spcAft>
              <a:buChar char="•"/>
              <a:defRPr sz="1400">
                <a:solidFill>
                  <a:srgbClr val="000000"/>
                </a:solidFill>
                <a:latin typeface="+mn-lt"/>
              </a:defRPr>
            </a:lvl4pPr>
            <a:lvl5pPr marL="2133600" indent="-304800" algn="l" rtl="0" eaLnBrk="0" fontAlgn="base" hangingPunct="0">
              <a:spcBef>
                <a:spcPct val="20000"/>
              </a:spcBef>
              <a:spcAft>
                <a:spcPct val="0"/>
              </a:spcAft>
              <a:buClr>
                <a:schemeClr val="accent1"/>
              </a:buClr>
              <a:buFont typeface="Wingdings" pitchFamily="2" charset="2"/>
              <a:buChar char="§"/>
              <a:defRPr sz="1400">
                <a:solidFill>
                  <a:schemeClr val="tx1"/>
                </a:solidFill>
                <a:latin typeface="+mn-lt"/>
              </a:defRPr>
            </a:lvl5pPr>
            <a:lvl6pPr marL="2590800" indent="-304800" algn="l" rtl="0" fontAlgn="base">
              <a:spcBef>
                <a:spcPct val="20000"/>
              </a:spcBef>
              <a:spcAft>
                <a:spcPct val="0"/>
              </a:spcAft>
              <a:buClr>
                <a:schemeClr val="accent1"/>
              </a:buClr>
              <a:buFont typeface="Wingdings" pitchFamily="2" charset="2"/>
              <a:buChar char="§"/>
              <a:defRPr sz="1400">
                <a:solidFill>
                  <a:schemeClr val="tx1"/>
                </a:solidFill>
                <a:latin typeface="+mn-lt"/>
              </a:defRPr>
            </a:lvl6pPr>
            <a:lvl7pPr marL="3048000" indent="-304800" algn="l" rtl="0" fontAlgn="base">
              <a:spcBef>
                <a:spcPct val="20000"/>
              </a:spcBef>
              <a:spcAft>
                <a:spcPct val="0"/>
              </a:spcAft>
              <a:buClr>
                <a:schemeClr val="accent1"/>
              </a:buClr>
              <a:buFont typeface="Wingdings" pitchFamily="2" charset="2"/>
              <a:buChar char="§"/>
              <a:defRPr sz="1400">
                <a:solidFill>
                  <a:schemeClr val="tx1"/>
                </a:solidFill>
                <a:latin typeface="+mn-lt"/>
              </a:defRPr>
            </a:lvl7pPr>
            <a:lvl8pPr marL="3505200" indent="-304800" algn="l" rtl="0" fontAlgn="base">
              <a:spcBef>
                <a:spcPct val="20000"/>
              </a:spcBef>
              <a:spcAft>
                <a:spcPct val="0"/>
              </a:spcAft>
              <a:buClr>
                <a:schemeClr val="accent1"/>
              </a:buClr>
              <a:buFont typeface="Wingdings" pitchFamily="2" charset="2"/>
              <a:buChar char="§"/>
              <a:defRPr sz="1400">
                <a:solidFill>
                  <a:schemeClr val="tx1"/>
                </a:solidFill>
                <a:latin typeface="+mn-lt"/>
              </a:defRPr>
            </a:lvl8pPr>
            <a:lvl9pPr marL="3962400" indent="-304800" algn="l" rtl="0" fontAlgn="base">
              <a:spcBef>
                <a:spcPct val="20000"/>
              </a:spcBef>
              <a:spcAft>
                <a:spcPct val="0"/>
              </a:spcAft>
              <a:buClr>
                <a:schemeClr val="accent1"/>
              </a:buClr>
              <a:buFont typeface="Wingdings" pitchFamily="2" charset="2"/>
              <a:buChar char="§"/>
              <a:defRPr sz="1400">
                <a:solidFill>
                  <a:schemeClr val="tx1"/>
                </a:solidFill>
                <a:latin typeface="+mn-lt"/>
              </a:defRPr>
            </a:lvl9pPr>
          </a:lstStyle>
          <a:p>
            <a:endParaRPr lang="en-US" sz="1200" b="0" kern="0" dirty="0" smtClean="0"/>
          </a:p>
          <a:p>
            <a:r>
              <a:rPr lang="en-US" sz="1200" b="0" u="sng" dirty="0" smtClean="0"/>
              <a:t>O’REILLY – Micro Service Architecture- Aligning Principles, PRACTICES, AND CULTURE</a:t>
            </a:r>
          </a:p>
          <a:p>
            <a:endParaRPr lang="en-US" sz="1200" b="0" u="sng" dirty="0"/>
          </a:p>
          <a:p>
            <a:r>
              <a:rPr lang="en-US" sz="1200" b="0" u="sng" dirty="0"/>
              <a:t>O’REILLY – </a:t>
            </a:r>
            <a:r>
              <a:rPr lang="en-US" sz="1200" b="0" u="sng" dirty="0" smtClean="0"/>
              <a:t>Microservices Antipattern and Pitfalls</a:t>
            </a:r>
          </a:p>
          <a:p>
            <a:endParaRPr lang="en-US" sz="1200" b="0" u="sng" dirty="0"/>
          </a:p>
          <a:p>
            <a:r>
              <a:rPr lang="en-US" sz="1200" dirty="0" smtClean="0"/>
              <a:t>IBM Redbook - Microservices </a:t>
            </a:r>
            <a:r>
              <a:rPr lang="en-US" sz="1200" dirty="0"/>
              <a:t>from Theory </a:t>
            </a:r>
            <a:r>
              <a:rPr lang="en-US" sz="1200" dirty="0" smtClean="0"/>
              <a:t>to Practice Creating </a:t>
            </a:r>
            <a:r>
              <a:rPr lang="en-US" sz="1200" dirty="0"/>
              <a:t>Applications in IBM </a:t>
            </a:r>
            <a:r>
              <a:rPr lang="en-US" sz="1200" dirty="0" smtClean="0"/>
              <a:t>Bluemix Using </a:t>
            </a:r>
            <a:r>
              <a:rPr lang="en-US" sz="1200" dirty="0"/>
              <a:t>the Microservices </a:t>
            </a:r>
            <a:r>
              <a:rPr lang="en-US" sz="1200" dirty="0" smtClean="0"/>
              <a:t>Approach</a:t>
            </a:r>
          </a:p>
          <a:p>
            <a:endParaRPr lang="en-US" sz="1200" dirty="0"/>
          </a:p>
          <a:p>
            <a:r>
              <a:rPr lang="en-US" sz="1200" b="0" u="sng" dirty="0"/>
              <a:t>IBM </a:t>
            </a:r>
            <a:r>
              <a:rPr lang="en-US" sz="1200" b="0" u="sng" dirty="0" err="1"/>
              <a:t>InterConnect</a:t>
            </a:r>
            <a:r>
              <a:rPr lang="en-US" sz="1200" b="0" u="sng" dirty="0"/>
              <a:t> 2017 – Microservices: </a:t>
            </a:r>
            <a:r>
              <a:rPr lang="en-US" sz="1200" dirty="0"/>
              <a:t>How they relate to ESB, APIs and  messaging</a:t>
            </a:r>
          </a:p>
          <a:p>
            <a:endParaRPr lang="en-US" sz="1200" b="0" u="sng" dirty="0"/>
          </a:p>
          <a:p>
            <a:r>
              <a:rPr lang="en-US" sz="1200" b="0" u="sng" dirty="0"/>
              <a:t>IBM </a:t>
            </a:r>
            <a:r>
              <a:rPr lang="en-US" sz="1200" b="0" u="sng" dirty="0" err="1"/>
              <a:t>InterConnect</a:t>
            </a:r>
            <a:r>
              <a:rPr lang="en-US" sz="1200" b="0" u="sng" dirty="0"/>
              <a:t> 2017 – Session 1375 </a:t>
            </a:r>
            <a:r>
              <a:rPr lang="en-US" sz="1200" dirty="0"/>
              <a:t>Microservices-based Application Development Mini-Bootcamp</a:t>
            </a:r>
            <a:endParaRPr lang="en-US" sz="1200" b="0" u="sng" dirty="0"/>
          </a:p>
          <a:p>
            <a:endParaRPr lang="en-US" sz="1200" b="0" u="sng" dirty="0"/>
          </a:p>
          <a:p>
            <a:r>
              <a:rPr lang="en-US" sz="1200" b="0" u="sng" dirty="0" err="1" smtClean="0"/>
              <a:t>InfoQ</a:t>
            </a:r>
            <a:r>
              <a:rPr lang="en-US" sz="1200" b="0" u="sng" dirty="0" smtClean="0"/>
              <a:t> - </a:t>
            </a:r>
            <a:r>
              <a:rPr lang="en-US" sz="1200" b="0" dirty="0"/>
              <a:t>Seven Microservices </a:t>
            </a:r>
            <a:r>
              <a:rPr lang="en-US" sz="1200" b="0" dirty="0" smtClean="0"/>
              <a:t>Anti-patterns</a:t>
            </a:r>
          </a:p>
          <a:p>
            <a:pPr lvl="1"/>
            <a:r>
              <a:rPr lang="en-US" sz="1050" u="sng" dirty="0"/>
              <a:t>https://www.infoq.com/articles/seven-uservices-antipatterns</a:t>
            </a:r>
            <a:endParaRPr lang="en-US" sz="1050" b="0" u="sng" dirty="0"/>
          </a:p>
          <a:p>
            <a:endParaRPr lang="en-US" sz="1200" b="0" dirty="0" smtClean="0"/>
          </a:p>
          <a:p>
            <a:r>
              <a:rPr lang="en-US" sz="1200" b="0" u="sng" dirty="0">
                <a:hlinkClick r:id="rId2"/>
              </a:rPr>
              <a:t>Microservice Design Patterns - Miles to go 3.0</a:t>
            </a:r>
            <a:r>
              <a:rPr lang="en-US" sz="1200" b="0" u="sng" dirty="0"/>
              <a:t> </a:t>
            </a:r>
            <a:r>
              <a:rPr lang="en-US" sz="1200" b="0" u="sng" dirty="0">
                <a:hlinkClick r:id="rId2"/>
              </a:rPr>
              <a:t>–</a:t>
            </a:r>
            <a:r>
              <a:rPr lang="en-US" sz="1200" b="0" u="sng" dirty="0"/>
              <a:t> </a:t>
            </a:r>
          </a:p>
          <a:p>
            <a:pPr lvl="1"/>
            <a:r>
              <a:rPr lang="en-US" sz="1050" u="sng" dirty="0">
                <a:hlinkClick r:id="rId2"/>
              </a:rPr>
              <a:t>http://blog.arungupta.me/microservice-design-patterns/</a:t>
            </a:r>
            <a:endParaRPr lang="en-US" sz="1050" u="sng" dirty="0"/>
          </a:p>
          <a:p>
            <a:pPr lvl="1"/>
            <a:endParaRPr lang="en-US" sz="1050" u="sng" dirty="0"/>
          </a:p>
          <a:p>
            <a:r>
              <a:rPr lang="en-US" sz="1200" b="0" u="sng" dirty="0">
                <a:hlinkClick r:id="rId3"/>
              </a:rPr>
              <a:t>http://www.ness.com/microservices-architecture-and-design-principles-2</a:t>
            </a:r>
            <a:r>
              <a:rPr lang="en-US" sz="1200" b="0" u="sng" dirty="0" smtClean="0">
                <a:hlinkClick r:id="rId3"/>
              </a:rPr>
              <a:t>/</a:t>
            </a:r>
            <a:endParaRPr lang="en-US" sz="1200" b="0" u="sng" dirty="0" smtClean="0"/>
          </a:p>
          <a:p>
            <a:endParaRPr lang="en-US" sz="1200" b="0" u="sng" dirty="0"/>
          </a:p>
          <a:p>
            <a:endParaRPr lang="en-US" sz="1200" b="0" u="sng" dirty="0"/>
          </a:p>
        </p:txBody>
      </p:sp>
    </p:spTree>
    <p:extLst>
      <p:ext uri="{BB962C8B-B14F-4D97-AF65-F5344CB8AC3E}">
        <p14:creationId xmlns:p14="http://schemas.microsoft.com/office/powerpoint/2010/main" val="3312262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0" y="382642"/>
            <a:ext cx="7444474" cy="461665"/>
          </a:xfrm>
          <a:prstGeom prst="rect">
            <a:avLst/>
          </a:prstGeom>
        </p:spPr>
        <p:txBody>
          <a:bodyPr wrap="none">
            <a:spAutoFit/>
          </a:bodyPr>
          <a:lstStyle/>
          <a:p>
            <a:pPr fontAlgn="base">
              <a:spcBef>
                <a:spcPct val="0"/>
              </a:spcBef>
              <a:spcAft>
                <a:spcPct val="0"/>
              </a:spcAft>
            </a:pPr>
            <a:r>
              <a:rPr lang="en-US" sz="2400" b="1" dirty="0" smtClean="0">
                <a:solidFill>
                  <a:srgbClr val="000000"/>
                </a:solidFill>
              </a:rPr>
              <a:t>Microservices Architecture Key Design Principles</a:t>
            </a:r>
            <a:endParaRPr lang="en-US" sz="2400" b="1" dirty="0">
              <a:solidFill>
                <a:srgbClr val="000000"/>
              </a:solidFill>
            </a:endParaRPr>
          </a:p>
        </p:txBody>
      </p:sp>
      <p:sp>
        <p:nvSpPr>
          <p:cNvPr id="4" name="TextBox 3"/>
          <p:cNvSpPr txBox="1"/>
          <p:nvPr/>
        </p:nvSpPr>
        <p:spPr>
          <a:xfrm>
            <a:off x="533400" y="1447800"/>
            <a:ext cx="7467600" cy="4524315"/>
          </a:xfrm>
          <a:prstGeom prst="rect">
            <a:avLst/>
          </a:prstGeom>
          <a:noFill/>
        </p:spPr>
        <p:txBody>
          <a:bodyPr wrap="square" rtlCol="0">
            <a:spAutoFit/>
          </a:bodyPr>
          <a:lstStyle/>
          <a:p>
            <a:pPr marL="171450" indent="-171450">
              <a:buFont typeface="Wingdings" panose="05000000000000000000" pitchFamily="2" charset="2"/>
              <a:buChar char="v"/>
            </a:pPr>
            <a:r>
              <a:rPr lang="en-US" sz="1200" b="1" dirty="0" smtClean="0"/>
              <a:t>Small </a:t>
            </a:r>
            <a:r>
              <a:rPr lang="en-US" sz="1200" b="1" dirty="0"/>
              <a:t>and </a:t>
            </a:r>
            <a:r>
              <a:rPr lang="en-US" sz="1200" b="1" dirty="0" smtClean="0"/>
              <a:t>focused - </a:t>
            </a:r>
            <a:r>
              <a:rPr lang="en-US" sz="1200" kern="0" dirty="0"/>
              <a:t>Services must align clearly to a business capabilities and should not try to do something outside of the business domain boundary</a:t>
            </a:r>
            <a:r>
              <a:rPr lang="en-US" sz="1200" kern="0" dirty="0" smtClean="0"/>
              <a:t>.</a:t>
            </a:r>
            <a:endParaRPr lang="en-US" sz="1200" b="1" dirty="0" smtClean="0"/>
          </a:p>
          <a:p>
            <a:pPr marL="171450" indent="-171450">
              <a:buFont typeface="Wingdings" panose="05000000000000000000" pitchFamily="2" charset="2"/>
              <a:buChar char="v"/>
            </a:pPr>
            <a:endParaRPr lang="en-US" sz="1200" b="1" dirty="0"/>
          </a:p>
          <a:p>
            <a:pPr marL="171450" indent="-171450">
              <a:buFont typeface="Wingdings" panose="05000000000000000000" pitchFamily="2" charset="2"/>
              <a:buChar char="v"/>
            </a:pPr>
            <a:r>
              <a:rPr lang="en-US" sz="1200" b="1" dirty="0"/>
              <a:t>Loosely </a:t>
            </a:r>
            <a:r>
              <a:rPr lang="en-US" sz="1200" b="1" dirty="0" smtClean="0"/>
              <a:t>coupled - </a:t>
            </a:r>
            <a:r>
              <a:rPr lang="en-US" sz="1200" kern="0" dirty="0" smtClean="0"/>
              <a:t>Design </a:t>
            </a:r>
            <a:r>
              <a:rPr lang="en-US" sz="1200" kern="0" dirty="0"/>
              <a:t>should provide flexibility to deploy services on its own without any dependencies on other Microservices</a:t>
            </a:r>
            <a:endParaRPr lang="en-US" sz="1200" b="1" dirty="0" smtClean="0"/>
          </a:p>
          <a:p>
            <a:pPr marL="171450" indent="-171450">
              <a:buFont typeface="Wingdings" panose="05000000000000000000" pitchFamily="2" charset="2"/>
              <a:buChar char="v"/>
            </a:pPr>
            <a:endParaRPr lang="en-US" sz="1200" b="1" dirty="0"/>
          </a:p>
          <a:p>
            <a:pPr marL="171450" indent="-171450">
              <a:buFont typeface="Wingdings" panose="05000000000000000000" pitchFamily="2" charset="2"/>
              <a:buChar char="v"/>
            </a:pPr>
            <a:r>
              <a:rPr lang="en-US" sz="1200" b="1" dirty="0" smtClean="0"/>
              <a:t>Failure isolation - </a:t>
            </a:r>
            <a:r>
              <a:rPr lang="en-US" sz="1200" kern="0" dirty="0" smtClean="0"/>
              <a:t>Any malfunctioning service, will only affect that service while other services continue to handle requests</a:t>
            </a:r>
            <a:endParaRPr lang="en-US" sz="1200" b="1" dirty="0"/>
          </a:p>
          <a:p>
            <a:pPr marL="171450" indent="-171450">
              <a:buFont typeface="Wingdings" panose="05000000000000000000" pitchFamily="2" charset="2"/>
              <a:buChar char="v"/>
            </a:pPr>
            <a:endParaRPr lang="en-US" sz="1200" b="1" dirty="0"/>
          </a:p>
          <a:p>
            <a:pPr marL="171450" indent="-171450">
              <a:buFont typeface="Wingdings" panose="05000000000000000000" pitchFamily="2" charset="2"/>
              <a:buChar char="v"/>
            </a:pPr>
            <a:r>
              <a:rPr lang="en-US" sz="1200" b="1" dirty="0"/>
              <a:t>S</a:t>
            </a:r>
            <a:r>
              <a:rPr lang="en-US" sz="1200" b="1" dirty="0" smtClean="0"/>
              <a:t>ingle responsibility - </a:t>
            </a:r>
            <a:r>
              <a:rPr lang="en-US" sz="1200" kern="0" dirty="0"/>
              <a:t>Microservice </a:t>
            </a:r>
            <a:r>
              <a:rPr lang="en-US" sz="1200" kern="0" dirty="0" smtClean="0"/>
              <a:t>must </a:t>
            </a:r>
            <a:r>
              <a:rPr lang="en-US" sz="1200" kern="0" dirty="0"/>
              <a:t> </a:t>
            </a:r>
            <a:r>
              <a:rPr lang="en-US" sz="1200" kern="0" dirty="0" smtClean="0"/>
              <a:t>be responsible only for </a:t>
            </a:r>
            <a:r>
              <a:rPr lang="en-US" sz="1200" kern="0" dirty="0"/>
              <a:t>a specific feature </a:t>
            </a:r>
            <a:r>
              <a:rPr lang="en-US" sz="1200" kern="0" dirty="0" smtClean="0"/>
              <a:t>. It could be either business/Infrastructure functionality </a:t>
            </a:r>
            <a:r>
              <a:rPr lang="en-US" sz="1200" kern="0" dirty="0"/>
              <a:t>or aggregation of cohesive </a:t>
            </a:r>
            <a:r>
              <a:rPr lang="en-US" sz="1200" kern="0" dirty="0" smtClean="0"/>
              <a:t>functionality</a:t>
            </a:r>
          </a:p>
          <a:p>
            <a:pPr marL="171450" indent="-171450">
              <a:buFont typeface="Wingdings" panose="05000000000000000000" pitchFamily="2" charset="2"/>
              <a:buChar char="v"/>
            </a:pPr>
            <a:endParaRPr lang="en-US" sz="1200" b="1" kern="0" dirty="0"/>
          </a:p>
          <a:p>
            <a:pPr marL="171450" indent="-171450">
              <a:buFont typeface="Wingdings" panose="05000000000000000000" pitchFamily="2" charset="2"/>
              <a:buChar char="v"/>
            </a:pPr>
            <a:r>
              <a:rPr lang="en-US" sz="1200" b="1" dirty="0" smtClean="0"/>
              <a:t>Decentralized - </a:t>
            </a:r>
            <a:r>
              <a:rPr lang="en-US" sz="1200" dirty="0" smtClean="0"/>
              <a:t>Ideally</a:t>
            </a:r>
            <a:r>
              <a:rPr lang="en-US" sz="1200" dirty="0"/>
              <a:t>, </a:t>
            </a:r>
            <a:r>
              <a:rPr lang="en-US" sz="1200" dirty="0" smtClean="0"/>
              <a:t>every Microservice </a:t>
            </a:r>
            <a:r>
              <a:rPr lang="en-US" sz="1200" dirty="0"/>
              <a:t>to manage its own database. This enables </a:t>
            </a:r>
            <a:r>
              <a:rPr lang="en-US" sz="1200" dirty="0" smtClean="0"/>
              <a:t>polyglot Persistence. However, we </a:t>
            </a:r>
            <a:r>
              <a:rPr lang="en-US" sz="1200" dirty="0"/>
              <a:t>might need to have more than one </a:t>
            </a:r>
            <a:r>
              <a:rPr lang="en-US" sz="1200" dirty="0" smtClean="0"/>
              <a:t>Microservice </a:t>
            </a:r>
            <a:r>
              <a:rPr lang="en-US" sz="1200" dirty="0"/>
              <a:t>use </a:t>
            </a:r>
            <a:r>
              <a:rPr lang="en-US" sz="1200" dirty="0" smtClean="0"/>
              <a:t>the same </a:t>
            </a:r>
            <a:r>
              <a:rPr lang="en-US" sz="1200" dirty="0"/>
              <a:t>database for one of many reasons, for example, to preserve the ACID nature of </a:t>
            </a:r>
            <a:r>
              <a:rPr lang="en-US" sz="1200" dirty="0" smtClean="0"/>
              <a:t>a Transaction (</a:t>
            </a:r>
            <a:r>
              <a:rPr lang="en-US" sz="1200" i="1" dirty="0" smtClean="0"/>
              <a:t>Atomicity</a:t>
            </a:r>
            <a:r>
              <a:rPr lang="en-US" sz="1200" i="1" dirty="0"/>
              <a:t>, Consistency, Isolation, Durability</a:t>
            </a:r>
            <a:r>
              <a:rPr lang="en-US" sz="1200" dirty="0" smtClean="0"/>
              <a:t>). </a:t>
            </a:r>
            <a:r>
              <a:rPr lang="en-US" sz="1200" dirty="0"/>
              <a:t>In general, the level of sharing between M</a:t>
            </a:r>
            <a:r>
              <a:rPr lang="en-US" sz="1200" dirty="0" smtClean="0"/>
              <a:t>icroservices </a:t>
            </a:r>
            <a:r>
              <a:rPr lang="en-US" sz="1200" dirty="0"/>
              <a:t>should be limited as much as </a:t>
            </a:r>
            <a:r>
              <a:rPr lang="en-US" sz="1200" dirty="0" smtClean="0"/>
              <a:t>possible to </a:t>
            </a:r>
            <a:r>
              <a:rPr lang="en-US" sz="1200" dirty="0"/>
              <a:t>make the M</a:t>
            </a:r>
            <a:r>
              <a:rPr lang="en-US" sz="1200" dirty="0" smtClean="0"/>
              <a:t>icroservices </a:t>
            </a:r>
            <a:r>
              <a:rPr lang="en-US" sz="1200" dirty="0"/>
              <a:t>as loosely coupled as possible</a:t>
            </a:r>
            <a:r>
              <a:rPr lang="en-US" sz="1200" dirty="0" smtClean="0"/>
              <a:t>.</a:t>
            </a:r>
          </a:p>
          <a:p>
            <a:endParaRPr lang="en-US" sz="1200" b="1" dirty="0"/>
          </a:p>
          <a:p>
            <a:pPr marL="171450" indent="-171450">
              <a:buFont typeface="Wingdings" panose="05000000000000000000" pitchFamily="2" charset="2"/>
              <a:buChar char="v"/>
            </a:pPr>
            <a:r>
              <a:rPr lang="en-US" sz="1200" b="1" dirty="0" smtClean="0"/>
              <a:t>Continuous integration using DevOps-  </a:t>
            </a:r>
            <a:r>
              <a:rPr lang="en-US" sz="1200" dirty="0"/>
              <a:t>DevOps is critical to successful Microservice </a:t>
            </a:r>
            <a:r>
              <a:rPr lang="en-US" sz="1200" dirty="0" smtClean="0"/>
              <a:t>deployment. Microservices </a:t>
            </a:r>
            <a:r>
              <a:rPr lang="en-US" sz="1200" dirty="0"/>
              <a:t>cause an explosion of moving parts. It is not a good idea to attempt to implement Microservices without serious deployment and monitoring automation</a:t>
            </a:r>
          </a:p>
          <a:p>
            <a:endParaRPr lang="en-US" sz="1200" b="1" dirty="0"/>
          </a:p>
          <a:p>
            <a:pPr marL="171450" indent="-171450">
              <a:buFont typeface="Wingdings" panose="05000000000000000000" pitchFamily="2" charset="2"/>
              <a:buChar char="v"/>
            </a:pPr>
            <a:r>
              <a:rPr lang="en-US" sz="1200" b="1" dirty="0" smtClean="0"/>
              <a:t>Language-neutral </a:t>
            </a:r>
            <a:r>
              <a:rPr lang="en-US" sz="1200" b="1" dirty="0"/>
              <a:t>- </a:t>
            </a:r>
            <a:r>
              <a:rPr lang="en-US" sz="1200" dirty="0"/>
              <a:t>Building Microservice with Language neutral makes it easier to use existing skills or the most optimal </a:t>
            </a:r>
            <a:r>
              <a:rPr lang="en-US" sz="1200" dirty="0" smtClean="0"/>
              <a:t>language</a:t>
            </a:r>
            <a:endParaRPr lang="en-US" sz="1200" b="1" dirty="0"/>
          </a:p>
        </p:txBody>
      </p:sp>
    </p:spTree>
    <p:extLst>
      <p:ext uri="{BB962C8B-B14F-4D97-AF65-F5344CB8AC3E}">
        <p14:creationId xmlns:p14="http://schemas.microsoft.com/office/powerpoint/2010/main" val="35433421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2173" y="382642"/>
            <a:ext cx="7690952" cy="461665"/>
          </a:xfrm>
          <a:prstGeom prst="rect">
            <a:avLst/>
          </a:prstGeom>
        </p:spPr>
        <p:txBody>
          <a:bodyPr wrap="none">
            <a:spAutoFit/>
          </a:bodyPr>
          <a:lstStyle/>
          <a:p>
            <a:pPr fontAlgn="base">
              <a:spcBef>
                <a:spcPct val="0"/>
              </a:spcBef>
              <a:spcAft>
                <a:spcPct val="0"/>
              </a:spcAft>
            </a:pPr>
            <a:r>
              <a:rPr lang="en-US" sz="2400" b="1" dirty="0" smtClean="0">
                <a:solidFill>
                  <a:srgbClr val="000000"/>
                </a:solidFill>
              </a:rPr>
              <a:t>Microservices Architecture Topology and Concepts</a:t>
            </a:r>
            <a:endParaRPr lang="en-US" sz="2400" b="1" dirty="0">
              <a:solidFill>
                <a:srgbClr val="000000"/>
              </a:solidFill>
            </a:endParaRPr>
          </a:p>
        </p:txBody>
      </p:sp>
      <p:sp>
        <p:nvSpPr>
          <p:cNvPr id="9" name="Text Placeholder 8"/>
          <p:cNvSpPr>
            <a:spLocks noGrp="1"/>
          </p:cNvSpPr>
          <p:nvPr>
            <p:ph type="body" sz="half" idx="2"/>
          </p:nvPr>
        </p:nvSpPr>
        <p:spPr>
          <a:xfrm>
            <a:off x="4724401" y="1108167"/>
            <a:ext cx="4267200" cy="5597433"/>
          </a:xfrm>
        </p:spPr>
        <p:txBody>
          <a:bodyPr/>
          <a:lstStyle/>
          <a:p>
            <a:pPr marL="285750" indent="-285750">
              <a:buFont typeface="Wingdings" panose="05000000000000000000" pitchFamily="2" charset="2"/>
              <a:buChar char="§"/>
            </a:pPr>
            <a:r>
              <a:rPr lang="en-US" dirty="0" smtClean="0"/>
              <a:t>Distributed</a:t>
            </a:r>
          </a:p>
          <a:p>
            <a:pPr lvl="1"/>
            <a:r>
              <a:rPr lang="en-US" b="0" dirty="0" smtClean="0"/>
              <a:t>Protocol aware heterogeneous interoperability</a:t>
            </a:r>
          </a:p>
          <a:p>
            <a:pPr marL="285750" indent="-285750">
              <a:buFont typeface="Wingdings" panose="05000000000000000000" pitchFamily="2" charset="2"/>
              <a:buChar char="§"/>
            </a:pPr>
            <a:r>
              <a:rPr lang="en-US" dirty="0" smtClean="0"/>
              <a:t>Separately deployed</a:t>
            </a:r>
          </a:p>
          <a:p>
            <a:pPr lvl="1"/>
            <a:r>
              <a:rPr lang="en-US" b="0" dirty="0" smtClean="0"/>
              <a:t>Each service component is a separately deployed application. Need to make sure the DevOps tools implemented to automate the deployment</a:t>
            </a:r>
          </a:p>
          <a:p>
            <a:pPr marL="285750" indent="-285750">
              <a:buFont typeface="Wingdings" panose="05000000000000000000" pitchFamily="2" charset="2"/>
              <a:buChar char="§"/>
            </a:pPr>
            <a:r>
              <a:rPr lang="en-US" dirty="0" smtClean="0"/>
              <a:t>Service Component</a:t>
            </a:r>
          </a:p>
          <a:p>
            <a:pPr lvl="1"/>
            <a:r>
              <a:rPr lang="en-US" b="0" dirty="0" smtClean="0"/>
              <a:t>Service component consists of multiple class and module to perform a business function. Service component types are </a:t>
            </a:r>
          </a:p>
          <a:p>
            <a:pPr lvl="2"/>
            <a:r>
              <a:rPr lang="en-US" b="0" dirty="0" smtClean="0"/>
              <a:t>Infrastructures Services (security, log, monitoring)</a:t>
            </a:r>
          </a:p>
          <a:p>
            <a:pPr lvl="2"/>
            <a:r>
              <a:rPr lang="en-US" b="0" dirty="0" smtClean="0"/>
              <a:t>Functional services</a:t>
            </a:r>
          </a:p>
          <a:p>
            <a:pPr marL="285750" indent="-285750">
              <a:buFont typeface="Wingdings" panose="05000000000000000000" pitchFamily="2" charset="2"/>
              <a:buChar char="§"/>
            </a:pPr>
            <a:r>
              <a:rPr lang="en-US" dirty="0" smtClean="0"/>
              <a:t>Bounded Context</a:t>
            </a:r>
          </a:p>
          <a:p>
            <a:pPr lvl="1"/>
            <a:r>
              <a:rPr lang="en-US" b="0" dirty="0" smtClean="0"/>
              <a:t>Functionality of the service is bound with its data.</a:t>
            </a:r>
            <a:br>
              <a:rPr lang="en-US" b="0" dirty="0" smtClean="0"/>
            </a:br>
            <a:r>
              <a:rPr lang="en-US" b="0" dirty="0" smtClean="0"/>
              <a:t>Comes </a:t>
            </a:r>
            <a:r>
              <a:rPr lang="en-US" b="0" dirty="0"/>
              <a:t>from Domain Driven </a:t>
            </a:r>
            <a:r>
              <a:rPr lang="en-US" b="0" dirty="0" smtClean="0"/>
              <a:t>Design. </a:t>
            </a:r>
            <a:br>
              <a:rPr lang="en-US" b="0" dirty="0" smtClean="0"/>
            </a:br>
            <a:r>
              <a:rPr lang="en-US" b="0" dirty="0" smtClean="0"/>
              <a:t>Service component should be bounded by context</a:t>
            </a:r>
          </a:p>
          <a:p>
            <a:pPr marL="285750" indent="-285750">
              <a:buFont typeface="Wingdings" panose="05000000000000000000" pitchFamily="2" charset="2"/>
              <a:buChar char="§"/>
            </a:pPr>
            <a:r>
              <a:rPr lang="en-US" dirty="0" smtClean="0"/>
              <a:t>Share nothing</a:t>
            </a:r>
            <a:endParaRPr lang="en-US" b="0" dirty="0" smtClean="0"/>
          </a:p>
          <a:p>
            <a:pPr lvl="1"/>
            <a:r>
              <a:rPr lang="en-US" b="0" dirty="0" smtClean="0"/>
              <a:t>This is about dependency for the service. </a:t>
            </a:r>
          </a:p>
          <a:p>
            <a:pPr lvl="1"/>
            <a:r>
              <a:rPr lang="en-US" b="0" dirty="0" smtClean="0"/>
              <a:t>Having too many dependencies may lead into an Anti pattern design</a:t>
            </a:r>
          </a:p>
          <a:p>
            <a:pPr marL="285750" indent="-285750">
              <a:buFont typeface="Wingdings" panose="05000000000000000000" pitchFamily="2" charset="2"/>
              <a:buChar char="§"/>
            </a:pPr>
            <a:r>
              <a:rPr lang="en-US" dirty="0" smtClean="0"/>
              <a:t>API Layer</a:t>
            </a:r>
          </a:p>
          <a:p>
            <a:pPr lvl="1"/>
            <a:r>
              <a:rPr lang="en-US" dirty="0" smtClean="0"/>
              <a:t>Is a simple proxy layer which can hides the actual endpoint</a:t>
            </a:r>
            <a:br>
              <a:rPr lang="en-US" dirty="0" smtClean="0"/>
            </a:br>
            <a:r>
              <a:rPr lang="en-US" dirty="0" smtClean="0"/>
              <a:t>It </a:t>
            </a:r>
            <a:r>
              <a:rPr lang="en-US" dirty="0"/>
              <a:t>provides an abstraction layer for end points which will help to implement the changes without any impact to the </a:t>
            </a:r>
            <a:r>
              <a:rPr lang="en-US" dirty="0" smtClean="0"/>
              <a:t>clients</a:t>
            </a:r>
          </a:p>
          <a:p>
            <a:pPr lvl="1"/>
            <a:r>
              <a:rPr lang="en-US" dirty="0" smtClean="0"/>
              <a:t>This API layer can be optional</a:t>
            </a:r>
          </a:p>
          <a:p>
            <a:endParaRPr lang="en-US" dirty="0" smtClean="0"/>
          </a:p>
          <a:p>
            <a:endParaRPr lang="en-US" dirty="0" smtClean="0"/>
          </a:p>
          <a:p>
            <a:endParaRPr lang="en-US" sz="1600" dirty="0"/>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905000"/>
            <a:ext cx="464820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02438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2173" y="382642"/>
            <a:ext cx="6038641" cy="461665"/>
          </a:xfrm>
          <a:prstGeom prst="rect">
            <a:avLst/>
          </a:prstGeom>
        </p:spPr>
        <p:txBody>
          <a:bodyPr wrap="none">
            <a:spAutoFit/>
          </a:bodyPr>
          <a:lstStyle/>
          <a:p>
            <a:pPr fontAlgn="base">
              <a:spcBef>
                <a:spcPct val="0"/>
              </a:spcBef>
              <a:spcAft>
                <a:spcPct val="0"/>
              </a:spcAft>
            </a:pPr>
            <a:r>
              <a:rPr lang="en-US" sz="2400" b="1" dirty="0" smtClean="0">
                <a:solidFill>
                  <a:srgbClr val="000000"/>
                </a:solidFill>
              </a:rPr>
              <a:t>Monolithic Vs Microservice Architecture</a:t>
            </a:r>
            <a:endParaRPr lang="en-US" sz="2400" b="1" dirty="0">
              <a:solidFill>
                <a:srgbClr val="000000"/>
              </a:solidFill>
            </a:endParaRPr>
          </a:p>
        </p:txBody>
      </p:sp>
      <p:sp>
        <p:nvSpPr>
          <p:cNvPr id="9" name="Text Placeholder 8"/>
          <p:cNvSpPr>
            <a:spLocks noGrp="1"/>
          </p:cNvSpPr>
          <p:nvPr>
            <p:ph type="body" sz="half" idx="2"/>
          </p:nvPr>
        </p:nvSpPr>
        <p:spPr>
          <a:xfrm>
            <a:off x="457201" y="4343400"/>
            <a:ext cx="4038600" cy="2286000"/>
          </a:xfrm>
        </p:spPr>
        <p:txBody>
          <a:bodyPr/>
          <a:lstStyle/>
          <a:p>
            <a:r>
              <a:rPr lang="en-US" dirty="0" smtClean="0"/>
              <a:t>Monolithic architecture</a:t>
            </a:r>
          </a:p>
          <a:p>
            <a:pPr marL="742950" lvl="1" indent="-285750">
              <a:buFont typeface="Wingdings" panose="05000000000000000000" pitchFamily="2" charset="2"/>
              <a:buChar char="Ø"/>
            </a:pPr>
            <a:r>
              <a:rPr lang="en-US" b="0" dirty="0"/>
              <a:t>Built as a single logical </a:t>
            </a:r>
            <a:r>
              <a:rPr lang="en-US" b="0" dirty="0" smtClean="0"/>
              <a:t>executable</a:t>
            </a:r>
          </a:p>
          <a:p>
            <a:pPr marL="742950" lvl="1" indent="-285750">
              <a:buFont typeface="Wingdings" panose="05000000000000000000" pitchFamily="2" charset="2"/>
              <a:buChar char="Ø"/>
            </a:pPr>
            <a:r>
              <a:rPr lang="en-US" b="0" dirty="0" smtClean="0"/>
              <a:t>Changes </a:t>
            </a:r>
            <a:r>
              <a:rPr lang="en-US" b="0" dirty="0"/>
              <a:t>to the system involve building </a:t>
            </a:r>
            <a:r>
              <a:rPr lang="en-US" b="0" dirty="0" smtClean="0"/>
              <a:t>and deploying </a:t>
            </a:r>
            <a:r>
              <a:rPr lang="en-US" b="0" dirty="0"/>
              <a:t>a new version of the entire </a:t>
            </a:r>
            <a:r>
              <a:rPr lang="en-US" b="0" dirty="0" smtClean="0"/>
              <a:t>application</a:t>
            </a:r>
          </a:p>
          <a:p>
            <a:pPr marL="742950" lvl="1" indent="-285750">
              <a:buFont typeface="Wingdings" panose="05000000000000000000" pitchFamily="2" charset="2"/>
              <a:buChar char="Ø"/>
            </a:pPr>
            <a:r>
              <a:rPr lang="en-US" b="0" dirty="0" smtClean="0"/>
              <a:t>Entire </a:t>
            </a:r>
            <a:r>
              <a:rPr lang="en-US" b="0" dirty="0"/>
              <a:t>application scaled when only one part </a:t>
            </a:r>
            <a:r>
              <a:rPr lang="en-US" b="0" dirty="0" smtClean="0"/>
              <a:t>is the bottleneck</a:t>
            </a:r>
          </a:p>
          <a:p>
            <a:pPr marL="742950" lvl="1" indent="-285750">
              <a:buFont typeface="Wingdings" panose="05000000000000000000" pitchFamily="2" charset="2"/>
              <a:buChar char="Ø"/>
            </a:pPr>
            <a:r>
              <a:rPr lang="en-US" b="0" dirty="0" smtClean="0"/>
              <a:t>Single code base  and single Relational DB for entire application and </a:t>
            </a:r>
          </a:p>
          <a:p>
            <a:pPr marL="742950" lvl="1" indent="-285750">
              <a:buFont typeface="Wingdings" panose="05000000000000000000" pitchFamily="2" charset="2"/>
              <a:buChar char="Ø"/>
            </a:pPr>
            <a:r>
              <a:rPr lang="en-US" b="0" dirty="0" smtClean="0"/>
              <a:t>Require maintenance windows and scheduled downtimes</a:t>
            </a:r>
            <a:endParaRPr lang="en-US" dirty="0" smtClean="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smtClean="0"/>
          </a:p>
          <a:p>
            <a:endParaRPr lang="en-US" dirty="0"/>
          </a:p>
        </p:txBody>
      </p:sp>
      <p:sp>
        <p:nvSpPr>
          <p:cNvPr id="6" name="Text Placeholder 8"/>
          <p:cNvSpPr txBox="1">
            <a:spLocks/>
          </p:cNvSpPr>
          <p:nvPr/>
        </p:nvSpPr>
        <p:spPr bwMode="auto">
          <a:xfrm>
            <a:off x="4648200" y="4343400"/>
            <a:ext cx="4038600" cy="2286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0" fontAlgn="base" hangingPunct="0">
              <a:lnSpc>
                <a:spcPct val="87000"/>
              </a:lnSpc>
              <a:spcBef>
                <a:spcPct val="50000"/>
              </a:spcBef>
              <a:spcAft>
                <a:spcPct val="0"/>
              </a:spcAft>
              <a:buNone/>
              <a:defRPr sz="1400" b="1">
                <a:solidFill>
                  <a:srgbClr val="000000"/>
                </a:solidFill>
                <a:latin typeface="+mn-lt"/>
                <a:ea typeface="+mn-ea"/>
                <a:cs typeface="+mn-cs"/>
              </a:defRPr>
            </a:lvl1pPr>
            <a:lvl2pPr marL="457200" indent="0" algn="l" rtl="0" eaLnBrk="0" fontAlgn="base" hangingPunct="0">
              <a:lnSpc>
                <a:spcPct val="87000"/>
              </a:lnSpc>
              <a:spcBef>
                <a:spcPct val="30000"/>
              </a:spcBef>
              <a:spcAft>
                <a:spcPct val="0"/>
              </a:spcAft>
              <a:buFont typeface="Wingdings" pitchFamily="2" charset="2"/>
              <a:buNone/>
              <a:defRPr sz="1200">
                <a:solidFill>
                  <a:srgbClr val="000000"/>
                </a:solidFill>
                <a:latin typeface="+mn-lt"/>
              </a:defRPr>
            </a:lvl2pPr>
            <a:lvl3pPr marL="914400" indent="0" algn="l" rtl="0" eaLnBrk="0" fontAlgn="base" hangingPunct="0">
              <a:lnSpc>
                <a:spcPct val="87000"/>
              </a:lnSpc>
              <a:spcBef>
                <a:spcPct val="30000"/>
              </a:spcBef>
              <a:spcAft>
                <a:spcPct val="0"/>
              </a:spcAft>
              <a:buNone/>
              <a:defRPr sz="1000">
                <a:solidFill>
                  <a:srgbClr val="000000"/>
                </a:solidFill>
                <a:latin typeface="+mn-lt"/>
              </a:defRPr>
            </a:lvl3pPr>
            <a:lvl4pPr marL="1371600" indent="0" algn="l" rtl="0" eaLnBrk="0" fontAlgn="base" hangingPunct="0">
              <a:lnSpc>
                <a:spcPct val="87000"/>
              </a:lnSpc>
              <a:spcBef>
                <a:spcPct val="30000"/>
              </a:spcBef>
              <a:spcAft>
                <a:spcPct val="0"/>
              </a:spcAft>
              <a:buNone/>
              <a:defRPr sz="900">
                <a:solidFill>
                  <a:srgbClr val="000000"/>
                </a:solidFill>
                <a:latin typeface="+mn-lt"/>
              </a:defRPr>
            </a:lvl4pPr>
            <a:lvl5pPr marL="1828800" indent="0" algn="l" rtl="0" eaLnBrk="0" fontAlgn="base" hangingPunct="0">
              <a:spcBef>
                <a:spcPct val="20000"/>
              </a:spcBef>
              <a:spcAft>
                <a:spcPct val="0"/>
              </a:spcAft>
              <a:buClr>
                <a:schemeClr val="accent1"/>
              </a:buClr>
              <a:buFont typeface="Wingdings" pitchFamily="2" charset="2"/>
              <a:buNone/>
              <a:defRPr sz="900">
                <a:solidFill>
                  <a:schemeClr val="tx1"/>
                </a:solidFill>
                <a:latin typeface="+mn-lt"/>
              </a:defRPr>
            </a:lvl5pPr>
            <a:lvl6pPr marL="2286000" indent="0" algn="l" rtl="0" fontAlgn="base">
              <a:spcBef>
                <a:spcPct val="20000"/>
              </a:spcBef>
              <a:spcAft>
                <a:spcPct val="0"/>
              </a:spcAft>
              <a:buClr>
                <a:schemeClr val="accent1"/>
              </a:buClr>
              <a:buFont typeface="Wingdings" pitchFamily="2" charset="2"/>
              <a:buNone/>
              <a:defRPr sz="900">
                <a:solidFill>
                  <a:schemeClr val="tx1"/>
                </a:solidFill>
                <a:latin typeface="+mn-lt"/>
              </a:defRPr>
            </a:lvl6pPr>
            <a:lvl7pPr marL="2743200" indent="0" algn="l" rtl="0" fontAlgn="base">
              <a:spcBef>
                <a:spcPct val="20000"/>
              </a:spcBef>
              <a:spcAft>
                <a:spcPct val="0"/>
              </a:spcAft>
              <a:buClr>
                <a:schemeClr val="accent1"/>
              </a:buClr>
              <a:buFont typeface="Wingdings" pitchFamily="2" charset="2"/>
              <a:buNone/>
              <a:defRPr sz="900">
                <a:solidFill>
                  <a:schemeClr val="tx1"/>
                </a:solidFill>
                <a:latin typeface="+mn-lt"/>
              </a:defRPr>
            </a:lvl7pPr>
            <a:lvl8pPr marL="3200400" indent="0" algn="l" rtl="0" fontAlgn="base">
              <a:spcBef>
                <a:spcPct val="20000"/>
              </a:spcBef>
              <a:spcAft>
                <a:spcPct val="0"/>
              </a:spcAft>
              <a:buClr>
                <a:schemeClr val="accent1"/>
              </a:buClr>
              <a:buFont typeface="Wingdings" pitchFamily="2" charset="2"/>
              <a:buNone/>
              <a:defRPr sz="900">
                <a:solidFill>
                  <a:schemeClr val="tx1"/>
                </a:solidFill>
                <a:latin typeface="+mn-lt"/>
              </a:defRPr>
            </a:lvl8pPr>
            <a:lvl9pPr marL="3657600" indent="0" algn="l" rtl="0" fontAlgn="base">
              <a:spcBef>
                <a:spcPct val="20000"/>
              </a:spcBef>
              <a:spcAft>
                <a:spcPct val="0"/>
              </a:spcAft>
              <a:buClr>
                <a:schemeClr val="accent1"/>
              </a:buClr>
              <a:buFont typeface="Wingdings" pitchFamily="2" charset="2"/>
              <a:buNone/>
              <a:defRPr sz="900">
                <a:solidFill>
                  <a:schemeClr val="tx1"/>
                </a:solidFill>
                <a:latin typeface="+mn-lt"/>
              </a:defRPr>
            </a:lvl9pPr>
          </a:lstStyle>
          <a:p>
            <a:r>
              <a:rPr lang="en-US" kern="0" dirty="0" smtClean="0"/>
              <a:t>Microservice </a:t>
            </a:r>
            <a:r>
              <a:rPr lang="en-US" dirty="0" smtClean="0"/>
              <a:t>architecture</a:t>
            </a:r>
            <a:endParaRPr lang="en-US" kern="0" dirty="0" smtClean="0"/>
          </a:p>
          <a:p>
            <a:pPr marL="742950" lvl="1" indent="-285750">
              <a:buFont typeface="Wingdings" panose="05000000000000000000" pitchFamily="2" charset="2"/>
              <a:buChar char="Ø"/>
            </a:pPr>
            <a:r>
              <a:rPr lang="en-US" dirty="0"/>
              <a:t>Built as a suite of small </a:t>
            </a:r>
            <a:r>
              <a:rPr lang="en-US" dirty="0" smtClean="0"/>
              <a:t>services</a:t>
            </a:r>
          </a:p>
          <a:p>
            <a:pPr marL="742950" lvl="1" indent="-285750">
              <a:buFont typeface="Wingdings" panose="05000000000000000000" pitchFamily="2" charset="2"/>
              <a:buChar char="Ø"/>
            </a:pPr>
            <a:r>
              <a:rPr lang="en-US" b="0" dirty="0" smtClean="0"/>
              <a:t>Changes </a:t>
            </a:r>
            <a:r>
              <a:rPr lang="en-US" b="0" dirty="0"/>
              <a:t>can be applied to each </a:t>
            </a:r>
            <a:r>
              <a:rPr lang="en-US" dirty="0"/>
              <a:t>service </a:t>
            </a:r>
            <a:r>
              <a:rPr lang="en-US" dirty="0" smtClean="0"/>
              <a:t>Independently</a:t>
            </a:r>
          </a:p>
          <a:p>
            <a:pPr marL="742950" lvl="1" indent="-285750">
              <a:buFont typeface="Wingdings" panose="05000000000000000000" pitchFamily="2" charset="2"/>
              <a:buChar char="Ø"/>
            </a:pPr>
            <a:endParaRPr lang="en-US" dirty="0" smtClean="0"/>
          </a:p>
          <a:p>
            <a:pPr marL="742950" lvl="1" indent="-285750">
              <a:buFont typeface="Wingdings" panose="05000000000000000000" pitchFamily="2" charset="2"/>
              <a:buChar char="Ø"/>
            </a:pPr>
            <a:r>
              <a:rPr lang="en-US" dirty="0"/>
              <a:t>Each service scaled independently when </a:t>
            </a:r>
            <a:r>
              <a:rPr lang="en-US" dirty="0" smtClean="0"/>
              <a:t>needed</a:t>
            </a:r>
          </a:p>
          <a:p>
            <a:pPr marL="742950" lvl="1" indent="-285750">
              <a:buFont typeface="Wingdings" panose="05000000000000000000" pitchFamily="2" charset="2"/>
              <a:buChar char="Ø"/>
            </a:pPr>
            <a:r>
              <a:rPr lang="en-US" b="0" dirty="0" smtClean="0"/>
              <a:t>Each </a:t>
            </a:r>
            <a:r>
              <a:rPr lang="en-US" b="0" dirty="0"/>
              <a:t>service can be developed in a </a:t>
            </a:r>
            <a:r>
              <a:rPr lang="en-US" b="0" dirty="0" smtClean="0"/>
              <a:t>different  </a:t>
            </a:r>
            <a:r>
              <a:rPr lang="en-US" sz="1200" b="0" dirty="0"/>
              <a:t>programming </a:t>
            </a:r>
            <a:r>
              <a:rPr lang="en-US" sz="1200" b="0" dirty="0" smtClean="0"/>
              <a:t>language with its own database</a:t>
            </a:r>
          </a:p>
          <a:p>
            <a:pPr marL="742950" lvl="1" indent="-285750">
              <a:buFont typeface="Wingdings" panose="05000000000000000000" pitchFamily="2" charset="2"/>
              <a:buChar char="Ø"/>
            </a:pPr>
            <a:r>
              <a:rPr lang="en-US" b="0" dirty="0" smtClean="0"/>
              <a:t>Simple </a:t>
            </a:r>
            <a:r>
              <a:rPr lang="en-US" b="0" dirty="0"/>
              <a:t>deployment as each service can be </a:t>
            </a:r>
            <a:r>
              <a:rPr lang="en-US" b="0" dirty="0" smtClean="0"/>
              <a:t>deployed individually</a:t>
            </a:r>
            <a:r>
              <a:rPr lang="en-US" b="0" dirty="0"/>
              <a:t>, with minimal if not zero </a:t>
            </a:r>
            <a:r>
              <a:rPr lang="en-US" b="0" dirty="0" smtClean="0"/>
              <a:t>downtime</a:t>
            </a:r>
            <a:endParaRPr lang="en-US" kern="0" dirty="0" smtClean="0"/>
          </a:p>
          <a:p>
            <a:pPr marL="285750" indent="-285750">
              <a:buFont typeface="Wingdings" panose="05000000000000000000" pitchFamily="2" charset="2"/>
              <a:buChar char="§"/>
            </a:pPr>
            <a:endParaRPr lang="en-US" kern="0" dirty="0" smtClean="0"/>
          </a:p>
          <a:p>
            <a:endParaRPr lang="en-US" kern="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62050"/>
            <a:ext cx="8686800" cy="318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0788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2173" y="382642"/>
            <a:ext cx="5921621" cy="461665"/>
          </a:xfrm>
          <a:prstGeom prst="rect">
            <a:avLst/>
          </a:prstGeom>
        </p:spPr>
        <p:txBody>
          <a:bodyPr wrap="none">
            <a:spAutoFit/>
          </a:bodyPr>
          <a:lstStyle/>
          <a:p>
            <a:pPr fontAlgn="base">
              <a:spcBef>
                <a:spcPct val="0"/>
              </a:spcBef>
              <a:spcAft>
                <a:spcPct val="0"/>
              </a:spcAft>
            </a:pPr>
            <a:r>
              <a:rPr lang="en-US" sz="2400" b="1" dirty="0" smtClean="0">
                <a:solidFill>
                  <a:srgbClr val="000000"/>
                </a:solidFill>
              </a:rPr>
              <a:t>Microservices Component Architecture</a:t>
            </a:r>
            <a:endParaRPr lang="en-US" sz="2400" b="1" dirty="0">
              <a:solidFill>
                <a:srgbClr val="000000"/>
              </a:solidFill>
            </a:endParaRPr>
          </a:p>
        </p:txBody>
      </p:sp>
      <p:sp>
        <p:nvSpPr>
          <p:cNvPr id="2" name="Text Placeholder 1"/>
          <p:cNvSpPr>
            <a:spLocks noGrp="1"/>
          </p:cNvSpPr>
          <p:nvPr>
            <p:ph type="body" sz="half" idx="2"/>
          </p:nvPr>
        </p:nvSpPr>
        <p:spPr>
          <a:xfrm>
            <a:off x="381000" y="5748338"/>
            <a:ext cx="5486400" cy="804862"/>
          </a:xfrm>
        </p:spPr>
        <p:txBody>
          <a:bodyPr/>
          <a:lstStyle/>
          <a:p>
            <a:pPr marL="285750" indent="-285750">
              <a:buFont typeface="Wingdings" panose="05000000000000000000" pitchFamily="2" charset="2"/>
              <a:buChar char="q"/>
            </a:pPr>
            <a:r>
              <a:rPr lang="en-US" dirty="0" smtClean="0"/>
              <a:t>Vertical columns, </a:t>
            </a:r>
            <a:r>
              <a:rPr lang="en-US" dirty="0"/>
              <a:t>n</a:t>
            </a:r>
            <a:r>
              <a:rPr lang="en-US" dirty="0" smtClean="0"/>
              <a:t>ot </a:t>
            </a:r>
            <a:r>
              <a:rPr lang="en-US" dirty="0"/>
              <a:t>h</a:t>
            </a:r>
            <a:r>
              <a:rPr lang="en-US" dirty="0" smtClean="0"/>
              <a:t>orizontal </a:t>
            </a:r>
            <a:r>
              <a:rPr lang="en-US" dirty="0"/>
              <a:t>l</a:t>
            </a:r>
            <a:r>
              <a:rPr lang="en-US" dirty="0" smtClean="0"/>
              <a:t>ayers</a:t>
            </a:r>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8" y="1385888"/>
            <a:ext cx="8543925" cy="408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60878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6281" y="304800"/>
            <a:ext cx="6801862" cy="461665"/>
          </a:xfrm>
          <a:prstGeom prst="rect">
            <a:avLst/>
          </a:prstGeom>
        </p:spPr>
        <p:txBody>
          <a:bodyPr wrap="none">
            <a:spAutoFit/>
          </a:bodyPr>
          <a:lstStyle/>
          <a:p>
            <a:pPr fontAlgn="base">
              <a:spcBef>
                <a:spcPct val="0"/>
              </a:spcBef>
              <a:spcAft>
                <a:spcPct val="0"/>
              </a:spcAft>
            </a:pPr>
            <a:r>
              <a:rPr lang="en-US" sz="2400" b="1" dirty="0" smtClean="0"/>
              <a:t>Microservice Design and Integration Patterns</a:t>
            </a:r>
            <a:endParaRPr lang="en-US" sz="2400" b="1" dirty="0">
              <a:solidFill>
                <a:srgbClr val="000000"/>
              </a:solidFill>
            </a:endParaRPr>
          </a:p>
        </p:txBody>
      </p:sp>
      <p:sp>
        <p:nvSpPr>
          <p:cNvPr id="3" name="Content Placeholder 2"/>
          <p:cNvSpPr txBox="1">
            <a:spLocks/>
          </p:cNvSpPr>
          <p:nvPr/>
        </p:nvSpPr>
        <p:spPr>
          <a:xfrm>
            <a:off x="457200" y="1295401"/>
            <a:ext cx="8229600" cy="5181600"/>
          </a:xfrm>
          <a:prstGeom prst="rect">
            <a:avLst/>
          </a:prstGeom>
        </p:spPr>
        <p:txBody>
          <a:bodyPr>
            <a:noAutofit/>
          </a:bodyPr>
          <a:lstStyle>
            <a:lvl1pPr marL="400050" indent="-400050" algn="l" rtl="0" eaLnBrk="0" fontAlgn="base" hangingPunct="0">
              <a:lnSpc>
                <a:spcPct val="87000"/>
              </a:lnSpc>
              <a:spcBef>
                <a:spcPct val="50000"/>
              </a:spcBef>
              <a:spcAft>
                <a:spcPct val="0"/>
              </a:spcAft>
              <a:buChar char="•"/>
              <a:defRPr sz="2000" b="1">
                <a:solidFill>
                  <a:srgbClr val="000000"/>
                </a:solidFill>
                <a:latin typeface="+mn-lt"/>
                <a:ea typeface="+mn-ea"/>
                <a:cs typeface="+mn-cs"/>
              </a:defRPr>
            </a:lvl1pPr>
            <a:lvl2pPr marL="742950" indent="-228600" algn="l" rtl="0" eaLnBrk="0" fontAlgn="base" hangingPunct="0">
              <a:lnSpc>
                <a:spcPct val="87000"/>
              </a:lnSpc>
              <a:spcBef>
                <a:spcPct val="30000"/>
              </a:spcBef>
              <a:spcAft>
                <a:spcPct val="0"/>
              </a:spcAft>
              <a:buFont typeface="Wingdings" pitchFamily="2" charset="2"/>
              <a:buChar char="§"/>
              <a:defRPr>
                <a:solidFill>
                  <a:srgbClr val="000000"/>
                </a:solidFill>
                <a:latin typeface="+mn-lt"/>
              </a:defRPr>
            </a:lvl2pPr>
            <a:lvl3pPr marL="1085850" indent="-228600" algn="l" rtl="0" eaLnBrk="0" fontAlgn="base" hangingPunct="0">
              <a:lnSpc>
                <a:spcPct val="87000"/>
              </a:lnSpc>
              <a:spcBef>
                <a:spcPct val="30000"/>
              </a:spcBef>
              <a:spcAft>
                <a:spcPct val="0"/>
              </a:spcAft>
              <a:buChar char="–"/>
              <a:defRPr sz="1600">
                <a:solidFill>
                  <a:srgbClr val="000000"/>
                </a:solidFill>
                <a:latin typeface="+mn-lt"/>
              </a:defRPr>
            </a:lvl3pPr>
            <a:lvl4pPr marL="1371600" indent="-171450" algn="l" rtl="0" eaLnBrk="0" fontAlgn="base" hangingPunct="0">
              <a:lnSpc>
                <a:spcPct val="87000"/>
              </a:lnSpc>
              <a:spcBef>
                <a:spcPct val="30000"/>
              </a:spcBef>
              <a:spcAft>
                <a:spcPct val="0"/>
              </a:spcAft>
              <a:buChar char="•"/>
              <a:defRPr sz="1400">
                <a:solidFill>
                  <a:srgbClr val="000000"/>
                </a:solidFill>
                <a:latin typeface="+mn-lt"/>
              </a:defRPr>
            </a:lvl4pPr>
            <a:lvl5pPr marL="2133600" indent="-304800" algn="l" rtl="0" eaLnBrk="0" fontAlgn="base" hangingPunct="0">
              <a:spcBef>
                <a:spcPct val="20000"/>
              </a:spcBef>
              <a:spcAft>
                <a:spcPct val="0"/>
              </a:spcAft>
              <a:buClr>
                <a:schemeClr val="accent1"/>
              </a:buClr>
              <a:buFont typeface="Wingdings" pitchFamily="2" charset="2"/>
              <a:buChar char="§"/>
              <a:defRPr sz="1400">
                <a:solidFill>
                  <a:schemeClr val="tx1"/>
                </a:solidFill>
                <a:latin typeface="+mn-lt"/>
              </a:defRPr>
            </a:lvl5pPr>
            <a:lvl6pPr marL="2590800" indent="-304800" algn="l" rtl="0" fontAlgn="base">
              <a:spcBef>
                <a:spcPct val="20000"/>
              </a:spcBef>
              <a:spcAft>
                <a:spcPct val="0"/>
              </a:spcAft>
              <a:buClr>
                <a:schemeClr val="accent1"/>
              </a:buClr>
              <a:buFont typeface="Wingdings" pitchFamily="2" charset="2"/>
              <a:buChar char="§"/>
              <a:defRPr sz="1400">
                <a:solidFill>
                  <a:schemeClr val="tx1"/>
                </a:solidFill>
                <a:latin typeface="+mn-lt"/>
              </a:defRPr>
            </a:lvl6pPr>
            <a:lvl7pPr marL="3048000" indent="-304800" algn="l" rtl="0" fontAlgn="base">
              <a:spcBef>
                <a:spcPct val="20000"/>
              </a:spcBef>
              <a:spcAft>
                <a:spcPct val="0"/>
              </a:spcAft>
              <a:buClr>
                <a:schemeClr val="accent1"/>
              </a:buClr>
              <a:buFont typeface="Wingdings" pitchFamily="2" charset="2"/>
              <a:buChar char="§"/>
              <a:defRPr sz="1400">
                <a:solidFill>
                  <a:schemeClr val="tx1"/>
                </a:solidFill>
                <a:latin typeface="+mn-lt"/>
              </a:defRPr>
            </a:lvl7pPr>
            <a:lvl8pPr marL="3505200" indent="-304800" algn="l" rtl="0" fontAlgn="base">
              <a:spcBef>
                <a:spcPct val="20000"/>
              </a:spcBef>
              <a:spcAft>
                <a:spcPct val="0"/>
              </a:spcAft>
              <a:buClr>
                <a:schemeClr val="accent1"/>
              </a:buClr>
              <a:buFont typeface="Wingdings" pitchFamily="2" charset="2"/>
              <a:buChar char="§"/>
              <a:defRPr sz="1400">
                <a:solidFill>
                  <a:schemeClr val="tx1"/>
                </a:solidFill>
                <a:latin typeface="+mn-lt"/>
              </a:defRPr>
            </a:lvl8pPr>
            <a:lvl9pPr marL="3962400" indent="-304800" algn="l" rtl="0" fontAlgn="base">
              <a:spcBef>
                <a:spcPct val="20000"/>
              </a:spcBef>
              <a:spcAft>
                <a:spcPct val="0"/>
              </a:spcAft>
              <a:buClr>
                <a:schemeClr val="accent1"/>
              </a:buClr>
              <a:buFont typeface="Wingdings" pitchFamily="2" charset="2"/>
              <a:buChar char="§"/>
              <a:defRPr sz="1400">
                <a:solidFill>
                  <a:schemeClr val="tx1"/>
                </a:solidFill>
                <a:latin typeface="+mn-lt"/>
              </a:defRPr>
            </a:lvl9pPr>
          </a:lstStyle>
          <a:p>
            <a:pPr>
              <a:spcBef>
                <a:spcPct val="0"/>
              </a:spcBef>
              <a:buFont typeface="Wingdings" panose="05000000000000000000" pitchFamily="2" charset="2"/>
              <a:buChar char="Ø"/>
            </a:pPr>
            <a:r>
              <a:rPr lang="en-US" sz="1400" dirty="0" smtClean="0"/>
              <a:t>Integration Patterns</a:t>
            </a:r>
          </a:p>
          <a:p>
            <a:pPr>
              <a:spcBef>
                <a:spcPct val="0"/>
              </a:spcBef>
              <a:buFont typeface="Wingdings" panose="05000000000000000000" pitchFamily="2" charset="2"/>
              <a:buChar char="Ø"/>
            </a:pPr>
            <a:endParaRPr lang="en-US" sz="1400" dirty="0" smtClean="0"/>
          </a:p>
          <a:p>
            <a:pPr lvl="1">
              <a:spcBef>
                <a:spcPct val="0"/>
              </a:spcBef>
              <a:buFont typeface="+mj-lt"/>
              <a:buAutoNum type="arabicPeriod"/>
            </a:pPr>
            <a:r>
              <a:rPr lang="en-US" sz="1200" dirty="0" smtClean="0"/>
              <a:t>Aggregator </a:t>
            </a:r>
            <a:r>
              <a:rPr lang="en-US" sz="1200" dirty="0"/>
              <a:t>Microservice Design </a:t>
            </a:r>
            <a:r>
              <a:rPr lang="en-US" sz="1200" dirty="0" smtClean="0"/>
              <a:t>Pattern</a:t>
            </a:r>
          </a:p>
          <a:p>
            <a:pPr lvl="1">
              <a:spcBef>
                <a:spcPct val="0"/>
              </a:spcBef>
              <a:buFont typeface="+mj-lt"/>
              <a:buAutoNum type="arabicPeriod"/>
            </a:pPr>
            <a:endParaRPr lang="en-US" sz="1200" dirty="0"/>
          </a:p>
          <a:p>
            <a:pPr lvl="1">
              <a:spcBef>
                <a:spcPct val="0"/>
              </a:spcBef>
              <a:buFont typeface="+mj-lt"/>
              <a:buAutoNum type="arabicPeriod"/>
            </a:pPr>
            <a:endParaRPr lang="en-US" sz="1200" dirty="0"/>
          </a:p>
          <a:p>
            <a:pPr lvl="1">
              <a:spcBef>
                <a:spcPct val="0"/>
              </a:spcBef>
              <a:buFont typeface="+mj-lt"/>
              <a:buAutoNum type="arabicPeriod"/>
            </a:pPr>
            <a:r>
              <a:rPr lang="en-US" sz="1200" dirty="0"/>
              <a:t>Proxy Microservice Design </a:t>
            </a:r>
            <a:r>
              <a:rPr lang="en-US" sz="1200" dirty="0" smtClean="0"/>
              <a:t>Pattern</a:t>
            </a:r>
          </a:p>
          <a:p>
            <a:pPr lvl="1">
              <a:spcBef>
                <a:spcPct val="0"/>
              </a:spcBef>
              <a:buFont typeface="+mj-lt"/>
              <a:buAutoNum type="arabicPeriod"/>
            </a:pPr>
            <a:endParaRPr lang="en-US" sz="1200" dirty="0"/>
          </a:p>
          <a:p>
            <a:pPr lvl="1">
              <a:spcBef>
                <a:spcPct val="0"/>
              </a:spcBef>
              <a:buFont typeface="+mj-lt"/>
              <a:buAutoNum type="arabicPeriod"/>
            </a:pPr>
            <a:endParaRPr lang="en-US" sz="1200" dirty="0" smtClean="0"/>
          </a:p>
          <a:p>
            <a:pPr lvl="1">
              <a:spcBef>
                <a:spcPct val="0"/>
              </a:spcBef>
              <a:buFont typeface="+mj-lt"/>
              <a:buAutoNum type="arabicPeriod"/>
            </a:pPr>
            <a:r>
              <a:rPr lang="en-US" sz="1200" dirty="0"/>
              <a:t>Chained Microservice Design </a:t>
            </a:r>
            <a:r>
              <a:rPr lang="en-US" sz="1200" dirty="0" smtClean="0"/>
              <a:t>Pattern</a:t>
            </a:r>
          </a:p>
          <a:p>
            <a:pPr lvl="1">
              <a:spcBef>
                <a:spcPct val="0"/>
              </a:spcBef>
              <a:buFont typeface="+mj-lt"/>
              <a:buAutoNum type="arabicPeriod"/>
            </a:pPr>
            <a:endParaRPr lang="en-US" sz="1200" dirty="0" smtClean="0"/>
          </a:p>
          <a:p>
            <a:pPr lvl="1">
              <a:spcBef>
                <a:spcPct val="0"/>
              </a:spcBef>
              <a:buFont typeface="+mj-lt"/>
              <a:buAutoNum type="arabicPeriod"/>
            </a:pPr>
            <a:endParaRPr lang="en-US" sz="1200" dirty="0" smtClean="0"/>
          </a:p>
          <a:p>
            <a:pPr lvl="1">
              <a:spcBef>
                <a:spcPct val="0"/>
              </a:spcBef>
              <a:buFont typeface="+mj-lt"/>
              <a:buAutoNum type="arabicPeriod"/>
            </a:pPr>
            <a:r>
              <a:rPr lang="en-US" sz="1200" dirty="0"/>
              <a:t>Branch Microservice Design </a:t>
            </a:r>
            <a:r>
              <a:rPr lang="en-US" sz="1200" dirty="0" smtClean="0"/>
              <a:t>Pattern</a:t>
            </a:r>
          </a:p>
          <a:p>
            <a:pPr lvl="1">
              <a:spcBef>
                <a:spcPct val="0"/>
              </a:spcBef>
              <a:buFont typeface="+mj-lt"/>
              <a:buAutoNum type="arabicPeriod"/>
            </a:pPr>
            <a:endParaRPr lang="en-US" sz="1200" dirty="0" smtClean="0"/>
          </a:p>
          <a:p>
            <a:pPr lvl="1">
              <a:spcBef>
                <a:spcPct val="0"/>
              </a:spcBef>
              <a:buFont typeface="+mj-lt"/>
              <a:buAutoNum type="arabicPeriod"/>
            </a:pPr>
            <a:endParaRPr lang="en-US" sz="1200" dirty="0" smtClean="0"/>
          </a:p>
          <a:p>
            <a:pPr lvl="1">
              <a:spcBef>
                <a:spcPct val="0"/>
              </a:spcBef>
              <a:buFont typeface="+mj-lt"/>
              <a:buAutoNum type="arabicPeriod"/>
            </a:pPr>
            <a:r>
              <a:rPr lang="en-US" sz="1200" dirty="0"/>
              <a:t>Shared Data Microservice Design </a:t>
            </a:r>
            <a:r>
              <a:rPr lang="en-US" sz="1200" dirty="0" smtClean="0"/>
              <a:t>Pattern</a:t>
            </a:r>
          </a:p>
          <a:p>
            <a:pPr lvl="1">
              <a:spcBef>
                <a:spcPct val="0"/>
              </a:spcBef>
              <a:buFont typeface="+mj-lt"/>
              <a:buAutoNum type="arabicPeriod"/>
            </a:pPr>
            <a:endParaRPr lang="en-US" sz="1400" dirty="0" smtClean="0"/>
          </a:p>
          <a:p>
            <a:pPr lvl="1">
              <a:spcBef>
                <a:spcPct val="0"/>
              </a:spcBef>
              <a:buFont typeface="+mj-lt"/>
              <a:buAutoNum type="arabicPeriod"/>
            </a:pPr>
            <a:r>
              <a:rPr lang="en-US" sz="1200" dirty="0"/>
              <a:t>Asynchronous Messaging </a:t>
            </a:r>
            <a:r>
              <a:rPr lang="en-US" sz="1200" dirty="0" smtClean="0"/>
              <a:t>Microservice Design Pattern</a:t>
            </a:r>
          </a:p>
          <a:p>
            <a:pPr>
              <a:spcBef>
                <a:spcPct val="0"/>
              </a:spcBef>
              <a:buFont typeface="Wingdings" panose="05000000000000000000" pitchFamily="2" charset="2"/>
              <a:buChar char="Ø"/>
            </a:pPr>
            <a:endParaRPr lang="en-US" sz="1400" dirty="0" smtClean="0"/>
          </a:p>
          <a:p>
            <a:pPr>
              <a:spcBef>
                <a:spcPct val="0"/>
              </a:spcBef>
              <a:buFont typeface="Wingdings" panose="05000000000000000000" pitchFamily="2" charset="2"/>
              <a:buChar char="Ø"/>
            </a:pPr>
            <a:endParaRPr lang="en-US" sz="1400" dirty="0"/>
          </a:p>
          <a:p>
            <a:pPr>
              <a:spcBef>
                <a:spcPct val="0"/>
              </a:spcBef>
              <a:buFont typeface="Wingdings" panose="05000000000000000000" pitchFamily="2" charset="2"/>
              <a:buChar char="Ø"/>
            </a:pPr>
            <a:r>
              <a:rPr lang="en-US" sz="1400" dirty="0" smtClean="0"/>
              <a:t>Design For Failure Patterns</a:t>
            </a:r>
          </a:p>
          <a:p>
            <a:pPr>
              <a:spcBef>
                <a:spcPct val="0"/>
              </a:spcBef>
              <a:buFont typeface="Wingdings" panose="05000000000000000000" pitchFamily="2" charset="2"/>
              <a:buChar char="Ø"/>
            </a:pPr>
            <a:endParaRPr lang="en-US" sz="1400" dirty="0" smtClean="0"/>
          </a:p>
          <a:p>
            <a:pPr marL="514350" lvl="1" indent="0">
              <a:spcBef>
                <a:spcPct val="0"/>
              </a:spcBef>
              <a:buNone/>
            </a:pPr>
            <a:r>
              <a:rPr lang="en-US" sz="1200" dirty="0" smtClean="0"/>
              <a:t>7.  Circuit </a:t>
            </a:r>
            <a:r>
              <a:rPr lang="en-US" sz="1200" dirty="0"/>
              <a:t>breaker Design </a:t>
            </a:r>
            <a:r>
              <a:rPr lang="en-US" sz="1200" dirty="0" smtClean="0"/>
              <a:t>Pattern</a:t>
            </a:r>
          </a:p>
          <a:p>
            <a:pPr>
              <a:spcBef>
                <a:spcPct val="0"/>
              </a:spcBef>
              <a:buFont typeface="+mj-lt"/>
              <a:buAutoNum type="arabicPeriod"/>
            </a:pPr>
            <a:endParaRPr lang="en-US" sz="1400" dirty="0"/>
          </a:p>
          <a:p>
            <a:pPr marL="514350" lvl="1" indent="0">
              <a:spcBef>
                <a:spcPct val="0"/>
              </a:spcBef>
              <a:buNone/>
            </a:pPr>
            <a:r>
              <a:rPr lang="en-US" sz="1200" dirty="0" smtClean="0"/>
              <a:t>8.  Bulk Head Design Pattern</a:t>
            </a:r>
          </a:p>
          <a:p>
            <a:pPr>
              <a:spcBef>
                <a:spcPct val="0"/>
              </a:spcBef>
              <a:buFont typeface="Wingdings" panose="05000000000000000000" pitchFamily="2" charset="2"/>
              <a:buChar char="Ø"/>
            </a:pPr>
            <a:endParaRPr lang="en-US" sz="1400" dirty="0" smtClean="0"/>
          </a:p>
          <a:p>
            <a:pPr>
              <a:spcBef>
                <a:spcPct val="0"/>
              </a:spcBef>
              <a:buFont typeface="Wingdings" panose="05000000000000000000" pitchFamily="2" charset="2"/>
              <a:buChar char="Ø"/>
            </a:pPr>
            <a:endParaRPr lang="en-US" sz="1400" dirty="0"/>
          </a:p>
          <a:p>
            <a:pPr>
              <a:spcBef>
                <a:spcPct val="0"/>
              </a:spcBef>
              <a:buFont typeface="Wingdings" panose="05000000000000000000" pitchFamily="2" charset="2"/>
              <a:buChar char="Ø"/>
            </a:pPr>
            <a:endParaRPr lang="en-US" sz="1400" dirty="0" smtClean="0"/>
          </a:p>
          <a:p>
            <a:pPr marL="0" indent="0">
              <a:spcBef>
                <a:spcPct val="0"/>
              </a:spcBef>
              <a:buNone/>
            </a:pPr>
            <a:r>
              <a:rPr lang="en-US" sz="900" b="0" dirty="0" smtClean="0"/>
              <a:t>Note: Soliciting inputs for the above patterns</a:t>
            </a:r>
            <a:endParaRPr lang="en-US" sz="900" b="0" dirty="0"/>
          </a:p>
          <a:p>
            <a:pPr>
              <a:spcBef>
                <a:spcPct val="0"/>
              </a:spcBef>
              <a:buFont typeface="Wingdings" panose="05000000000000000000" pitchFamily="2" charset="2"/>
              <a:buChar char="Ø"/>
            </a:pPr>
            <a:endParaRPr lang="en-US" sz="1400" dirty="0"/>
          </a:p>
        </p:txBody>
      </p:sp>
    </p:spTree>
    <p:extLst>
      <p:ext uri="{BB962C8B-B14F-4D97-AF65-F5344CB8AC3E}">
        <p14:creationId xmlns:p14="http://schemas.microsoft.com/office/powerpoint/2010/main" val="9476580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46281" y="304800"/>
            <a:ext cx="6399316" cy="461665"/>
          </a:xfrm>
          <a:prstGeom prst="rect">
            <a:avLst/>
          </a:prstGeom>
        </p:spPr>
        <p:txBody>
          <a:bodyPr wrap="none">
            <a:spAutoFit/>
          </a:bodyPr>
          <a:lstStyle/>
          <a:p>
            <a:pPr fontAlgn="base">
              <a:spcBef>
                <a:spcPct val="0"/>
              </a:spcBef>
              <a:spcAft>
                <a:spcPct val="0"/>
              </a:spcAft>
            </a:pPr>
            <a:r>
              <a:rPr lang="en-US" sz="2400" b="1" dirty="0" smtClean="0"/>
              <a:t>1. Aggregator </a:t>
            </a:r>
            <a:r>
              <a:rPr lang="en-US" sz="2400" b="1" dirty="0"/>
              <a:t>Microservice Design Pattern</a:t>
            </a:r>
            <a:endParaRPr lang="en-US" sz="2400" b="1" dirty="0">
              <a:solidFill>
                <a:srgbClr val="000000"/>
              </a:solidFill>
            </a:endParaRPr>
          </a:p>
        </p:txBody>
      </p:sp>
      <p:sp>
        <p:nvSpPr>
          <p:cNvPr id="5" name="Content Placeholder 2"/>
          <p:cNvSpPr txBox="1">
            <a:spLocks/>
          </p:cNvSpPr>
          <p:nvPr/>
        </p:nvSpPr>
        <p:spPr>
          <a:xfrm>
            <a:off x="457200" y="3733801"/>
            <a:ext cx="8229600" cy="2743199"/>
          </a:xfrm>
          <a:prstGeom prst="rect">
            <a:avLst/>
          </a:prstGeom>
        </p:spPr>
        <p:txBody>
          <a:bodyPr>
            <a:noAutofit/>
          </a:bodyPr>
          <a:lstStyle>
            <a:lvl1pPr marL="400050" indent="-400050" algn="l" rtl="0" eaLnBrk="0" fontAlgn="base" hangingPunct="0">
              <a:lnSpc>
                <a:spcPct val="87000"/>
              </a:lnSpc>
              <a:spcBef>
                <a:spcPct val="50000"/>
              </a:spcBef>
              <a:spcAft>
                <a:spcPct val="0"/>
              </a:spcAft>
              <a:buChar char="•"/>
              <a:defRPr sz="2000" b="1">
                <a:solidFill>
                  <a:srgbClr val="000000"/>
                </a:solidFill>
                <a:latin typeface="+mn-lt"/>
                <a:ea typeface="+mn-ea"/>
                <a:cs typeface="+mn-cs"/>
              </a:defRPr>
            </a:lvl1pPr>
            <a:lvl2pPr marL="742950" indent="-228600" algn="l" rtl="0" eaLnBrk="0" fontAlgn="base" hangingPunct="0">
              <a:lnSpc>
                <a:spcPct val="87000"/>
              </a:lnSpc>
              <a:spcBef>
                <a:spcPct val="30000"/>
              </a:spcBef>
              <a:spcAft>
                <a:spcPct val="0"/>
              </a:spcAft>
              <a:buFont typeface="Wingdings" pitchFamily="2" charset="2"/>
              <a:buChar char="§"/>
              <a:defRPr>
                <a:solidFill>
                  <a:srgbClr val="000000"/>
                </a:solidFill>
                <a:latin typeface="+mn-lt"/>
              </a:defRPr>
            </a:lvl2pPr>
            <a:lvl3pPr marL="1085850" indent="-228600" algn="l" rtl="0" eaLnBrk="0" fontAlgn="base" hangingPunct="0">
              <a:lnSpc>
                <a:spcPct val="87000"/>
              </a:lnSpc>
              <a:spcBef>
                <a:spcPct val="30000"/>
              </a:spcBef>
              <a:spcAft>
                <a:spcPct val="0"/>
              </a:spcAft>
              <a:buChar char="–"/>
              <a:defRPr sz="1600">
                <a:solidFill>
                  <a:srgbClr val="000000"/>
                </a:solidFill>
                <a:latin typeface="+mn-lt"/>
              </a:defRPr>
            </a:lvl3pPr>
            <a:lvl4pPr marL="1371600" indent="-171450" algn="l" rtl="0" eaLnBrk="0" fontAlgn="base" hangingPunct="0">
              <a:lnSpc>
                <a:spcPct val="87000"/>
              </a:lnSpc>
              <a:spcBef>
                <a:spcPct val="30000"/>
              </a:spcBef>
              <a:spcAft>
                <a:spcPct val="0"/>
              </a:spcAft>
              <a:buChar char="•"/>
              <a:defRPr sz="1400">
                <a:solidFill>
                  <a:srgbClr val="000000"/>
                </a:solidFill>
                <a:latin typeface="+mn-lt"/>
              </a:defRPr>
            </a:lvl4pPr>
            <a:lvl5pPr marL="2133600" indent="-304800" algn="l" rtl="0" eaLnBrk="0" fontAlgn="base" hangingPunct="0">
              <a:spcBef>
                <a:spcPct val="20000"/>
              </a:spcBef>
              <a:spcAft>
                <a:spcPct val="0"/>
              </a:spcAft>
              <a:buClr>
                <a:schemeClr val="accent1"/>
              </a:buClr>
              <a:buFont typeface="Wingdings" pitchFamily="2" charset="2"/>
              <a:buChar char="§"/>
              <a:defRPr sz="1400">
                <a:solidFill>
                  <a:schemeClr val="tx1"/>
                </a:solidFill>
                <a:latin typeface="+mn-lt"/>
              </a:defRPr>
            </a:lvl5pPr>
            <a:lvl6pPr marL="2590800" indent="-304800" algn="l" rtl="0" fontAlgn="base">
              <a:spcBef>
                <a:spcPct val="20000"/>
              </a:spcBef>
              <a:spcAft>
                <a:spcPct val="0"/>
              </a:spcAft>
              <a:buClr>
                <a:schemeClr val="accent1"/>
              </a:buClr>
              <a:buFont typeface="Wingdings" pitchFamily="2" charset="2"/>
              <a:buChar char="§"/>
              <a:defRPr sz="1400">
                <a:solidFill>
                  <a:schemeClr val="tx1"/>
                </a:solidFill>
                <a:latin typeface="+mn-lt"/>
              </a:defRPr>
            </a:lvl6pPr>
            <a:lvl7pPr marL="3048000" indent="-304800" algn="l" rtl="0" fontAlgn="base">
              <a:spcBef>
                <a:spcPct val="20000"/>
              </a:spcBef>
              <a:spcAft>
                <a:spcPct val="0"/>
              </a:spcAft>
              <a:buClr>
                <a:schemeClr val="accent1"/>
              </a:buClr>
              <a:buFont typeface="Wingdings" pitchFamily="2" charset="2"/>
              <a:buChar char="§"/>
              <a:defRPr sz="1400">
                <a:solidFill>
                  <a:schemeClr val="tx1"/>
                </a:solidFill>
                <a:latin typeface="+mn-lt"/>
              </a:defRPr>
            </a:lvl7pPr>
            <a:lvl8pPr marL="3505200" indent="-304800" algn="l" rtl="0" fontAlgn="base">
              <a:spcBef>
                <a:spcPct val="20000"/>
              </a:spcBef>
              <a:spcAft>
                <a:spcPct val="0"/>
              </a:spcAft>
              <a:buClr>
                <a:schemeClr val="accent1"/>
              </a:buClr>
              <a:buFont typeface="Wingdings" pitchFamily="2" charset="2"/>
              <a:buChar char="§"/>
              <a:defRPr sz="1400">
                <a:solidFill>
                  <a:schemeClr val="tx1"/>
                </a:solidFill>
                <a:latin typeface="+mn-lt"/>
              </a:defRPr>
            </a:lvl8pPr>
            <a:lvl9pPr marL="3962400" indent="-304800" algn="l" rtl="0" fontAlgn="base">
              <a:spcBef>
                <a:spcPct val="20000"/>
              </a:spcBef>
              <a:spcAft>
                <a:spcPct val="0"/>
              </a:spcAft>
              <a:buClr>
                <a:schemeClr val="accent1"/>
              </a:buClr>
              <a:buFont typeface="Wingdings" pitchFamily="2" charset="2"/>
              <a:buChar char="§"/>
              <a:defRPr sz="1400">
                <a:solidFill>
                  <a:schemeClr val="tx1"/>
                </a:solidFill>
                <a:latin typeface="+mn-lt"/>
              </a:defRPr>
            </a:lvl9pPr>
          </a:lstStyle>
          <a:p>
            <a:endParaRPr lang="en-US" sz="1000" b="0" kern="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71600"/>
            <a:ext cx="7010400" cy="25050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sz="half" idx="2"/>
          </p:nvPr>
        </p:nvSpPr>
        <p:spPr>
          <a:xfrm>
            <a:off x="156626" y="4050033"/>
            <a:ext cx="7848600" cy="2476226"/>
          </a:xfrm>
        </p:spPr>
        <p:txBody>
          <a:bodyPr/>
          <a:lstStyle/>
          <a:p>
            <a:pPr marL="285750" indent="-285750">
              <a:buFont typeface="Wingdings" panose="05000000000000000000" pitchFamily="2" charset="2"/>
              <a:buChar char="q"/>
            </a:pPr>
            <a:r>
              <a:rPr lang="en-US" b="0" dirty="0" smtClean="0"/>
              <a:t>Aggregator </a:t>
            </a:r>
            <a:r>
              <a:rPr lang="en-US" b="0" dirty="0"/>
              <a:t>would be a simple web page or a composite micro service that invokes multiple services to achieve a business </a:t>
            </a:r>
            <a:r>
              <a:rPr lang="en-US" b="0" dirty="0" smtClean="0"/>
              <a:t>functionality</a:t>
            </a:r>
            <a:endParaRPr lang="en-US" b="0" dirty="0"/>
          </a:p>
          <a:p>
            <a:pPr marL="285750" indent="-285750">
              <a:buFont typeface="Wingdings" panose="05000000000000000000" pitchFamily="2" charset="2"/>
              <a:buChar char="q"/>
            </a:pPr>
            <a:r>
              <a:rPr lang="en-US" b="0" dirty="0"/>
              <a:t>An advantage of abstracting at this level is that the individual services, i.e. Service A, B, and C, and can evolve independently and the business need is still provided by the composite </a:t>
            </a:r>
            <a:r>
              <a:rPr lang="en-US" b="0" dirty="0" smtClean="0"/>
              <a:t>Microservice.</a:t>
            </a:r>
          </a:p>
          <a:p>
            <a:pPr marL="285750" indent="-285750">
              <a:buFont typeface="Wingdings" panose="05000000000000000000" pitchFamily="2" charset="2"/>
              <a:buChar char="q"/>
            </a:pPr>
            <a:r>
              <a:rPr lang="en-US" b="0" dirty="0"/>
              <a:t>Note that each individual </a:t>
            </a:r>
            <a:r>
              <a:rPr lang="en-US" b="0" dirty="0" smtClean="0"/>
              <a:t>Microservice </a:t>
            </a:r>
            <a:r>
              <a:rPr lang="en-US" b="0" dirty="0"/>
              <a:t>has its own (optional) caching and </a:t>
            </a:r>
            <a:r>
              <a:rPr lang="en-US" b="0" dirty="0" smtClean="0"/>
              <a:t>database</a:t>
            </a:r>
          </a:p>
          <a:p>
            <a:pPr marL="285750" indent="-285750">
              <a:buFont typeface="Wingdings" panose="05000000000000000000" pitchFamily="2" charset="2"/>
              <a:buChar char="q"/>
            </a:pPr>
            <a:endParaRPr lang="en-US" dirty="0" smtClean="0"/>
          </a:p>
          <a:p>
            <a:pPr marL="285750" indent="-285750">
              <a:buFont typeface="Wingdings" panose="05000000000000000000" pitchFamily="2" charset="2"/>
              <a:buChar char="q"/>
            </a:pPr>
            <a:r>
              <a:rPr lang="en-US" u="sng" dirty="0" smtClean="0"/>
              <a:t>OLB </a:t>
            </a:r>
            <a:r>
              <a:rPr lang="en-US" u="sng" dirty="0" err="1" smtClean="0"/>
              <a:t>Multibillpay</a:t>
            </a:r>
            <a:r>
              <a:rPr lang="en-US" u="sng" dirty="0" smtClean="0"/>
              <a:t> UI application </a:t>
            </a:r>
            <a:r>
              <a:rPr lang="en-US" dirty="0" smtClean="0"/>
              <a:t>implementation is using Aggregator Microservice Pattern</a:t>
            </a:r>
          </a:p>
          <a:p>
            <a:endParaRPr lang="en-US" dirty="0"/>
          </a:p>
          <a:p>
            <a:endParaRPr lang="en-US" dirty="0"/>
          </a:p>
        </p:txBody>
      </p:sp>
    </p:spTree>
    <p:extLst>
      <p:ext uri="{BB962C8B-B14F-4D97-AF65-F5344CB8AC3E}">
        <p14:creationId xmlns:p14="http://schemas.microsoft.com/office/powerpoint/2010/main" val="7535626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6281" y="304800"/>
            <a:ext cx="5607625" cy="461665"/>
          </a:xfrm>
          <a:prstGeom prst="rect">
            <a:avLst/>
          </a:prstGeom>
        </p:spPr>
        <p:txBody>
          <a:bodyPr wrap="none">
            <a:spAutoFit/>
          </a:bodyPr>
          <a:lstStyle/>
          <a:p>
            <a:pPr fontAlgn="base">
              <a:spcBef>
                <a:spcPct val="0"/>
              </a:spcBef>
              <a:spcAft>
                <a:spcPct val="0"/>
              </a:spcAft>
            </a:pPr>
            <a:r>
              <a:rPr lang="en-US" sz="2400" b="1" dirty="0" smtClean="0"/>
              <a:t>2. Proxy </a:t>
            </a:r>
            <a:r>
              <a:rPr lang="en-US" sz="2400" b="1" dirty="0"/>
              <a:t>Microservice Design Pattern</a:t>
            </a:r>
            <a:endParaRPr lang="en-US" sz="2400" b="1" dirty="0">
              <a:solidFill>
                <a:srgbClr val="000000"/>
              </a:solidFill>
            </a:endParaRPr>
          </a:p>
        </p:txBody>
      </p:sp>
      <p:sp>
        <p:nvSpPr>
          <p:cNvPr id="6" name="Content Placeholder 2"/>
          <p:cNvSpPr txBox="1">
            <a:spLocks/>
          </p:cNvSpPr>
          <p:nvPr/>
        </p:nvSpPr>
        <p:spPr>
          <a:xfrm>
            <a:off x="178526" y="3886200"/>
            <a:ext cx="8229600" cy="2514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eaLnBrk="0" fontAlgn="base" hangingPunct="0">
              <a:lnSpc>
                <a:spcPct val="87000"/>
              </a:lnSpc>
              <a:spcBef>
                <a:spcPct val="50000"/>
              </a:spcBef>
              <a:spcAft>
                <a:spcPct val="0"/>
              </a:spcAft>
              <a:buFont typeface="Wingdings" panose="05000000000000000000" pitchFamily="2" charset="2"/>
              <a:buChar char="q"/>
              <a:defRPr sz="1400" b="1">
                <a:solidFill>
                  <a:srgbClr val="000000"/>
                </a:solidFill>
              </a:defRPr>
            </a:lvl1pPr>
            <a:lvl2pPr indent="0" eaLnBrk="0" fontAlgn="base" hangingPunct="0">
              <a:lnSpc>
                <a:spcPct val="87000"/>
              </a:lnSpc>
              <a:spcBef>
                <a:spcPct val="30000"/>
              </a:spcBef>
              <a:spcAft>
                <a:spcPct val="0"/>
              </a:spcAft>
              <a:buFont typeface="Wingdings" pitchFamily="2" charset="2"/>
              <a:buNone/>
              <a:defRPr sz="1200">
                <a:solidFill>
                  <a:srgbClr val="000000"/>
                </a:solidFill>
              </a:defRPr>
            </a:lvl2pPr>
            <a:lvl3pPr indent="0" eaLnBrk="0" fontAlgn="base" hangingPunct="0">
              <a:lnSpc>
                <a:spcPct val="87000"/>
              </a:lnSpc>
              <a:spcBef>
                <a:spcPct val="30000"/>
              </a:spcBef>
              <a:spcAft>
                <a:spcPct val="0"/>
              </a:spcAft>
              <a:buNone/>
              <a:defRPr sz="1000">
                <a:solidFill>
                  <a:srgbClr val="000000"/>
                </a:solidFill>
              </a:defRPr>
            </a:lvl3pPr>
            <a:lvl4pPr indent="0" eaLnBrk="0" fontAlgn="base" hangingPunct="0">
              <a:lnSpc>
                <a:spcPct val="87000"/>
              </a:lnSpc>
              <a:spcBef>
                <a:spcPct val="30000"/>
              </a:spcBef>
              <a:spcAft>
                <a:spcPct val="0"/>
              </a:spcAft>
              <a:buNone/>
              <a:defRPr sz="900">
                <a:solidFill>
                  <a:srgbClr val="000000"/>
                </a:solidFill>
              </a:defRPr>
            </a:lvl4pPr>
            <a:lvl5pPr indent="0" eaLnBrk="0" fontAlgn="base" hangingPunct="0">
              <a:spcBef>
                <a:spcPct val="20000"/>
              </a:spcBef>
              <a:spcAft>
                <a:spcPct val="0"/>
              </a:spcAft>
              <a:buClr>
                <a:schemeClr val="accent1"/>
              </a:buClr>
              <a:buFont typeface="Wingdings" pitchFamily="2" charset="2"/>
              <a:buNone/>
              <a:defRPr sz="900"/>
            </a:lvl5pPr>
            <a:lvl6pPr indent="0" fontAlgn="base">
              <a:spcBef>
                <a:spcPct val="20000"/>
              </a:spcBef>
              <a:spcAft>
                <a:spcPct val="0"/>
              </a:spcAft>
              <a:buClr>
                <a:schemeClr val="accent1"/>
              </a:buClr>
              <a:buFont typeface="Wingdings" pitchFamily="2" charset="2"/>
              <a:buNone/>
              <a:defRPr sz="900"/>
            </a:lvl6pPr>
            <a:lvl7pPr indent="0" fontAlgn="base">
              <a:spcBef>
                <a:spcPct val="20000"/>
              </a:spcBef>
              <a:spcAft>
                <a:spcPct val="0"/>
              </a:spcAft>
              <a:buClr>
                <a:schemeClr val="accent1"/>
              </a:buClr>
              <a:buFont typeface="Wingdings" pitchFamily="2" charset="2"/>
              <a:buNone/>
              <a:defRPr sz="900"/>
            </a:lvl7pPr>
            <a:lvl8pPr indent="0" fontAlgn="base">
              <a:spcBef>
                <a:spcPct val="20000"/>
              </a:spcBef>
              <a:spcAft>
                <a:spcPct val="0"/>
              </a:spcAft>
              <a:buClr>
                <a:schemeClr val="accent1"/>
              </a:buClr>
              <a:buFont typeface="Wingdings" pitchFamily="2" charset="2"/>
              <a:buNone/>
              <a:defRPr sz="900"/>
            </a:lvl8pPr>
            <a:lvl9pPr indent="0" fontAlgn="base">
              <a:spcBef>
                <a:spcPct val="20000"/>
              </a:spcBef>
              <a:spcAft>
                <a:spcPct val="0"/>
              </a:spcAft>
              <a:buClr>
                <a:schemeClr val="accent1"/>
              </a:buClr>
              <a:buFont typeface="Wingdings" pitchFamily="2" charset="2"/>
              <a:buNone/>
              <a:defRPr sz="900"/>
            </a:lvl9pPr>
          </a:lstStyle>
          <a:p>
            <a:r>
              <a:rPr lang="en-US" b="0" dirty="0"/>
              <a:t>Proxy </a:t>
            </a:r>
            <a:r>
              <a:rPr lang="en-US" b="0" dirty="0" smtClean="0"/>
              <a:t>Microservice </a:t>
            </a:r>
            <a:r>
              <a:rPr lang="en-US" b="0" dirty="0"/>
              <a:t>design pattern is a variation of Aggregator. </a:t>
            </a:r>
          </a:p>
          <a:p>
            <a:r>
              <a:rPr lang="en-US" b="0" dirty="0"/>
              <a:t>In this case, no aggregation needs to happen on the client but a different </a:t>
            </a:r>
            <a:r>
              <a:rPr lang="en-US" b="0" dirty="0" smtClean="0"/>
              <a:t>Microservice </a:t>
            </a:r>
            <a:r>
              <a:rPr lang="en-US" b="0" dirty="0"/>
              <a:t>may be invoked based upon the business need</a:t>
            </a:r>
            <a:r>
              <a:rPr lang="en-US" b="0" dirty="0" smtClean="0"/>
              <a:t>.</a:t>
            </a:r>
          </a:p>
          <a:p>
            <a:r>
              <a:rPr lang="en-US" b="0" dirty="0" smtClean="0"/>
              <a:t>Central </a:t>
            </a:r>
            <a:r>
              <a:rPr lang="en-US" b="0" dirty="0"/>
              <a:t>place to implement all non-functional </a:t>
            </a:r>
            <a:r>
              <a:rPr lang="en-US" b="0" dirty="0" smtClean="0"/>
              <a:t>capabilities</a:t>
            </a:r>
            <a:endParaRPr lang="en-US" b="0" dirty="0"/>
          </a:p>
          <a:p>
            <a:r>
              <a:rPr lang="en-US" b="0" dirty="0" smtClean="0"/>
              <a:t>Alternatively, proxy layer may be an API Gateway if we need to do orchestration and additional security  capabilities</a:t>
            </a:r>
          </a:p>
          <a:p>
            <a:endParaRPr lang="en-US" b="0" dirty="0"/>
          </a:p>
          <a:p>
            <a:r>
              <a:rPr lang="en-US" dirty="0" smtClean="0"/>
              <a:t>A&amp;PD (GIC renewals), bluemix service acting as a proxy service to PEGA</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0" y="1219200"/>
            <a:ext cx="6362700"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342128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TYLE" val="AcnStamp"/>
  <p:tag name="DATE" val="2011/03/29 1:19:38 PM"/>
</p:tagLst>
</file>

<file path=ppt/tags/tag10.xml><?xml version="1.0" encoding="utf-8"?>
<p:tagLst xmlns:a="http://schemas.openxmlformats.org/drawingml/2006/main" xmlns:r="http://schemas.openxmlformats.org/officeDocument/2006/relationships" xmlns:p="http://schemas.openxmlformats.org/presentationml/2006/main">
  <p:tag name="STYLE" val="AcnStamp"/>
  <p:tag name="DATE" val="2011/03/29 1:19:38 PM"/>
</p:tagLst>
</file>

<file path=ppt/tags/tag11.xml><?xml version="1.0" encoding="utf-8"?>
<p:tagLst xmlns:a="http://schemas.openxmlformats.org/drawingml/2006/main" xmlns:r="http://schemas.openxmlformats.org/officeDocument/2006/relationships" xmlns:p="http://schemas.openxmlformats.org/presentationml/2006/main">
  <p:tag name="STYLE" val="AcnStpConnector"/>
  <p:tag name="DATE" val="2011/03/29 1:19:39 PM"/>
</p:tagLst>
</file>

<file path=ppt/tags/tag12.xml><?xml version="1.0" encoding="utf-8"?>
<p:tagLst xmlns:a="http://schemas.openxmlformats.org/drawingml/2006/main" xmlns:r="http://schemas.openxmlformats.org/officeDocument/2006/relationships" xmlns:p="http://schemas.openxmlformats.org/presentationml/2006/main">
  <p:tag name="STYLE" val="AcnStpConnector"/>
  <p:tag name="DATE" val="2011/03/29 1:19:39 PM"/>
</p:tagLst>
</file>

<file path=ppt/tags/tag2.xml><?xml version="1.0" encoding="utf-8"?>
<p:tagLst xmlns:a="http://schemas.openxmlformats.org/drawingml/2006/main" xmlns:r="http://schemas.openxmlformats.org/officeDocument/2006/relationships" xmlns:p="http://schemas.openxmlformats.org/presentationml/2006/main">
  <p:tag name="STYLE" val="AcnStpConnector"/>
  <p:tag name="DATE" val="2011/03/29 1:19:39 PM"/>
</p:tagLst>
</file>

<file path=ppt/tags/tag3.xml><?xml version="1.0" encoding="utf-8"?>
<p:tagLst xmlns:a="http://schemas.openxmlformats.org/drawingml/2006/main" xmlns:r="http://schemas.openxmlformats.org/officeDocument/2006/relationships" xmlns:p="http://schemas.openxmlformats.org/presentationml/2006/main">
  <p:tag name="STYLE" val="AcnStpConnector"/>
  <p:tag name="DATE" val="2011/03/29 1:19:39 PM"/>
</p:tagLst>
</file>

<file path=ppt/tags/tag4.xml><?xml version="1.0" encoding="utf-8"?>
<p:tagLst xmlns:a="http://schemas.openxmlformats.org/drawingml/2006/main" xmlns:r="http://schemas.openxmlformats.org/officeDocument/2006/relationships" xmlns:p="http://schemas.openxmlformats.org/presentationml/2006/main">
  <p:tag name="STYLE" val="AcnStamp"/>
  <p:tag name="DATE" val="2011/03/29 1:19:38 PM"/>
</p:tagLst>
</file>

<file path=ppt/tags/tag5.xml><?xml version="1.0" encoding="utf-8"?>
<p:tagLst xmlns:a="http://schemas.openxmlformats.org/drawingml/2006/main" xmlns:r="http://schemas.openxmlformats.org/officeDocument/2006/relationships" xmlns:p="http://schemas.openxmlformats.org/presentationml/2006/main">
  <p:tag name="STYLE" val="AcnStpConnector"/>
  <p:tag name="DATE" val="2011/03/29 1:19:39 PM"/>
</p:tagLst>
</file>

<file path=ppt/tags/tag6.xml><?xml version="1.0" encoding="utf-8"?>
<p:tagLst xmlns:a="http://schemas.openxmlformats.org/drawingml/2006/main" xmlns:r="http://schemas.openxmlformats.org/officeDocument/2006/relationships" xmlns:p="http://schemas.openxmlformats.org/presentationml/2006/main">
  <p:tag name="STYLE" val="AcnStpConnector"/>
  <p:tag name="DATE" val="2011/03/29 1:19:39 PM"/>
</p:tagLst>
</file>

<file path=ppt/tags/tag7.xml><?xml version="1.0" encoding="utf-8"?>
<p:tagLst xmlns:a="http://schemas.openxmlformats.org/drawingml/2006/main" xmlns:r="http://schemas.openxmlformats.org/officeDocument/2006/relationships" xmlns:p="http://schemas.openxmlformats.org/presentationml/2006/main">
  <p:tag name="STYLE" val="AcnStamp"/>
  <p:tag name="DATE" val="2011/03/29 1:19:38 PM"/>
</p:tagLst>
</file>

<file path=ppt/tags/tag8.xml><?xml version="1.0" encoding="utf-8"?>
<p:tagLst xmlns:a="http://schemas.openxmlformats.org/drawingml/2006/main" xmlns:r="http://schemas.openxmlformats.org/officeDocument/2006/relationships" xmlns:p="http://schemas.openxmlformats.org/presentationml/2006/main">
  <p:tag name="STYLE" val="AcnStpConnector"/>
  <p:tag name="DATE" val="2011/03/29 1:19:39 PM"/>
</p:tagLst>
</file>

<file path=ppt/tags/tag9.xml><?xml version="1.0" encoding="utf-8"?>
<p:tagLst xmlns:a="http://schemas.openxmlformats.org/drawingml/2006/main" xmlns:r="http://schemas.openxmlformats.org/officeDocument/2006/relationships" xmlns:p="http://schemas.openxmlformats.org/presentationml/2006/main">
  <p:tag name="STYLE" val="AcnStpConnector"/>
  <p:tag name="DATE" val="2011/03/29 1:19:39 PM"/>
</p:tagLst>
</file>

<file path=ppt/theme/theme1.xml><?xml version="1.0" encoding="utf-8"?>
<a:theme xmlns:a="http://schemas.openxmlformats.org/drawingml/2006/main" name="5_Default Design">
  <a:themeElements>
    <a:clrScheme name="">
      <a:dk1>
        <a:srgbClr val="000000"/>
      </a:dk1>
      <a:lt1>
        <a:srgbClr val="FFFFFF"/>
      </a:lt1>
      <a:dk2>
        <a:srgbClr val="323232"/>
      </a:dk2>
      <a:lt2>
        <a:srgbClr val="E3DED1"/>
      </a:lt2>
      <a:accent1>
        <a:srgbClr val="F07F09"/>
      </a:accent1>
      <a:accent2>
        <a:srgbClr val="9F2936"/>
      </a:accent2>
      <a:accent3>
        <a:srgbClr val="FFFFFF"/>
      </a:accent3>
      <a:accent4>
        <a:srgbClr val="000000"/>
      </a:accent4>
      <a:accent5>
        <a:srgbClr val="F6C0AA"/>
      </a:accent5>
      <a:accent6>
        <a:srgbClr val="902430"/>
      </a:accent6>
      <a:hlink>
        <a:srgbClr val="6B9F25"/>
      </a:hlink>
      <a:folHlink>
        <a:srgbClr val="B26B02"/>
      </a:folHlink>
    </a:clrScheme>
    <a:fontScheme name="5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323232"/>
    </a:dk2>
    <a:lt2>
      <a:srgbClr val="E3DED1"/>
    </a:lt2>
    <a:accent1>
      <a:srgbClr val="F07F09"/>
    </a:accent1>
    <a:accent2>
      <a:srgbClr val="9F2936"/>
    </a:accent2>
    <a:accent3>
      <a:srgbClr val="FFFFFF"/>
    </a:accent3>
    <a:accent4>
      <a:srgbClr val="000000"/>
    </a:accent4>
    <a:accent5>
      <a:srgbClr val="F6C0AA"/>
    </a:accent5>
    <a:accent6>
      <a:srgbClr val="902430"/>
    </a:accent6>
    <a:hlink>
      <a:srgbClr val="6B9F25"/>
    </a:hlink>
    <a:folHlink>
      <a:srgbClr val="B26B0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BC_x0020_Category xmlns="8083b172-e31a-40a3-9878-f10c4d2d10e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0735332C2A8124A9325C000445E70AF" ma:contentTypeVersion="1" ma:contentTypeDescription="Create a new document." ma:contentTypeScope="" ma:versionID="401eef5628da7ec240e04f0ff4231ad5">
  <xsd:schema xmlns:xsd="http://www.w3.org/2001/XMLSchema" xmlns:xs="http://www.w3.org/2001/XMLSchema" xmlns:p="http://schemas.microsoft.com/office/2006/metadata/properties" xmlns:ns2="8083b172-e31a-40a3-9878-f10c4d2d10ea" targetNamespace="http://schemas.microsoft.com/office/2006/metadata/properties" ma:root="true" ma:fieldsID="3d8b0bba50a78cc401dc0a7feceb1359" ns2:_="">
    <xsd:import namespace="8083b172-e31a-40a3-9878-f10c4d2d10ea"/>
    <xsd:element name="properties">
      <xsd:complexType>
        <xsd:sequence>
          <xsd:element name="documentManagement">
            <xsd:complexType>
              <xsd:all>
                <xsd:element ref="ns2:RBC_x0020_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83b172-e31a-40a3-9878-f10c4d2d10ea" elementFormDefault="qualified">
    <xsd:import namespace="http://schemas.microsoft.com/office/2006/documentManagement/types"/>
    <xsd:import namespace="http://schemas.microsoft.com/office/infopath/2007/PartnerControls"/>
    <xsd:element name="RBC_x0020_Category" ma:index="8" nillable="true" ma:displayName="RBC Category" ma:internalName="RBC_x0020_Catego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1026D0-F7AD-49AF-99A0-E6481A5ADA4F}">
  <ds:schemaRefs>
    <ds:schemaRef ds:uri="http://schemas.microsoft.com/office/2006/metadata/properties"/>
    <ds:schemaRef ds:uri="http://purl.org/dc/elements/1.1/"/>
    <ds:schemaRef ds:uri="http://schemas.openxmlformats.org/package/2006/metadata/core-properties"/>
    <ds:schemaRef ds:uri="http://www.w3.org/XML/1998/namespace"/>
    <ds:schemaRef ds:uri="http://schemas.microsoft.com/office/infopath/2007/PartnerControls"/>
    <ds:schemaRef ds:uri="http://schemas.microsoft.com/office/2006/documentManagement/types"/>
    <ds:schemaRef ds:uri="http://purl.org/dc/terms/"/>
    <ds:schemaRef ds:uri="8083b172-e31a-40a3-9878-f10c4d2d10ea"/>
    <ds:schemaRef ds:uri="http://purl.org/dc/dcmitype/"/>
  </ds:schemaRefs>
</ds:datastoreItem>
</file>

<file path=customXml/itemProps2.xml><?xml version="1.0" encoding="utf-8"?>
<ds:datastoreItem xmlns:ds="http://schemas.openxmlformats.org/officeDocument/2006/customXml" ds:itemID="{42C5E71E-4497-4B24-9A11-F5BB812CF3E6}">
  <ds:schemaRefs>
    <ds:schemaRef ds:uri="http://schemas.microsoft.com/sharepoint/v3/contenttype/forms"/>
  </ds:schemaRefs>
</ds:datastoreItem>
</file>

<file path=customXml/itemProps3.xml><?xml version="1.0" encoding="utf-8"?>
<ds:datastoreItem xmlns:ds="http://schemas.openxmlformats.org/officeDocument/2006/customXml" ds:itemID="{2377C0D4-89C2-41E3-ABE8-D6356E2FEA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083b172-e31a-40a3-9878-f10c4d2d10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22472</TotalTime>
  <Words>1691</Words>
  <Application>Microsoft Office PowerPoint</Application>
  <PresentationFormat>On-screen Show (4:3)</PresentationFormat>
  <Paragraphs>189</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5_Default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Royal Bank of Canada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maheswaran.dhandapani@rbc.com</dc:creator>
  <cp:lastModifiedBy>Maheswaran Dhandapani</cp:lastModifiedBy>
  <cp:revision>328</cp:revision>
  <dcterms:created xsi:type="dcterms:W3CDTF">2016-05-02T19:31:52Z</dcterms:created>
  <dcterms:modified xsi:type="dcterms:W3CDTF">2017-05-10T14:33:52Z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0x01010000735332C2A8124A9325C000445E70AF</vt:lpwstr>
  </property>
</Properties>
</file>