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6" r:id="rId4"/>
    <p:sldId id="277" r:id="rId5"/>
    <p:sldId id="264" r:id="rId6"/>
    <p:sldId id="267" r:id="rId7"/>
    <p:sldId id="268" r:id="rId8"/>
    <p:sldId id="269" r:id="rId9"/>
    <p:sldId id="270" r:id="rId10"/>
    <p:sldId id="266" r:id="rId11"/>
    <p:sldId id="265" r:id="rId12"/>
    <p:sldId id="261" r:id="rId13"/>
    <p:sldId id="262" r:id="rId14"/>
    <p:sldId id="263" r:id="rId15"/>
    <p:sldId id="271" r:id="rId16"/>
    <p:sldId id="272" r:id="rId17"/>
    <p:sldId id="273" r:id="rId18"/>
    <p:sldId id="274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83D89D-E733-43FF-8608-A9C9A92AC694}" type="datetimeFigureOut">
              <a:rPr lang="en-IN" smtClean="0"/>
              <a:pPr/>
              <a:t>15-07-2016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F91159-2738-4073-8D0A-6D5D30FC6D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JavaScript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null, undefined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Special Types in JavaScript – </a:t>
            </a:r>
          </a:p>
          <a:p>
            <a:pPr lvl="1"/>
            <a:r>
              <a:rPr lang="en-IN" dirty="0" smtClean="0"/>
              <a:t>null</a:t>
            </a:r>
          </a:p>
          <a:p>
            <a:pPr lvl="1"/>
            <a:r>
              <a:rPr lang="en-IN" dirty="0" smtClean="0"/>
              <a:t>undefined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3356992"/>
            <a:ext cx="8280920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a = null;		//null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b = c;		//undefined [c variable is not defined]</a:t>
            </a:r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Type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typeof</a:t>
            </a:r>
            <a:r>
              <a:rPr lang="en-IN" dirty="0" smtClean="0"/>
              <a:t> operator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492896"/>
            <a:ext cx="8280920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x = 1;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typeName</a:t>
            </a:r>
            <a:r>
              <a:rPr lang="en-IN" sz="2400" dirty="0" smtClean="0"/>
              <a:t> = </a:t>
            </a:r>
            <a:r>
              <a:rPr lang="en-IN" sz="2400" dirty="0" err="1" smtClean="0"/>
              <a:t>typeof</a:t>
            </a:r>
            <a:r>
              <a:rPr lang="en-IN" sz="2400" dirty="0" smtClean="0"/>
              <a:t> x; // “number”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– Type Coalescing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JavaScript wants to Coalesce values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492896"/>
            <a:ext cx="8280920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“test ” + “me”		//test me</a:t>
            </a:r>
          </a:p>
          <a:p>
            <a:r>
              <a:rPr lang="en-IN" sz="2400" dirty="0" smtClean="0"/>
              <a:t>“test ” + 1		//test 1</a:t>
            </a:r>
          </a:p>
          <a:p>
            <a:r>
              <a:rPr lang="en-IN" sz="2400" dirty="0" smtClean="0"/>
              <a:t>“test ” + true		//test true</a:t>
            </a:r>
          </a:p>
          <a:p>
            <a:r>
              <a:rPr lang="en-IN" sz="2400" dirty="0" smtClean="0"/>
              <a:t>“test ” + (1 == 1)	//test true</a:t>
            </a:r>
          </a:p>
          <a:p>
            <a:r>
              <a:rPr lang="en-IN" sz="2400" dirty="0" smtClean="0"/>
              <a:t>100 + “25”		//10025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JavaScript – Equality/</a:t>
            </a:r>
            <a:r>
              <a:rPr lang="en-IN" dirty="0" err="1" smtClean="0"/>
              <a:t>NotEqual</a:t>
            </a:r>
            <a:r>
              <a:rPr lang="en-IN" dirty="0" smtClean="0"/>
              <a:t>(==,!=)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Determine equality with coalescing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492896"/>
            <a:ext cx="8280920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“test ” == “test”		//true</a:t>
            </a:r>
          </a:p>
          <a:p>
            <a:r>
              <a:rPr lang="en-IN" sz="2400" dirty="0" smtClean="0"/>
              <a:t>1 == 1				//true</a:t>
            </a:r>
          </a:p>
          <a:p>
            <a:r>
              <a:rPr lang="en-IN" sz="2400" dirty="0" smtClean="0"/>
              <a:t>1 == “1”			//true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JavaScript – Identically Equality Operators (===, !==)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Determine equality without coalescing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492896"/>
            <a:ext cx="8280920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“test ” == “test”		//true</a:t>
            </a:r>
          </a:p>
          <a:p>
            <a:r>
              <a:rPr lang="en-IN" sz="2400" dirty="0" smtClean="0"/>
              <a:t>1 == 1				//true</a:t>
            </a:r>
          </a:p>
          <a:p>
            <a:r>
              <a:rPr lang="en-IN" sz="2400" dirty="0" smtClean="0"/>
              <a:t>1 === “1”			//false</a:t>
            </a:r>
          </a:p>
          <a:p>
            <a:r>
              <a:rPr lang="en-IN" sz="2400" dirty="0" smtClean="0"/>
              <a:t>1 !== “1”			//true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Reference Type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988840"/>
            <a:ext cx="7848872" cy="2808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</a:p>
          <a:p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obj</a:t>
            </a:r>
            <a:r>
              <a:rPr lang="en-IN" sz="2400" dirty="0" smtClean="0"/>
              <a:t> = new Object();	//returns object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arr</a:t>
            </a:r>
            <a:r>
              <a:rPr lang="en-IN" sz="2400" dirty="0" smtClean="0"/>
              <a:t> = new Array();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Object Literals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556792"/>
            <a:ext cx="7848872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customer = {</a:t>
            </a:r>
          </a:p>
          <a:p>
            <a:r>
              <a:rPr lang="en-IN" sz="2400" dirty="0" smtClean="0"/>
              <a:t>	name : “</a:t>
            </a:r>
            <a:r>
              <a:rPr lang="en-IN" sz="2400" dirty="0" err="1" smtClean="0"/>
              <a:t>Pravinkumar</a:t>
            </a:r>
            <a:r>
              <a:rPr lang="en-IN" sz="2400" dirty="0" smtClean="0"/>
              <a:t> R. D.”,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companyName</a:t>
            </a:r>
            <a:r>
              <a:rPr lang="en-IN" sz="2400" dirty="0" smtClean="0"/>
              <a:t> : “YASH IT Services”,</a:t>
            </a:r>
          </a:p>
          <a:p>
            <a:r>
              <a:rPr lang="en-IN" sz="2400" dirty="0" smtClean="0"/>
              <a:t>	address : {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streetAddress</a:t>
            </a:r>
            <a:r>
              <a:rPr lang="en-IN" sz="2400" dirty="0" smtClean="0"/>
              <a:t> : “A8/404, </a:t>
            </a:r>
            <a:r>
              <a:rPr lang="en-IN" sz="2400" dirty="0" err="1" smtClean="0"/>
              <a:t>Suncity</a:t>
            </a:r>
            <a:r>
              <a:rPr lang="en-IN" sz="2400" dirty="0" smtClean="0"/>
              <a:t> Road”,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cityTown</a:t>
            </a:r>
            <a:r>
              <a:rPr lang="en-IN" sz="2400" dirty="0" smtClean="0"/>
              <a:t> : “</a:t>
            </a:r>
            <a:r>
              <a:rPr lang="en-IN" sz="2400" dirty="0" err="1" smtClean="0"/>
              <a:t>Pune</a:t>
            </a:r>
            <a:r>
              <a:rPr lang="en-IN" sz="2400" dirty="0" smtClean="0"/>
              <a:t>”,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stateProvince</a:t>
            </a:r>
            <a:r>
              <a:rPr lang="en-IN" sz="2400" dirty="0" smtClean="0"/>
              <a:t> : “Maharashtra”,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postalCode</a:t>
            </a:r>
            <a:r>
              <a:rPr lang="en-IN" sz="2400" dirty="0" smtClean="0"/>
              <a:t> : 411051,</a:t>
            </a:r>
          </a:p>
          <a:p>
            <a:r>
              <a:rPr lang="en-IN" sz="2400" dirty="0" smtClean="0"/>
              <a:t>	</a:t>
            </a:r>
            <a:r>
              <a:rPr lang="en-IN" sz="2400" smtClean="0"/>
              <a:t>	country : “India”</a:t>
            </a:r>
            <a:endParaRPr lang="en-IN" sz="2400" dirty="0" smtClean="0"/>
          </a:p>
          <a:p>
            <a:r>
              <a:rPr lang="en-IN" sz="2400" dirty="0" smtClean="0"/>
              <a:t>	}</a:t>
            </a:r>
          </a:p>
          <a:p>
            <a:endParaRPr lang="en-IN" sz="2400" dirty="0" smtClean="0"/>
          </a:p>
          <a:p>
            <a:r>
              <a:rPr lang="en-IN" sz="2400" dirty="0" smtClean="0"/>
              <a:t>};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Array Literals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7848872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</a:p>
          <a:p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array = [“Manish”, “Paul”];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arr</a:t>
            </a:r>
            <a:r>
              <a:rPr lang="en-IN" sz="2400" dirty="0" smtClean="0"/>
              <a:t> = [</a:t>
            </a:r>
          </a:p>
          <a:p>
            <a:pPr lvl="1"/>
            <a:r>
              <a:rPr lang="en-IN" sz="2400" dirty="0" smtClean="0"/>
              <a:t>{</a:t>
            </a:r>
          </a:p>
          <a:p>
            <a:pPr lvl="1"/>
            <a:r>
              <a:rPr lang="en-IN" sz="2400" dirty="0" smtClean="0"/>
              <a:t>	</a:t>
            </a:r>
            <a:r>
              <a:rPr lang="en-IN" sz="2400" dirty="0" err="1" smtClean="0"/>
              <a:t>firstName</a:t>
            </a:r>
            <a:r>
              <a:rPr lang="en-IN" sz="2400" dirty="0" smtClean="0"/>
              <a:t> : “</a:t>
            </a:r>
            <a:r>
              <a:rPr lang="en-IN" sz="2400" dirty="0" err="1" smtClean="0"/>
              <a:t>Pravin</a:t>
            </a:r>
            <a:r>
              <a:rPr lang="en-IN" sz="2400" dirty="0" smtClean="0"/>
              <a:t>”,</a:t>
            </a:r>
          </a:p>
          <a:p>
            <a:pPr lvl="1"/>
            <a:r>
              <a:rPr lang="en-IN" sz="2400" dirty="0" smtClean="0"/>
              <a:t>	</a:t>
            </a:r>
            <a:r>
              <a:rPr lang="en-IN" sz="2400" dirty="0" err="1" smtClean="0"/>
              <a:t>lastName</a:t>
            </a:r>
            <a:r>
              <a:rPr lang="en-IN" sz="2400" dirty="0" smtClean="0"/>
              <a:t> : “D.”	</a:t>
            </a:r>
          </a:p>
          <a:p>
            <a:pPr lvl="1"/>
            <a:r>
              <a:rPr lang="en-IN" sz="2400" dirty="0" smtClean="0"/>
              <a:t>},</a:t>
            </a:r>
          </a:p>
          <a:p>
            <a:pPr lvl="1"/>
            <a:r>
              <a:rPr lang="en-IN" sz="2400" dirty="0" smtClean="0"/>
              <a:t>{</a:t>
            </a:r>
          </a:p>
          <a:p>
            <a:pPr lvl="1"/>
            <a:r>
              <a:rPr lang="en-IN" sz="2400" dirty="0" smtClean="0"/>
              <a:t>	</a:t>
            </a:r>
            <a:r>
              <a:rPr lang="en-IN" sz="2400" dirty="0" err="1" smtClean="0"/>
              <a:t>firstName</a:t>
            </a:r>
            <a:r>
              <a:rPr lang="en-IN" sz="2400" dirty="0" smtClean="0"/>
              <a:t> : “Manish”,</a:t>
            </a:r>
          </a:p>
          <a:p>
            <a:pPr lvl="1"/>
            <a:r>
              <a:rPr lang="en-IN" sz="2400" dirty="0" smtClean="0"/>
              <a:t>	</a:t>
            </a:r>
            <a:r>
              <a:rPr lang="en-IN" sz="2400" dirty="0" err="1" smtClean="0"/>
              <a:t>lastName</a:t>
            </a:r>
            <a:r>
              <a:rPr lang="en-IN" sz="2400" dirty="0" smtClean="0"/>
              <a:t> : “K.”	</a:t>
            </a:r>
          </a:p>
          <a:p>
            <a:pPr lvl="1"/>
            <a:r>
              <a:rPr lang="en-IN" sz="2400" dirty="0" smtClean="0"/>
              <a:t>}</a:t>
            </a:r>
          </a:p>
          <a:p>
            <a:r>
              <a:rPr lang="en-IN" sz="2400" dirty="0" smtClean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– </a:t>
            </a:r>
            <a:r>
              <a:rPr lang="en-IN" dirty="0" err="1" smtClean="0"/>
              <a:t>Untyped</a:t>
            </a:r>
            <a:r>
              <a:rPr lang="en-IN" dirty="0" smtClean="0"/>
              <a:t> Collection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412776"/>
            <a:ext cx="7848872" cy="5112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arr</a:t>
            </a:r>
            <a:r>
              <a:rPr lang="en-IN" sz="2400" dirty="0" smtClean="0"/>
              <a:t> = [];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arr.length</a:t>
            </a:r>
            <a:r>
              <a:rPr lang="en-IN" sz="2400" dirty="0" smtClean="0"/>
              <a:t>;			//0</a:t>
            </a:r>
          </a:p>
          <a:p>
            <a:r>
              <a:rPr lang="en-IN" sz="2400" dirty="0" err="1" smtClean="0"/>
              <a:t>arr.push</a:t>
            </a:r>
            <a:r>
              <a:rPr lang="en-IN" sz="2400" dirty="0" smtClean="0"/>
              <a:t>({});			//Add to end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obj</a:t>
            </a:r>
            <a:r>
              <a:rPr lang="en-IN" sz="2400" dirty="0" smtClean="0"/>
              <a:t> = arr.pop();		//Remove from end</a:t>
            </a:r>
          </a:p>
          <a:p>
            <a:r>
              <a:rPr lang="en-IN" sz="2400" dirty="0" err="1" smtClean="0"/>
              <a:t>arr.shift</a:t>
            </a:r>
            <a:r>
              <a:rPr lang="en-IN" sz="2400" dirty="0" smtClean="0"/>
              <a:t>();			//Remove from beginning</a:t>
            </a:r>
          </a:p>
          <a:p>
            <a:r>
              <a:rPr lang="en-IN" sz="2400" dirty="0" err="1" smtClean="0"/>
              <a:t>arr.unshift</a:t>
            </a:r>
            <a:r>
              <a:rPr lang="en-IN" sz="2400" dirty="0" smtClean="0"/>
              <a:t>({});		//add to beginning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where = </a:t>
            </a:r>
            <a:r>
              <a:rPr lang="en-IN" sz="2400" dirty="0" err="1" smtClean="0"/>
              <a:t>arr.indexOf</a:t>
            </a:r>
            <a:r>
              <a:rPr lang="en-IN" sz="2400" dirty="0" smtClean="0"/>
              <a:t>(</a:t>
            </a:r>
            <a:r>
              <a:rPr lang="en-IN" sz="2400" dirty="0" err="1" smtClean="0"/>
              <a:t>obj</a:t>
            </a:r>
            <a:r>
              <a:rPr lang="en-IN" sz="2400" dirty="0" smtClean="0"/>
              <a:t>);	//Positional access</a:t>
            </a:r>
          </a:p>
          <a:p>
            <a:r>
              <a:rPr lang="en-IN" sz="2400" dirty="0" smtClean="0"/>
              <a:t>where = </a:t>
            </a:r>
            <a:r>
              <a:rPr lang="en-IN" sz="2400" dirty="0" err="1" smtClean="0"/>
              <a:t>arr.lastIndexOf</a:t>
            </a:r>
            <a:r>
              <a:rPr lang="en-IN" sz="2400" dirty="0" smtClean="0"/>
              <a:t>(</a:t>
            </a:r>
            <a:r>
              <a:rPr lang="en-IN" sz="2400" dirty="0" err="1" smtClean="0"/>
              <a:t>obj</a:t>
            </a:r>
            <a:r>
              <a:rPr lang="en-IN" sz="24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Loose Typing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Loose typing – </a:t>
            </a:r>
          </a:p>
          <a:p>
            <a:pPr lvl="1"/>
            <a:r>
              <a:rPr lang="en-IN" dirty="0" smtClean="0"/>
              <a:t>Types are typically defined by structure</a:t>
            </a:r>
          </a:p>
          <a:p>
            <a:pPr lvl="1"/>
            <a:r>
              <a:rPr lang="en-IN" dirty="0" smtClean="0"/>
              <a:t>Runtime checks</a:t>
            </a:r>
          </a:p>
          <a:p>
            <a:pPr lvl="1"/>
            <a:r>
              <a:rPr lang="en-IN" dirty="0" smtClean="0"/>
              <a:t>Type is dynamic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3717032"/>
            <a:ext cx="7848872" cy="2808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</a:p>
          <a:p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x = 0;</a:t>
            </a:r>
          </a:p>
          <a:p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isNumber</a:t>
            </a:r>
            <a:r>
              <a:rPr lang="en-IN" sz="2400" dirty="0" smtClean="0"/>
              <a:t> = </a:t>
            </a:r>
            <a:r>
              <a:rPr lang="en-IN" sz="2400" dirty="0" err="1" smtClean="0"/>
              <a:t>typeof</a:t>
            </a:r>
            <a:r>
              <a:rPr lang="en-IN" sz="2400" dirty="0" smtClean="0"/>
              <a:t> x == “number”; //Works but limited</a:t>
            </a:r>
          </a:p>
          <a:p>
            <a:endParaRPr lang="en-IN" sz="2400" dirty="0"/>
          </a:p>
          <a:p>
            <a:r>
              <a:rPr lang="en-IN" sz="2400" dirty="0" smtClean="0"/>
              <a:t>x = new Object(); // redefine x with new type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JavaScript?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Client side programming language</a:t>
            </a:r>
          </a:p>
          <a:p>
            <a:r>
              <a:rPr lang="en-IN" dirty="0" smtClean="0"/>
              <a:t>Mainly used for validation</a:t>
            </a:r>
          </a:p>
          <a:p>
            <a:r>
              <a:rPr lang="en-IN" dirty="0" smtClean="0"/>
              <a:t>Can also make calls to the server</a:t>
            </a:r>
          </a:p>
          <a:p>
            <a:pPr lvl="1"/>
            <a:r>
              <a:rPr lang="en-IN" dirty="0" smtClean="0"/>
              <a:t>Fetching server resources Asynchronously</a:t>
            </a:r>
          </a:p>
          <a:p>
            <a:r>
              <a:rPr lang="en-IN" dirty="0" smtClean="0"/>
              <a:t>Adding dynamic effects to HTML contents</a:t>
            </a:r>
          </a:p>
          <a:p>
            <a:r>
              <a:rPr lang="en-IN" dirty="0" smtClean="0"/>
              <a:t>Also used for Document Object </a:t>
            </a:r>
            <a:r>
              <a:rPr lang="en-IN" dirty="0" smtClean="0"/>
              <a:t>Model[DOM] manipulation.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Typing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typing can be powerful</a:t>
            </a:r>
          </a:p>
          <a:p>
            <a:pPr lvl="1"/>
            <a:r>
              <a:rPr lang="en-IN" dirty="0" smtClean="0"/>
              <a:t>With great power comes great responsibility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852936"/>
            <a:ext cx="8280920" cy="36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x = {</a:t>
            </a:r>
          </a:p>
          <a:p>
            <a:r>
              <a:rPr lang="en-IN" sz="2400" dirty="0" smtClean="0"/>
              <a:t>	name : “</a:t>
            </a:r>
            <a:r>
              <a:rPr lang="en-IN" sz="2400" dirty="0" err="1" smtClean="0"/>
              <a:t>Pravin</a:t>
            </a:r>
            <a:r>
              <a:rPr lang="en-IN" sz="2400" dirty="0" smtClean="0"/>
              <a:t>”,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city : “</a:t>
            </a:r>
            <a:r>
              <a:rPr lang="en-IN" sz="2400" dirty="0" err="1" smtClean="0"/>
              <a:t>Pune</a:t>
            </a:r>
            <a:r>
              <a:rPr lang="en-IN" sz="2400" dirty="0" smtClean="0"/>
              <a:t>” </a:t>
            </a:r>
            <a:endParaRPr lang="en-IN" sz="2400" dirty="0"/>
          </a:p>
          <a:p>
            <a:r>
              <a:rPr lang="en-IN" sz="2400" dirty="0" smtClean="0"/>
              <a:t>}</a:t>
            </a:r>
          </a:p>
          <a:p>
            <a:r>
              <a:rPr lang="en-IN" sz="2400" dirty="0" err="1" smtClean="0"/>
              <a:t>x.phone</a:t>
            </a:r>
            <a:r>
              <a:rPr lang="en-IN" sz="2400" dirty="0" smtClean="0"/>
              <a:t> = “237-232-2233”</a:t>
            </a:r>
          </a:p>
          <a:p>
            <a:r>
              <a:rPr lang="en-IN" sz="2400" dirty="0" err="1" smtClean="0"/>
              <a:t>x.makeCall</a:t>
            </a:r>
            <a:r>
              <a:rPr lang="en-IN" sz="2400" dirty="0"/>
              <a:t> </a:t>
            </a:r>
            <a:r>
              <a:rPr lang="en-IN" sz="2400" dirty="0" smtClean="0"/>
              <a:t>= function () {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callSomeone</a:t>
            </a:r>
            <a:r>
              <a:rPr lang="en-IN" sz="2400" dirty="0" smtClean="0"/>
              <a:t>(</a:t>
            </a:r>
            <a:r>
              <a:rPr lang="en-IN" sz="2400" dirty="0" err="1" smtClean="0"/>
              <a:t>this.phone</a:t>
            </a:r>
            <a:r>
              <a:rPr lang="en-IN" sz="2400" dirty="0" smtClean="0"/>
              <a:t>);</a:t>
            </a:r>
            <a:endParaRPr lang="en-IN" sz="2400" dirty="0"/>
          </a:p>
          <a:p>
            <a:r>
              <a:rPr lang="en-IN" sz="2400" dirty="0" smtClean="0"/>
              <a:t>};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/>
          </a:bodyPr>
          <a:lstStyle/>
          <a:p>
            <a:r>
              <a:rPr lang="en-IN" dirty="0" smtClean="0"/>
              <a:t>Client side programming language to add interactivity to web pages</a:t>
            </a:r>
          </a:p>
          <a:p>
            <a:r>
              <a:rPr lang="en-IN" dirty="0" smtClean="0"/>
              <a:t>Most </a:t>
            </a:r>
            <a:r>
              <a:rPr lang="en-IN" dirty="0" smtClean="0"/>
              <a:t>popular scripting </a:t>
            </a:r>
            <a:r>
              <a:rPr lang="en-IN" dirty="0" smtClean="0"/>
              <a:t>language in the world</a:t>
            </a:r>
          </a:p>
          <a:p>
            <a:r>
              <a:rPr lang="en-IN" dirty="0" smtClean="0"/>
              <a:t>It is a ECMA standard also known as </a:t>
            </a:r>
            <a:r>
              <a:rPr lang="en-IN" dirty="0" err="1" smtClean="0"/>
              <a:t>ECMAScript</a:t>
            </a:r>
            <a:r>
              <a:rPr lang="en-IN" dirty="0" smtClean="0"/>
              <a:t> language</a:t>
            </a:r>
          </a:p>
          <a:p>
            <a:pPr lvl="1"/>
            <a:r>
              <a:rPr lang="en-IN" dirty="0" err="1" smtClean="0"/>
              <a:t>ECMAScript</a:t>
            </a:r>
            <a:r>
              <a:rPr lang="en-IN" dirty="0" smtClean="0"/>
              <a:t> is an Object Oriented Language</a:t>
            </a:r>
          </a:p>
          <a:p>
            <a:r>
              <a:rPr lang="en-IN" dirty="0" smtClean="0"/>
              <a:t>European Computer Manufactures Association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Inline</a:t>
            </a:r>
          </a:p>
          <a:p>
            <a:endParaRPr lang="en-IN" dirty="0" smtClean="0"/>
          </a:p>
          <a:p>
            <a:r>
              <a:rPr lang="en-IN" dirty="0" smtClean="0"/>
              <a:t>Document/Page level JavaScript</a:t>
            </a:r>
          </a:p>
          <a:p>
            <a:endParaRPr lang="en-IN" dirty="0" smtClean="0"/>
          </a:p>
          <a:p>
            <a:r>
              <a:rPr lang="en-IN" dirty="0" smtClean="0"/>
              <a:t>External JavaScript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Primitive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IN" dirty="0" smtClean="0"/>
              <a:t>JavaScript has basic types – </a:t>
            </a:r>
          </a:p>
          <a:p>
            <a:pPr lvl="1"/>
            <a:r>
              <a:rPr lang="en-IN" dirty="0" smtClean="0"/>
              <a:t>Value Types – </a:t>
            </a:r>
          </a:p>
          <a:p>
            <a:pPr lvl="2"/>
            <a:r>
              <a:rPr lang="en-IN" dirty="0" err="1" smtClean="0"/>
              <a:t>boolean</a:t>
            </a:r>
            <a:endParaRPr lang="en-IN" dirty="0" smtClean="0"/>
          </a:p>
          <a:p>
            <a:pPr lvl="2"/>
            <a:r>
              <a:rPr lang="en-IN" dirty="0" smtClean="0"/>
              <a:t>string</a:t>
            </a:r>
          </a:p>
          <a:p>
            <a:pPr lvl="2"/>
            <a:r>
              <a:rPr lang="en-IN" dirty="0" smtClean="0"/>
              <a:t>number</a:t>
            </a:r>
          </a:p>
          <a:p>
            <a:pPr lvl="1"/>
            <a:r>
              <a:rPr lang="en-IN" dirty="0" smtClean="0"/>
              <a:t>Reference Type</a:t>
            </a:r>
          </a:p>
          <a:p>
            <a:pPr lvl="2"/>
            <a:r>
              <a:rPr lang="en-IN" dirty="0" smtClean="0"/>
              <a:t>object</a:t>
            </a:r>
          </a:p>
          <a:p>
            <a:pPr lvl="1"/>
            <a:r>
              <a:rPr lang="en-IN" dirty="0" smtClean="0"/>
              <a:t>Delegate Type</a:t>
            </a:r>
          </a:p>
          <a:p>
            <a:pPr lvl="2"/>
            <a:r>
              <a:rPr lang="en-IN" dirty="0" smtClean="0"/>
              <a:t>function</a:t>
            </a:r>
          </a:p>
          <a:p>
            <a:pPr lvl="1"/>
            <a:r>
              <a:rPr lang="en-IN" dirty="0" smtClean="0"/>
              <a:t>Special </a:t>
            </a:r>
          </a:p>
          <a:p>
            <a:pPr lvl="2"/>
            <a:r>
              <a:rPr lang="en-IN" dirty="0" smtClean="0"/>
              <a:t>Undefined, null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Value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</a:t>
            </a:r>
          </a:p>
          <a:p>
            <a:r>
              <a:rPr lang="en-IN" dirty="0" err="1" smtClean="0"/>
              <a:t>boolean</a:t>
            </a:r>
            <a:endParaRPr lang="en-IN" dirty="0" smtClean="0"/>
          </a:p>
          <a:p>
            <a:r>
              <a:rPr lang="en-IN" dirty="0" smtClean="0"/>
              <a:t>string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3356992"/>
            <a:ext cx="8280920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a = </a:t>
            </a:r>
            <a:r>
              <a:rPr lang="en-IN" sz="2400" dirty="0" err="1" smtClean="0"/>
              <a:t>typeof</a:t>
            </a:r>
            <a:r>
              <a:rPr lang="en-IN" sz="2400" dirty="0"/>
              <a:t> </a:t>
            </a:r>
            <a:r>
              <a:rPr lang="en-IN" sz="2400" dirty="0" smtClean="0"/>
              <a:t>1;			//number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b = </a:t>
            </a:r>
            <a:r>
              <a:rPr lang="en-IN" sz="2400" dirty="0" err="1" smtClean="0"/>
              <a:t>typeof</a:t>
            </a:r>
            <a:r>
              <a:rPr lang="en-IN" sz="2400" dirty="0" smtClean="0"/>
              <a:t> 1.0;			//number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c = </a:t>
            </a:r>
            <a:r>
              <a:rPr lang="en-IN" sz="2400" dirty="0" err="1" smtClean="0"/>
              <a:t>typeof</a:t>
            </a:r>
            <a:r>
              <a:rPr lang="en-IN" sz="2400" dirty="0" smtClean="0"/>
              <a:t> true;			//</a:t>
            </a:r>
            <a:r>
              <a:rPr lang="en-IN" sz="2400" dirty="0" err="1" smtClean="0"/>
              <a:t>boolean</a:t>
            </a:r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d = </a:t>
            </a:r>
            <a:r>
              <a:rPr lang="en-IN" sz="2400" dirty="0" err="1" smtClean="0"/>
              <a:t>typeof</a:t>
            </a:r>
            <a:r>
              <a:rPr lang="en-IN" sz="2400" dirty="0" smtClean="0"/>
              <a:t> false;			//</a:t>
            </a:r>
            <a:r>
              <a:rPr lang="en-IN" sz="2400" dirty="0" err="1" smtClean="0"/>
              <a:t>boolean</a:t>
            </a:r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e = </a:t>
            </a:r>
            <a:r>
              <a:rPr lang="en-IN" sz="2400" dirty="0" err="1" smtClean="0"/>
              <a:t>typeof</a:t>
            </a:r>
            <a:r>
              <a:rPr lang="en-IN" sz="2400" dirty="0" smtClean="0"/>
              <a:t> “hello”;		//string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Number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number type – integers and floating point numbers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708920"/>
            <a:ext cx="8280920" cy="309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a = 1;			//integer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b = 1.0;			//floating point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c = 080;			//integer (in octal)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d </a:t>
            </a:r>
            <a:r>
              <a:rPr lang="en-IN" sz="2400" smtClean="0"/>
              <a:t>= 0x36277;</a:t>
            </a:r>
            <a:r>
              <a:rPr lang="en-IN" sz="2400" dirty="0" smtClean="0"/>
              <a:t>			//integer (in hex)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e = 1.34e6;		//Scientific Notation (1340000)</a:t>
            </a:r>
          </a:p>
          <a:p>
            <a:r>
              <a:rPr lang="en-IN" sz="2400" dirty="0" err="1"/>
              <a:t>v</a:t>
            </a:r>
            <a:r>
              <a:rPr lang="en-IN" sz="2400" dirty="0" err="1" smtClean="0"/>
              <a:t>ar</a:t>
            </a:r>
            <a:r>
              <a:rPr lang="en-IN" sz="2400" dirty="0" smtClean="0"/>
              <a:t> </a:t>
            </a:r>
            <a:r>
              <a:rPr lang="en-IN" sz="2400" dirty="0" err="1" smtClean="0"/>
              <a:t>i</a:t>
            </a:r>
            <a:r>
              <a:rPr lang="en-IN" sz="2400" dirty="0" smtClean="0"/>
              <a:t> = 10.0;			//integer [optimized]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Number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number type – Special values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708920"/>
            <a:ext cx="8280920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a = </a:t>
            </a:r>
            <a:r>
              <a:rPr lang="en-IN" sz="2400" dirty="0" err="1" smtClean="0"/>
              <a:t>Number.MIN_VALUE</a:t>
            </a:r>
            <a:r>
              <a:rPr lang="en-IN" sz="2400" dirty="0" smtClean="0"/>
              <a:t>;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c = </a:t>
            </a:r>
            <a:r>
              <a:rPr lang="en-IN" sz="2400" dirty="0" err="1" smtClean="0"/>
              <a:t>Number.MAX_VALUE</a:t>
            </a:r>
            <a:r>
              <a:rPr lang="en-IN" sz="2400" dirty="0" smtClean="0"/>
              <a:t>;</a:t>
            </a:r>
          </a:p>
          <a:p>
            <a:endParaRPr lang="en-IN" sz="2400" dirty="0"/>
          </a:p>
          <a:p>
            <a:r>
              <a:rPr lang="en-IN" sz="2400" dirty="0" err="1"/>
              <a:t>v</a:t>
            </a:r>
            <a:r>
              <a:rPr lang="en-IN" sz="2400" dirty="0" err="1" smtClean="0"/>
              <a:t>ar</a:t>
            </a:r>
            <a:r>
              <a:rPr lang="en-IN" sz="2400" dirty="0" smtClean="0"/>
              <a:t> fail = 10/0;		//Not a Number [</a:t>
            </a:r>
            <a:r>
              <a:rPr lang="en-IN" sz="2400" dirty="0" err="1" smtClean="0"/>
              <a:t>NaN</a:t>
            </a:r>
            <a:r>
              <a:rPr lang="en-IN" sz="2400" dirty="0" smtClean="0"/>
              <a:t>]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test1 = </a:t>
            </a:r>
            <a:r>
              <a:rPr lang="en-IN" sz="2400" dirty="0" err="1" smtClean="0"/>
              <a:t>NaN</a:t>
            </a:r>
            <a:r>
              <a:rPr lang="en-IN" sz="2400" dirty="0" smtClean="0"/>
              <a:t> == </a:t>
            </a:r>
            <a:r>
              <a:rPr lang="en-IN" sz="2400" dirty="0" err="1" smtClean="0"/>
              <a:t>NaN</a:t>
            </a:r>
            <a:r>
              <a:rPr lang="en-IN" sz="2400" dirty="0" smtClean="0"/>
              <a:t>;	//false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test2 = </a:t>
            </a:r>
            <a:r>
              <a:rPr lang="en-IN" sz="2400" dirty="0" err="1" smtClean="0"/>
              <a:t>isNaN</a:t>
            </a:r>
            <a:r>
              <a:rPr lang="en-IN" sz="2400" dirty="0" smtClean="0"/>
              <a:t>(</a:t>
            </a:r>
            <a:r>
              <a:rPr lang="en-IN" sz="2400" dirty="0" err="1" smtClean="0"/>
              <a:t>NaN</a:t>
            </a:r>
            <a:r>
              <a:rPr lang="en-IN" sz="2400" dirty="0" smtClean="0"/>
              <a:t>);	//true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test3 = </a:t>
            </a:r>
            <a:r>
              <a:rPr lang="en-IN" sz="2400" dirty="0" err="1" smtClean="0"/>
              <a:t>isNaN</a:t>
            </a:r>
            <a:r>
              <a:rPr lang="en-IN" sz="2400" dirty="0" smtClean="0"/>
              <a:t>(fail);	//true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– Boolean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true and false only [ex. Not a number]</a:t>
            </a:r>
          </a:p>
          <a:p>
            <a:r>
              <a:rPr lang="en-IN" dirty="0" smtClean="0"/>
              <a:t>Uses coalescing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708920"/>
            <a:ext cx="8280920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000" dirty="0" smtClean="0"/>
              <a:t>if (true) { } 		//true</a:t>
            </a:r>
          </a:p>
          <a:p>
            <a:r>
              <a:rPr lang="en-IN" sz="2000" dirty="0" smtClean="0"/>
              <a:t>if (false) { } 		//false</a:t>
            </a:r>
          </a:p>
          <a:p>
            <a:r>
              <a:rPr lang="en-IN" sz="2000" dirty="0" smtClean="0"/>
              <a:t>if (“hello”) { } 		//true</a:t>
            </a:r>
          </a:p>
          <a:p>
            <a:r>
              <a:rPr lang="en-IN" sz="2000" dirty="0" smtClean="0"/>
              <a:t>if (“”) { } 		//false</a:t>
            </a:r>
          </a:p>
          <a:p>
            <a:r>
              <a:rPr lang="en-IN" sz="2000" dirty="0" smtClean="0"/>
              <a:t>If (25) { }		//true</a:t>
            </a:r>
          </a:p>
          <a:p>
            <a:r>
              <a:rPr lang="en-IN" sz="2000" dirty="0" smtClean="0"/>
              <a:t>If (0) { } 		//false</a:t>
            </a:r>
          </a:p>
          <a:p>
            <a:r>
              <a:rPr lang="en-IN" sz="2000" dirty="0" smtClean="0"/>
              <a:t>If (10/0) { }		//false [</a:t>
            </a:r>
            <a:r>
              <a:rPr lang="en-IN" sz="2000" dirty="0" err="1" smtClean="0"/>
              <a:t>NaN</a:t>
            </a:r>
            <a:r>
              <a:rPr lang="en-IN" sz="2000" dirty="0" smtClean="0"/>
              <a:t>]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var</a:t>
            </a:r>
            <a:r>
              <a:rPr lang="en-IN" sz="2000" dirty="0" smtClean="0"/>
              <a:t> a = null;</a:t>
            </a:r>
          </a:p>
          <a:p>
            <a:r>
              <a:rPr lang="en-IN" sz="2400" dirty="0" smtClean="0"/>
              <a:t>if (a) { } 		//false</a:t>
            </a:r>
          </a:p>
          <a:p>
            <a:r>
              <a:rPr lang="en-IN" sz="2400" dirty="0" smtClean="0"/>
              <a:t>If (c) { } 		//false </a:t>
            </a:r>
            <a:r>
              <a:rPr lang="en-IN" sz="2400" smtClean="0"/>
              <a:t>[undefined]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254</TotalTime>
  <Words>419</Words>
  <Application>Microsoft Office PowerPoint</Application>
  <PresentationFormat>On-screen Show (4:3)</PresentationFormat>
  <Paragraphs>213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JavaScript basics</vt:lpstr>
      <vt:lpstr>Why JavaScript?</vt:lpstr>
      <vt:lpstr>What is JavaScript?</vt:lpstr>
      <vt:lpstr>Writing JavaScript</vt:lpstr>
      <vt:lpstr>JavaScript – Primitive Types</vt:lpstr>
      <vt:lpstr>JavaScript – Value Types</vt:lpstr>
      <vt:lpstr>JavaScript – Number type</vt:lpstr>
      <vt:lpstr>JavaScript – Number type</vt:lpstr>
      <vt:lpstr>JavaScript – Boolean type</vt:lpstr>
      <vt:lpstr>JavaScript – null, undefined</vt:lpstr>
      <vt:lpstr>JavaScript – Type Detection</vt:lpstr>
      <vt:lpstr>JavaScript – Type Coalescing  </vt:lpstr>
      <vt:lpstr>JavaScript – Equality/NotEqual(==,!=)</vt:lpstr>
      <vt:lpstr>JavaScript – Identically Equality Operators (===, !==)</vt:lpstr>
      <vt:lpstr>JavaScript – Reference Type</vt:lpstr>
      <vt:lpstr>JavaScript Object Literals</vt:lpstr>
      <vt:lpstr>JavaScript – Array Literals</vt:lpstr>
      <vt:lpstr>Array – Untyped Collection</vt:lpstr>
      <vt:lpstr>Loose Typing</vt:lpstr>
      <vt:lpstr>Dynamic Typing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LENOVO</dc:creator>
  <cp:lastModifiedBy>LENOVO</cp:lastModifiedBy>
  <cp:revision>39</cp:revision>
  <dcterms:created xsi:type="dcterms:W3CDTF">2016-02-16T14:49:42Z</dcterms:created>
  <dcterms:modified xsi:type="dcterms:W3CDTF">2016-07-15T04:08:09Z</dcterms:modified>
</cp:coreProperties>
</file>