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FC695-DACD-4405-84B9-27A6FDFD1111}" type="datetimeFigureOut">
              <a:rPr lang="en-IN" smtClean="0"/>
              <a:pPr/>
              <a:t>16-02-2016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D6DDE-686D-4F8D-B05A-B4B0DE84A77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FC695-DACD-4405-84B9-27A6FDFD1111}" type="datetimeFigureOut">
              <a:rPr lang="en-IN" smtClean="0"/>
              <a:pPr/>
              <a:t>16-02-2016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D6DDE-686D-4F8D-B05A-B4B0DE84A77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FC695-DACD-4405-84B9-27A6FDFD1111}" type="datetimeFigureOut">
              <a:rPr lang="en-IN" smtClean="0"/>
              <a:pPr/>
              <a:t>16-02-2016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D6DDE-686D-4F8D-B05A-B4B0DE84A77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FC695-DACD-4405-84B9-27A6FDFD1111}" type="datetimeFigureOut">
              <a:rPr lang="en-IN" smtClean="0"/>
              <a:pPr/>
              <a:t>16-02-2016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D6DDE-686D-4F8D-B05A-B4B0DE84A77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FC695-DACD-4405-84B9-27A6FDFD1111}" type="datetimeFigureOut">
              <a:rPr lang="en-IN" smtClean="0"/>
              <a:pPr/>
              <a:t>16-02-2016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D6DDE-686D-4F8D-B05A-B4B0DE84A77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FC695-DACD-4405-84B9-27A6FDFD1111}" type="datetimeFigureOut">
              <a:rPr lang="en-IN" smtClean="0"/>
              <a:pPr/>
              <a:t>16-02-2016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D6DDE-686D-4F8D-B05A-B4B0DE84A77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FC695-DACD-4405-84B9-27A6FDFD1111}" type="datetimeFigureOut">
              <a:rPr lang="en-IN" smtClean="0"/>
              <a:pPr/>
              <a:t>16-02-2016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D6DDE-686D-4F8D-B05A-B4B0DE84A77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FC695-DACD-4405-84B9-27A6FDFD1111}" type="datetimeFigureOut">
              <a:rPr lang="en-IN" smtClean="0"/>
              <a:pPr/>
              <a:t>16-02-2016</a:t>
            </a:fld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ED6DDE-686D-4F8D-B05A-B4B0DE84A77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FC695-DACD-4405-84B9-27A6FDFD1111}" type="datetimeFigureOut">
              <a:rPr lang="en-IN" smtClean="0"/>
              <a:pPr/>
              <a:t>16-02-2016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D6DDE-686D-4F8D-B05A-B4B0DE84A77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FC695-DACD-4405-84B9-27A6FDFD1111}" type="datetimeFigureOut">
              <a:rPr lang="en-IN" smtClean="0"/>
              <a:pPr/>
              <a:t>16-02-2016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80ED6DDE-686D-4F8D-B05A-B4B0DE84A77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95EFC695-DACD-4405-84B9-27A6FDFD1111}" type="datetimeFigureOut">
              <a:rPr lang="en-IN" smtClean="0"/>
              <a:pPr/>
              <a:t>16-02-2016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D6DDE-686D-4F8D-B05A-B4B0DE84A77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95EFC695-DACD-4405-84B9-27A6FDFD1111}" type="datetimeFigureOut">
              <a:rPr lang="en-IN" smtClean="0"/>
              <a:pPr/>
              <a:t>16-02-2016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80ED6DDE-686D-4F8D-B05A-B4B0DE84A772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JavaScript functions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err="1" smtClean="0"/>
              <a:t>Pravinkumar</a:t>
            </a:r>
            <a:r>
              <a:rPr lang="en-IN" dirty="0" smtClean="0"/>
              <a:t> R. D.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Function as an Object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5257800"/>
          </a:xfrm>
        </p:spPr>
        <p:txBody>
          <a:bodyPr>
            <a:normAutofit/>
          </a:bodyPr>
          <a:lstStyle/>
          <a:p>
            <a:r>
              <a:rPr lang="en-IN" dirty="0" smtClean="0"/>
              <a:t>Can be stored in a variable – </a:t>
            </a:r>
          </a:p>
          <a:p>
            <a:pPr lvl="1"/>
            <a:r>
              <a:rPr lang="en-IN" dirty="0" smtClean="0"/>
              <a:t>Similar to anonymous delegate in C#</a:t>
            </a:r>
          </a:p>
          <a:p>
            <a:pPr>
              <a:buNone/>
            </a:pPr>
            <a:endParaRPr lang="en-IN" sz="2000" dirty="0" smtClean="0">
              <a:solidFill>
                <a:srgbClr val="FFFF00"/>
              </a:solidFill>
            </a:endParaRPr>
          </a:p>
          <a:p>
            <a:pPr>
              <a:buNone/>
            </a:pPr>
            <a:r>
              <a:rPr lang="en-IN" sz="2000" dirty="0" err="1" smtClean="0">
                <a:solidFill>
                  <a:srgbClr val="FFFF00"/>
                </a:solidFill>
              </a:rPr>
              <a:t>var</a:t>
            </a:r>
            <a:r>
              <a:rPr lang="en-IN" sz="2000" dirty="0" smtClean="0">
                <a:solidFill>
                  <a:srgbClr val="FFFF00"/>
                </a:solidFill>
              </a:rPr>
              <a:t> f = function {	alert(“Hello”);	};</a:t>
            </a:r>
          </a:p>
          <a:p>
            <a:pPr>
              <a:buNone/>
            </a:pPr>
            <a:endParaRPr lang="en-IN" sz="2000" dirty="0" smtClean="0">
              <a:solidFill>
                <a:srgbClr val="FFFF00"/>
              </a:solidFill>
            </a:endParaRPr>
          </a:p>
          <a:p>
            <a:pPr>
              <a:buNone/>
            </a:pPr>
            <a:r>
              <a:rPr lang="en-IN" sz="2000" dirty="0" err="1" smtClean="0">
                <a:solidFill>
                  <a:srgbClr val="FFFF00"/>
                </a:solidFill>
              </a:rPr>
              <a:t>var</a:t>
            </a:r>
            <a:r>
              <a:rPr lang="en-IN" sz="2000" dirty="0" smtClean="0">
                <a:solidFill>
                  <a:srgbClr val="FFFF00"/>
                </a:solidFill>
              </a:rPr>
              <a:t> x = </a:t>
            </a:r>
            <a:r>
              <a:rPr lang="en-IN" sz="2000" dirty="0" err="1" smtClean="0">
                <a:solidFill>
                  <a:srgbClr val="FFFF00"/>
                </a:solidFill>
              </a:rPr>
              <a:t>f.length</a:t>
            </a:r>
            <a:r>
              <a:rPr lang="en-IN" sz="2000" dirty="0" smtClean="0">
                <a:solidFill>
                  <a:srgbClr val="FFFF00"/>
                </a:solidFill>
              </a:rPr>
              <a:t>;	//returns number of parameters – 1</a:t>
            </a:r>
          </a:p>
          <a:p>
            <a:pPr>
              <a:buNone/>
            </a:pPr>
            <a:endParaRPr lang="en-IN" sz="2000" dirty="0" smtClean="0">
              <a:solidFill>
                <a:srgbClr val="FFFF00"/>
              </a:solidFill>
            </a:endParaRPr>
          </a:p>
          <a:p>
            <a:pPr>
              <a:buNone/>
            </a:pPr>
            <a:r>
              <a:rPr lang="en-IN" sz="2000" dirty="0" err="1" smtClean="0">
                <a:solidFill>
                  <a:srgbClr val="FFFF00"/>
                </a:solidFill>
              </a:rPr>
              <a:t>var</a:t>
            </a:r>
            <a:r>
              <a:rPr lang="en-IN" sz="2000" dirty="0" smtClean="0">
                <a:solidFill>
                  <a:srgbClr val="FFFF00"/>
                </a:solidFill>
              </a:rPr>
              <a:t> x = f.name;	//works based on browser “”</a:t>
            </a:r>
          </a:p>
          <a:p>
            <a:pPr>
              <a:buNone/>
            </a:pPr>
            <a:endParaRPr lang="en-IN" sz="2000" dirty="0" smtClean="0">
              <a:solidFill>
                <a:srgbClr val="FFFF00"/>
              </a:solidFill>
            </a:endParaRPr>
          </a:p>
          <a:p>
            <a:pPr>
              <a:buNone/>
            </a:pPr>
            <a:r>
              <a:rPr lang="en-IN" sz="2000" dirty="0" err="1" smtClean="0">
                <a:solidFill>
                  <a:srgbClr val="FFFF00"/>
                </a:solidFill>
              </a:rPr>
              <a:t>var</a:t>
            </a:r>
            <a:r>
              <a:rPr lang="en-IN" sz="2000" dirty="0" smtClean="0">
                <a:solidFill>
                  <a:srgbClr val="FFFF00"/>
                </a:solidFill>
              </a:rPr>
              <a:t> x = </a:t>
            </a:r>
            <a:r>
              <a:rPr lang="en-IN" sz="2000" dirty="0" err="1" smtClean="0">
                <a:solidFill>
                  <a:srgbClr val="FFFF00"/>
                </a:solidFill>
              </a:rPr>
              <a:t>f.toString</a:t>
            </a:r>
            <a:r>
              <a:rPr lang="en-IN" sz="2000" dirty="0" smtClean="0">
                <a:solidFill>
                  <a:srgbClr val="FFFF00"/>
                </a:solidFill>
              </a:rPr>
              <a:t>();	//” function log(m) {alert(“Hello”);}”</a:t>
            </a:r>
          </a:p>
          <a:p>
            <a:pPr>
              <a:buNone/>
            </a:pPr>
            <a:endParaRPr lang="en-IN" sz="2000" dirty="0" smtClean="0">
              <a:solidFill>
                <a:srgbClr val="FFFF00"/>
              </a:solidFill>
            </a:endParaRPr>
          </a:p>
          <a:p>
            <a:pPr>
              <a:buNone/>
            </a:pPr>
            <a:r>
              <a:rPr lang="en-IN" sz="2000" dirty="0" smtClean="0">
                <a:solidFill>
                  <a:srgbClr val="FFFF00"/>
                </a:solidFill>
              </a:rPr>
              <a:t>f(120);		//Calling a Function</a:t>
            </a:r>
            <a:endParaRPr lang="en-IN" sz="20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“this”?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5069160"/>
          </a:xfrm>
        </p:spPr>
        <p:txBody>
          <a:bodyPr/>
          <a:lstStyle/>
          <a:p>
            <a:r>
              <a:rPr lang="en-IN" dirty="0" smtClean="0"/>
              <a:t>Function Body Variable</a:t>
            </a:r>
          </a:p>
          <a:p>
            <a:pPr lvl="1"/>
            <a:r>
              <a:rPr lang="en-IN" dirty="0" smtClean="0"/>
              <a:t>“this” applies to the owner of the function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sz="2000" dirty="0" smtClean="0">
                <a:solidFill>
                  <a:srgbClr val="FFFF00"/>
                </a:solidFill>
              </a:rPr>
              <a:t>//JavaScript</a:t>
            </a:r>
          </a:p>
          <a:p>
            <a:pPr>
              <a:buNone/>
            </a:pPr>
            <a:r>
              <a:rPr lang="en-IN" sz="2000" dirty="0" err="1" smtClean="0">
                <a:solidFill>
                  <a:srgbClr val="FFFF00"/>
                </a:solidFill>
              </a:rPr>
              <a:t>var</a:t>
            </a:r>
            <a:r>
              <a:rPr lang="en-IN" sz="2000" dirty="0" smtClean="0">
                <a:solidFill>
                  <a:srgbClr val="FFFF00"/>
                </a:solidFill>
              </a:rPr>
              <a:t> </a:t>
            </a:r>
            <a:r>
              <a:rPr lang="en-IN" sz="2000" dirty="0" err="1" smtClean="0">
                <a:solidFill>
                  <a:srgbClr val="FFFF00"/>
                </a:solidFill>
              </a:rPr>
              <a:t>obj</a:t>
            </a:r>
            <a:r>
              <a:rPr lang="en-IN" sz="2000" dirty="0" smtClean="0">
                <a:solidFill>
                  <a:srgbClr val="FFFF00"/>
                </a:solidFill>
              </a:rPr>
              <a:t> = {</a:t>
            </a:r>
          </a:p>
          <a:p>
            <a:pPr>
              <a:buNone/>
            </a:pPr>
            <a:r>
              <a:rPr lang="en-IN" sz="2000" dirty="0" smtClean="0">
                <a:solidFill>
                  <a:srgbClr val="FFFF00"/>
                </a:solidFill>
              </a:rPr>
              <a:t>	name: “</a:t>
            </a:r>
            <a:r>
              <a:rPr lang="en-IN" sz="2000" dirty="0" err="1" smtClean="0">
                <a:solidFill>
                  <a:srgbClr val="FFFF00"/>
                </a:solidFill>
              </a:rPr>
              <a:t>MyObject</a:t>
            </a:r>
            <a:r>
              <a:rPr lang="en-IN" sz="2000" dirty="0" smtClean="0">
                <a:solidFill>
                  <a:srgbClr val="FFFF00"/>
                </a:solidFill>
              </a:rPr>
              <a:t>”,</a:t>
            </a:r>
          </a:p>
          <a:p>
            <a:pPr>
              <a:buNone/>
            </a:pPr>
            <a:r>
              <a:rPr lang="en-IN" sz="2000" dirty="0" smtClean="0">
                <a:solidFill>
                  <a:srgbClr val="FFFF00"/>
                </a:solidFill>
              </a:rPr>
              <a:t>	</a:t>
            </a:r>
            <a:r>
              <a:rPr lang="en-IN" sz="2000" dirty="0" err="1" smtClean="0">
                <a:solidFill>
                  <a:srgbClr val="FFFF00"/>
                </a:solidFill>
              </a:rPr>
              <a:t>myFunc</a:t>
            </a:r>
            <a:r>
              <a:rPr lang="en-IN" sz="2000" dirty="0" smtClean="0">
                <a:solidFill>
                  <a:srgbClr val="FFFF00"/>
                </a:solidFill>
              </a:rPr>
              <a:t>: function(){</a:t>
            </a:r>
          </a:p>
          <a:p>
            <a:pPr>
              <a:buNone/>
            </a:pPr>
            <a:r>
              <a:rPr lang="en-IN" sz="2000" dirty="0" smtClean="0">
                <a:solidFill>
                  <a:srgbClr val="FFFF00"/>
                </a:solidFill>
              </a:rPr>
              <a:t>		log(this.name);</a:t>
            </a:r>
          </a:p>
          <a:p>
            <a:pPr>
              <a:buNone/>
            </a:pPr>
            <a:r>
              <a:rPr lang="en-IN" sz="2000" dirty="0" smtClean="0">
                <a:solidFill>
                  <a:srgbClr val="FFFF00"/>
                </a:solidFill>
              </a:rPr>
              <a:t>	}</a:t>
            </a:r>
          </a:p>
          <a:p>
            <a:pPr>
              <a:buNone/>
            </a:pPr>
            <a:r>
              <a:rPr lang="en-IN" sz="2000" dirty="0" smtClean="0">
                <a:solidFill>
                  <a:srgbClr val="FFFF00"/>
                </a:solidFill>
              </a:rPr>
              <a:t>};</a:t>
            </a:r>
          </a:p>
          <a:p>
            <a:pPr>
              <a:buNone/>
            </a:pPr>
            <a:endParaRPr lang="en-IN" sz="2000" dirty="0" smtClean="0">
              <a:solidFill>
                <a:srgbClr val="FFFF00"/>
              </a:solidFill>
            </a:endParaRPr>
          </a:p>
          <a:p>
            <a:pPr>
              <a:buNone/>
            </a:pPr>
            <a:r>
              <a:rPr lang="en-IN" sz="2000" dirty="0" smtClean="0">
                <a:solidFill>
                  <a:srgbClr val="FFFF00"/>
                </a:solidFill>
              </a:rPr>
              <a:t>//The this keyword is own by </a:t>
            </a:r>
            <a:r>
              <a:rPr lang="en-IN" sz="2000" dirty="0" err="1" smtClean="0">
                <a:solidFill>
                  <a:srgbClr val="FFFF00"/>
                </a:solidFill>
              </a:rPr>
              <a:t>obj</a:t>
            </a:r>
            <a:endParaRPr lang="en-IN" sz="2000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Closures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5069160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References outside of the function are accessible in function</a:t>
            </a:r>
          </a:p>
          <a:p>
            <a:pPr lvl="1"/>
            <a:r>
              <a:rPr lang="en-IN" dirty="0" smtClean="0"/>
              <a:t>Regardless of lifetime</a:t>
            </a:r>
          </a:p>
          <a:p>
            <a:pPr>
              <a:buNone/>
            </a:pPr>
            <a:endParaRPr lang="en-IN" sz="2000" dirty="0" smtClean="0">
              <a:solidFill>
                <a:srgbClr val="FFFF00"/>
              </a:solidFill>
            </a:endParaRPr>
          </a:p>
          <a:p>
            <a:pPr>
              <a:buNone/>
            </a:pPr>
            <a:r>
              <a:rPr lang="en-IN" sz="2000" dirty="0" smtClean="0">
                <a:solidFill>
                  <a:srgbClr val="FFFF00"/>
                </a:solidFill>
              </a:rPr>
              <a:t>//	JavaScript</a:t>
            </a:r>
          </a:p>
          <a:p>
            <a:pPr>
              <a:buNone/>
            </a:pPr>
            <a:r>
              <a:rPr lang="en-IN" sz="2000" dirty="0" err="1" smtClean="0">
                <a:solidFill>
                  <a:srgbClr val="FFFF00"/>
                </a:solidFill>
              </a:rPr>
              <a:t>var</a:t>
            </a:r>
            <a:r>
              <a:rPr lang="en-IN" sz="2000" dirty="0" smtClean="0">
                <a:solidFill>
                  <a:srgbClr val="FFFF00"/>
                </a:solidFill>
              </a:rPr>
              <a:t> x = 10;</a:t>
            </a:r>
          </a:p>
          <a:p>
            <a:pPr>
              <a:buNone/>
            </a:pPr>
            <a:r>
              <a:rPr lang="en-IN" sz="2000" dirty="0" smtClean="0">
                <a:solidFill>
                  <a:srgbClr val="FFFF00"/>
                </a:solidFill>
              </a:rPr>
              <a:t>function </a:t>
            </a:r>
            <a:r>
              <a:rPr lang="en-IN" sz="2000" dirty="0" err="1" smtClean="0">
                <a:solidFill>
                  <a:srgbClr val="FFFF00"/>
                </a:solidFill>
              </a:rPr>
              <a:t>SampleFunc</a:t>
            </a:r>
            <a:r>
              <a:rPr lang="en-IN" sz="2000" dirty="0" smtClean="0">
                <a:solidFill>
                  <a:srgbClr val="FFFF00"/>
                </a:solidFill>
              </a:rPr>
              <a:t>()	 {</a:t>
            </a:r>
          </a:p>
          <a:p>
            <a:pPr>
              <a:buNone/>
            </a:pPr>
            <a:r>
              <a:rPr lang="en-IN" sz="2000" dirty="0" smtClean="0">
                <a:solidFill>
                  <a:srgbClr val="FFFF00"/>
                </a:solidFill>
              </a:rPr>
              <a:t>	//works as it wraps ‘x’ with a closure</a:t>
            </a:r>
          </a:p>
          <a:p>
            <a:pPr>
              <a:buNone/>
            </a:pPr>
            <a:r>
              <a:rPr lang="en-IN" sz="2000" dirty="0" smtClean="0">
                <a:solidFill>
                  <a:srgbClr val="FFFF00"/>
                </a:solidFill>
              </a:rPr>
              <a:t>	</a:t>
            </a:r>
            <a:r>
              <a:rPr lang="en-IN" sz="2000" dirty="0" err="1" smtClean="0">
                <a:solidFill>
                  <a:srgbClr val="FFFF00"/>
                </a:solidFill>
              </a:rPr>
              <a:t>var</a:t>
            </a:r>
            <a:r>
              <a:rPr lang="en-IN" sz="2000" dirty="0" smtClean="0">
                <a:solidFill>
                  <a:srgbClr val="FFFF00"/>
                </a:solidFill>
              </a:rPr>
              <a:t> y = x;</a:t>
            </a:r>
          </a:p>
          <a:p>
            <a:pPr>
              <a:buNone/>
            </a:pPr>
            <a:r>
              <a:rPr lang="en-IN" sz="2000" dirty="0" smtClean="0">
                <a:solidFill>
                  <a:srgbClr val="FFFF00"/>
                </a:solidFill>
              </a:rPr>
              <a:t>}</a:t>
            </a:r>
            <a:endParaRPr lang="en-IN" sz="2000" dirty="0" smtClean="0"/>
          </a:p>
          <a:p>
            <a:pPr>
              <a:buNone/>
            </a:pPr>
            <a:endParaRPr lang="en-IN" sz="2000" dirty="0" smtClean="0">
              <a:solidFill>
                <a:srgbClr val="FFFF00"/>
              </a:solidFill>
            </a:endParaRPr>
          </a:p>
          <a:p>
            <a:pPr>
              <a:buNone/>
            </a:pPr>
            <a:r>
              <a:rPr lang="en-IN" sz="2000" dirty="0" smtClean="0">
                <a:solidFill>
                  <a:srgbClr val="FFFF00"/>
                </a:solidFill>
              </a:rPr>
              <a:t>//Calling Function After sometime</a:t>
            </a:r>
          </a:p>
          <a:p>
            <a:pPr>
              <a:buNone/>
            </a:pPr>
            <a:r>
              <a:rPr lang="en-IN" sz="2000" dirty="0" err="1" smtClean="0">
                <a:solidFill>
                  <a:srgbClr val="FFFF00"/>
                </a:solidFill>
              </a:rPr>
              <a:t>SampleFunc</a:t>
            </a:r>
            <a:r>
              <a:rPr lang="en-IN" sz="2000" dirty="0" smtClean="0">
                <a:solidFill>
                  <a:srgbClr val="FFFF00"/>
                </a:solidFill>
              </a:rPr>
              <a:t>();</a:t>
            </a:r>
            <a:r>
              <a:rPr lang="en-IN" dirty="0" smtClean="0"/>
              <a:t> </a:t>
            </a:r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Scoping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000" dirty="0" smtClean="0">
                <a:solidFill>
                  <a:srgbClr val="FFFF00"/>
                </a:solidFill>
              </a:rPr>
              <a:t>//JavaScript</a:t>
            </a:r>
          </a:p>
          <a:p>
            <a:pPr>
              <a:buNone/>
            </a:pPr>
            <a:r>
              <a:rPr lang="en-IN" sz="2000" dirty="0" err="1" smtClean="0">
                <a:solidFill>
                  <a:srgbClr val="FFFF00"/>
                </a:solidFill>
              </a:rPr>
              <a:t>var</a:t>
            </a:r>
            <a:r>
              <a:rPr lang="en-IN" sz="2000" dirty="0" smtClean="0">
                <a:solidFill>
                  <a:srgbClr val="FFFF00"/>
                </a:solidFill>
              </a:rPr>
              <a:t> a = “Hello”;</a:t>
            </a:r>
          </a:p>
          <a:p>
            <a:pPr>
              <a:buNone/>
            </a:pPr>
            <a:endParaRPr lang="en-IN" sz="2000" dirty="0" smtClean="0">
              <a:solidFill>
                <a:srgbClr val="FFFF00"/>
              </a:solidFill>
            </a:endParaRPr>
          </a:p>
          <a:p>
            <a:pPr>
              <a:buNone/>
            </a:pPr>
            <a:r>
              <a:rPr lang="en-IN" sz="2000" dirty="0" smtClean="0">
                <a:solidFill>
                  <a:srgbClr val="FFFF00"/>
                </a:solidFill>
              </a:rPr>
              <a:t>if (true) {</a:t>
            </a:r>
          </a:p>
          <a:p>
            <a:pPr>
              <a:buNone/>
            </a:pPr>
            <a:r>
              <a:rPr lang="en-IN" sz="2000" dirty="0" smtClean="0">
                <a:solidFill>
                  <a:srgbClr val="FFFF00"/>
                </a:solidFill>
              </a:rPr>
              <a:t>	</a:t>
            </a:r>
            <a:r>
              <a:rPr lang="en-IN" sz="2000" dirty="0" err="1" smtClean="0">
                <a:solidFill>
                  <a:srgbClr val="FFFF00"/>
                </a:solidFill>
              </a:rPr>
              <a:t>var</a:t>
            </a:r>
            <a:r>
              <a:rPr lang="en-IN" sz="2000" dirty="0" smtClean="0">
                <a:solidFill>
                  <a:srgbClr val="FFFF00"/>
                </a:solidFill>
              </a:rPr>
              <a:t> b = a;</a:t>
            </a:r>
          </a:p>
          <a:p>
            <a:pPr>
              <a:buNone/>
            </a:pPr>
            <a:r>
              <a:rPr lang="en-IN" sz="2000" dirty="0" smtClean="0">
                <a:solidFill>
                  <a:srgbClr val="FFFF00"/>
                </a:solidFill>
              </a:rPr>
              <a:t>}</a:t>
            </a:r>
          </a:p>
          <a:p>
            <a:pPr>
              <a:buNone/>
            </a:pPr>
            <a:endParaRPr lang="en-IN" sz="2000" dirty="0" smtClean="0">
              <a:solidFill>
                <a:srgbClr val="FFFF00"/>
              </a:solidFill>
            </a:endParaRPr>
          </a:p>
          <a:p>
            <a:pPr>
              <a:buNone/>
            </a:pPr>
            <a:r>
              <a:rPr lang="en-IN" sz="2000" dirty="0" smtClean="0">
                <a:solidFill>
                  <a:srgbClr val="FFFF00"/>
                </a:solidFill>
              </a:rPr>
              <a:t>//This works too !!</a:t>
            </a:r>
          </a:p>
          <a:p>
            <a:pPr>
              <a:buNone/>
            </a:pPr>
            <a:endParaRPr lang="en-IN" sz="2000" dirty="0" smtClean="0">
              <a:solidFill>
                <a:srgbClr val="FFFF00"/>
              </a:solidFill>
            </a:endParaRPr>
          </a:p>
          <a:p>
            <a:pPr>
              <a:buNone/>
            </a:pPr>
            <a:r>
              <a:rPr lang="en-IN" sz="2000" dirty="0" err="1" smtClean="0">
                <a:solidFill>
                  <a:srgbClr val="FFFF00"/>
                </a:solidFill>
              </a:rPr>
              <a:t>var</a:t>
            </a:r>
            <a:r>
              <a:rPr lang="en-IN" sz="2000" dirty="0" smtClean="0">
                <a:solidFill>
                  <a:srgbClr val="FFFF00"/>
                </a:solidFill>
              </a:rPr>
              <a:t> c = b;</a:t>
            </a:r>
          </a:p>
          <a:p>
            <a:pPr>
              <a:buNone/>
            </a:pPr>
            <a:endParaRPr lang="en-IN" sz="2000" dirty="0" smtClean="0">
              <a:solidFill>
                <a:srgbClr val="FFFF00"/>
              </a:solidFill>
            </a:endParaRPr>
          </a:p>
          <a:p>
            <a:pPr>
              <a:buNone/>
            </a:pPr>
            <a:r>
              <a:rPr lang="en-IN" sz="2000" dirty="0" smtClean="0">
                <a:solidFill>
                  <a:srgbClr val="FFFF00"/>
                </a:solidFill>
              </a:rPr>
              <a:t>//In this code if block does not create a scope.</a:t>
            </a:r>
            <a:endParaRPr lang="en-IN" sz="20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Scoping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5069160"/>
          </a:xfrm>
        </p:spPr>
        <p:txBody>
          <a:bodyPr/>
          <a:lstStyle/>
          <a:p>
            <a:r>
              <a:rPr lang="en-IN" dirty="0" smtClean="0"/>
              <a:t>Only Functions creates scope in JavaScript</a:t>
            </a:r>
          </a:p>
          <a:p>
            <a:pPr>
              <a:buNone/>
            </a:pPr>
            <a:r>
              <a:rPr lang="en-IN" sz="2000" dirty="0" err="1" smtClean="0">
                <a:solidFill>
                  <a:srgbClr val="FFFF00"/>
                </a:solidFill>
              </a:rPr>
              <a:t>var</a:t>
            </a:r>
            <a:r>
              <a:rPr lang="en-IN" sz="2000" dirty="0" smtClean="0">
                <a:solidFill>
                  <a:srgbClr val="FFFF00"/>
                </a:solidFill>
              </a:rPr>
              <a:t> x = 10;</a:t>
            </a:r>
          </a:p>
          <a:p>
            <a:pPr>
              <a:buNone/>
            </a:pPr>
            <a:r>
              <a:rPr lang="en-IN" sz="2000" dirty="0" smtClean="0">
                <a:solidFill>
                  <a:srgbClr val="FFFF00"/>
                </a:solidFill>
              </a:rPr>
              <a:t>function </a:t>
            </a:r>
            <a:r>
              <a:rPr lang="en-IN" sz="2000" dirty="0" err="1" smtClean="0">
                <a:solidFill>
                  <a:srgbClr val="FFFF00"/>
                </a:solidFill>
              </a:rPr>
              <a:t>SampleFunc</a:t>
            </a:r>
            <a:r>
              <a:rPr lang="en-IN" sz="2000" dirty="0" smtClean="0">
                <a:solidFill>
                  <a:srgbClr val="FFFF00"/>
                </a:solidFill>
              </a:rPr>
              <a:t>()	 {</a:t>
            </a:r>
          </a:p>
          <a:p>
            <a:pPr>
              <a:buNone/>
            </a:pPr>
            <a:r>
              <a:rPr lang="en-IN" sz="2000" dirty="0" smtClean="0">
                <a:solidFill>
                  <a:srgbClr val="FFFF00"/>
                </a:solidFill>
              </a:rPr>
              <a:t>	//works [closure]</a:t>
            </a:r>
          </a:p>
          <a:p>
            <a:pPr>
              <a:buNone/>
            </a:pPr>
            <a:r>
              <a:rPr lang="en-IN" sz="2000" dirty="0" smtClean="0">
                <a:solidFill>
                  <a:srgbClr val="FFFF00"/>
                </a:solidFill>
              </a:rPr>
              <a:t>	</a:t>
            </a:r>
            <a:r>
              <a:rPr lang="en-IN" sz="2000" dirty="0" err="1" smtClean="0">
                <a:solidFill>
                  <a:srgbClr val="FFFF00"/>
                </a:solidFill>
              </a:rPr>
              <a:t>var</a:t>
            </a:r>
            <a:r>
              <a:rPr lang="en-IN" sz="2000" dirty="0" smtClean="0">
                <a:solidFill>
                  <a:srgbClr val="FFFF00"/>
                </a:solidFill>
              </a:rPr>
              <a:t> y = x;</a:t>
            </a:r>
          </a:p>
          <a:p>
            <a:pPr>
              <a:buNone/>
            </a:pPr>
            <a:r>
              <a:rPr lang="en-IN" sz="2000" dirty="0" smtClean="0">
                <a:solidFill>
                  <a:srgbClr val="FFFF00"/>
                </a:solidFill>
              </a:rPr>
              <a:t>}</a:t>
            </a:r>
            <a:endParaRPr lang="en-IN" sz="2000" dirty="0" smtClean="0"/>
          </a:p>
          <a:p>
            <a:pPr>
              <a:buNone/>
            </a:pPr>
            <a:endParaRPr lang="en-IN" sz="2000" dirty="0" smtClean="0"/>
          </a:p>
          <a:p>
            <a:pPr>
              <a:buNone/>
            </a:pPr>
            <a:r>
              <a:rPr lang="en-IN" sz="2000" dirty="0" smtClean="0">
                <a:solidFill>
                  <a:srgbClr val="FFFF00"/>
                </a:solidFill>
              </a:rPr>
              <a:t>//This doesn’t work – [Function Defines scope]</a:t>
            </a:r>
          </a:p>
          <a:p>
            <a:pPr>
              <a:buNone/>
            </a:pPr>
            <a:r>
              <a:rPr lang="en-IN" sz="2000" dirty="0" err="1" smtClean="0">
                <a:solidFill>
                  <a:srgbClr val="FFFF00"/>
                </a:solidFill>
              </a:rPr>
              <a:t>var</a:t>
            </a:r>
            <a:r>
              <a:rPr lang="en-IN" sz="2000" dirty="0" smtClean="0">
                <a:solidFill>
                  <a:srgbClr val="FFFF00"/>
                </a:solidFill>
              </a:rPr>
              <a:t> b = y;</a:t>
            </a:r>
          </a:p>
          <a:p>
            <a:pPr>
              <a:buNone/>
            </a:pPr>
            <a:endParaRPr lang="en-IN" sz="20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Namespace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5069160"/>
          </a:xfrm>
        </p:spPr>
        <p:txBody>
          <a:bodyPr/>
          <a:lstStyle/>
          <a:p>
            <a:r>
              <a:rPr lang="en-IN" dirty="0" smtClean="0"/>
              <a:t>Can create with Objects – 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sz="2000" dirty="0" smtClean="0">
                <a:solidFill>
                  <a:srgbClr val="FFFF00"/>
                </a:solidFill>
              </a:rPr>
              <a:t>//Construct or Import Namespace</a:t>
            </a:r>
          </a:p>
          <a:p>
            <a:pPr>
              <a:buNone/>
            </a:pPr>
            <a:endParaRPr lang="en-IN" sz="2000" dirty="0" smtClean="0">
              <a:solidFill>
                <a:srgbClr val="FFFF00"/>
              </a:solidFill>
            </a:endParaRPr>
          </a:p>
          <a:p>
            <a:pPr>
              <a:buNone/>
            </a:pPr>
            <a:r>
              <a:rPr lang="en-IN" sz="2000" dirty="0" err="1" smtClean="0">
                <a:solidFill>
                  <a:srgbClr val="FFFF00"/>
                </a:solidFill>
              </a:rPr>
              <a:t>var</a:t>
            </a:r>
            <a:r>
              <a:rPr lang="en-IN" sz="2000" dirty="0" smtClean="0">
                <a:solidFill>
                  <a:srgbClr val="FFFF00"/>
                </a:solidFill>
              </a:rPr>
              <a:t> </a:t>
            </a:r>
            <a:r>
              <a:rPr lang="en-IN" sz="2000" dirty="0" err="1" smtClean="0">
                <a:solidFill>
                  <a:srgbClr val="FFFF00"/>
                </a:solidFill>
              </a:rPr>
              <a:t>DevCurry</a:t>
            </a:r>
            <a:r>
              <a:rPr lang="en-IN" sz="2000" dirty="0" smtClean="0">
                <a:solidFill>
                  <a:srgbClr val="FFFF00"/>
                </a:solidFill>
              </a:rPr>
              <a:t> = </a:t>
            </a:r>
            <a:r>
              <a:rPr lang="en-IN" sz="2000" dirty="0" err="1" smtClean="0">
                <a:solidFill>
                  <a:srgbClr val="FFFF00"/>
                </a:solidFill>
              </a:rPr>
              <a:t>DevCurry</a:t>
            </a:r>
            <a:r>
              <a:rPr lang="en-IN" sz="2000" dirty="0" smtClean="0">
                <a:solidFill>
                  <a:srgbClr val="FFFF00"/>
                </a:solidFill>
              </a:rPr>
              <a:t> || {};</a:t>
            </a:r>
          </a:p>
          <a:p>
            <a:pPr>
              <a:buNone/>
            </a:pPr>
            <a:endParaRPr lang="en-IN" sz="2000" dirty="0" smtClean="0">
              <a:solidFill>
                <a:srgbClr val="FFFF00"/>
              </a:solidFill>
            </a:endParaRPr>
          </a:p>
          <a:p>
            <a:pPr>
              <a:buNone/>
            </a:pPr>
            <a:r>
              <a:rPr lang="en-IN" sz="2000" dirty="0" smtClean="0">
                <a:solidFill>
                  <a:srgbClr val="FFFF00"/>
                </a:solidFill>
              </a:rPr>
              <a:t>//Add function to namespace</a:t>
            </a:r>
          </a:p>
          <a:p>
            <a:pPr>
              <a:buNone/>
            </a:pPr>
            <a:endParaRPr lang="en-IN" sz="2000" dirty="0" smtClean="0">
              <a:solidFill>
                <a:srgbClr val="FFFF00"/>
              </a:solidFill>
            </a:endParaRPr>
          </a:p>
          <a:p>
            <a:pPr>
              <a:buNone/>
            </a:pPr>
            <a:r>
              <a:rPr lang="en-IN" sz="2000" dirty="0" err="1" smtClean="0">
                <a:solidFill>
                  <a:srgbClr val="FFFF00"/>
                </a:solidFill>
              </a:rPr>
              <a:t>DevCurry.PrintArticle</a:t>
            </a:r>
            <a:r>
              <a:rPr lang="en-IN" sz="2000" dirty="0" smtClean="0">
                <a:solidFill>
                  <a:srgbClr val="FFFF00"/>
                </a:solidFill>
              </a:rPr>
              <a:t> = function() {</a:t>
            </a:r>
          </a:p>
          <a:p>
            <a:pPr>
              <a:buNone/>
            </a:pPr>
            <a:r>
              <a:rPr lang="en-IN" sz="2000" dirty="0" smtClean="0">
                <a:solidFill>
                  <a:srgbClr val="FFFF00"/>
                </a:solidFill>
              </a:rPr>
              <a:t>	//Code</a:t>
            </a:r>
          </a:p>
          <a:p>
            <a:pPr>
              <a:buNone/>
            </a:pPr>
            <a:r>
              <a:rPr lang="en-IN" sz="2000" dirty="0" smtClean="0">
                <a:solidFill>
                  <a:srgbClr val="FFFF00"/>
                </a:solidFill>
              </a:rPr>
              <a:t>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JavaScript Function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5069160"/>
          </a:xfrm>
        </p:spPr>
        <p:txBody>
          <a:bodyPr/>
          <a:lstStyle/>
          <a:p>
            <a:r>
              <a:rPr lang="en-IN" dirty="0" smtClean="0"/>
              <a:t>JavaScript Functions</a:t>
            </a:r>
          </a:p>
          <a:p>
            <a:pPr lvl="1"/>
            <a:r>
              <a:rPr lang="en-IN" dirty="0" smtClean="0"/>
              <a:t>Function Parameters</a:t>
            </a:r>
          </a:p>
          <a:p>
            <a:pPr lvl="1"/>
            <a:r>
              <a:rPr lang="en-IN" dirty="0" smtClean="0"/>
              <a:t>Function that Return Value</a:t>
            </a:r>
          </a:p>
          <a:p>
            <a:pPr lvl="1"/>
            <a:r>
              <a:rPr lang="en-IN" dirty="0" smtClean="0"/>
              <a:t>Function as an Object</a:t>
            </a:r>
          </a:p>
          <a:p>
            <a:pPr lvl="1"/>
            <a:r>
              <a:rPr lang="en-IN" dirty="0" smtClean="0"/>
              <a:t>“this” keyword</a:t>
            </a:r>
          </a:p>
          <a:p>
            <a:pPr lvl="1"/>
            <a:r>
              <a:rPr lang="en-IN" dirty="0" smtClean="0"/>
              <a:t>Closures and Scope</a:t>
            </a:r>
          </a:p>
          <a:p>
            <a:pPr lvl="1"/>
            <a:r>
              <a:rPr lang="en-IN" dirty="0" smtClean="0"/>
              <a:t>Namespace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Function Parameters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997152"/>
          </a:xfrm>
        </p:spPr>
        <p:txBody>
          <a:bodyPr/>
          <a:lstStyle/>
          <a:p>
            <a:pPr>
              <a:buNone/>
            </a:pPr>
            <a:endParaRPr lang="en-IN" dirty="0" smtClean="0">
              <a:solidFill>
                <a:srgbClr val="FFFF00"/>
              </a:solidFill>
            </a:endParaRPr>
          </a:p>
          <a:p>
            <a:pPr>
              <a:buNone/>
            </a:pPr>
            <a:r>
              <a:rPr lang="en-IN" dirty="0" smtClean="0">
                <a:solidFill>
                  <a:srgbClr val="FFFF00"/>
                </a:solidFill>
              </a:rPr>
              <a:t>//	JavaScript</a:t>
            </a:r>
          </a:p>
          <a:p>
            <a:pPr>
              <a:buNone/>
            </a:pPr>
            <a:r>
              <a:rPr lang="en-IN" dirty="0" smtClean="0">
                <a:solidFill>
                  <a:srgbClr val="FFFF00"/>
                </a:solidFill>
              </a:rPr>
              <a:t>function </a:t>
            </a:r>
            <a:r>
              <a:rPr lang="en-IN" dirty="0" err="1" smtClean="0">
                <a:solidFill>
                  <a:srgbClr val="FFFF00"/>
                </a:solidFill>
              </a:rPr>
              <a:t>SampleFunc</a:t>
            </a:r>
            <a:r>
              <a:rPr lang="en-IN" dirty="0" smtClean="0">
                <a:solidFill>
                  <a:srgbClr val="FFFF00"/>
                </a:solidFill>
              </a:rPr>
              <a:t>(one, two, three)	 {</a:t>
            </a:r>
          </a:p>
          <a:p>
            <a:pPr>
              <a:buNone/>
            </a:pPr>
            <a:r>
              <a:rPr lang="en-IN" dirty="0" smtClean="0">
                <a:solidFill>
                  <a:srgbClr val="FFFF00"/>
                </a:solidFill>
              </a:rPr>
              <a:t>	alert(one);</a:t>
            </a:r>
          </a:p>
          <a:p>
            <a:pPr>
              <a:buNone/>
            </a:pPr>
            <a:r>
              <a:rPr lang="en-IN" dirty="0" smtClean="0">
                <a:solidFill>
                  <a:srgbClr val="FFFF00"/>
                </a:solidFill>
              </a:rPr>
              <a:t>	alert(two);</a:t>
            </a:r>
          </a:p>
          <a:p>
            <a:pPr>
              <a:buNone/>
            </a:pPr>
            <a:r>
              <a:rPr lang="en-IN" dirty="0" smtClean="0">
                <a:solidFill>
                  <a:srgbClr val="FFFF00"/>
                </a:solidFill>
              </a:rPr>
              <a:t>	alert(three);</a:t>
            </a:r>
          </a:p>
          <a:p>
            <a:pPr>
              <a:buNone/>
            </a:pPr>
            <a:r>
              <a:rPr lang="en-IN" dirty="0" smtClean="0">
                <a:solidFill>
                  <a:srgbClr val="FFFF00"/>
                </a:solidFill>
              </a:rPr>
              <a:t>}</a:t>
            </a:r>
          </a:p>
          <a:p>
            <a:pPr>
              <a:buNone/>
            </a:pPr>
            <a:r>
              <a:rPr lang="en-IN" dirty="0" err="1" smtClean="0">
                <a:solidFill>
                  <a:srgbClr val="FFFF00"/>
                </a:solidFill>
              </a:rPr>
              <a:t>sampleFunc</a:t>
            </a:r>
            <a:r>
              <a:rPr lang="en-IN" dirty="0" smtClean="0">
                <a:solidFill>
                  <a:srgbClr val="FFFF00"/>
                </a:solidFill>
              </a:rPr>
              <a:t>(10); </a:t>
            </a:r>
            <a:r>
              <a:rPr lang="en-IN" dirty="0" smtClean="0"/>
              <a:t>//Result – the two and three are undefined.</a:t>
            </a:r>
          </a:p>
          <a:p>
            <a:pPr>
              <a:buNone/>
            </a:pPr>
            <a:endParaRPr lang="en-IN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Function Parameters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5069160"/>
          </a:xfrm>
        </p:spPr>
        <p:txBody>
          <a:bodyPr>
            <a:normAutofit/>
          </a:bodyPr>
          <a:lstStyle/>
          <a:p>
            <a:r>
              <a:rPr lang="en-IN" dirty="0" smtClean="0"/>
              <a:t>Function Overloading?</a:t>
            </a:r>
          </a:p>
          <a:p>
            <a:pPr>
              <a:buNone/>
            </a:pPr>
            <a:endParaRPr lang="en-IN" sz="2000" dirty="0" smtClean="0">
              <a:solidFill>
                <a:srgbClr val="FFFF00"/>
              </a:solidFill>
            </a:endParaRPr>
          </a:p>
          <a:p>
            <a:pPr>
              <a:buNone/>
            </a:pPr>
            <a:r>
              <a:rPr lang="en-IN" sz="2000" dirty="0" smtClean="0">
                <a:solidFill>
                  <a:srgbClr val="FFFF00"/>
                </a:solidFill>
              </a:rPr>
              <a:t>//	JavaScript</a:t>
            </a:r>
          </a:p>
          <a:p>
            <a:pPr>
              <a:buNone/>
            </a:pPr>
            <a:r>
              <a:rPr lang="en-IN" sz="2000" dirty="0" smtClean="0">
                <a:solidFill>
                  <a:srgbClr val="FFFF00"/>
                </a:solidFill>
              </a:rPr>
              <a:t>function </a:t>
            </a:r>
            <a:r>
              <a:rPr lang="en-IN" sz="2000" dirty="0" err="1" smtClean="0">
                <a:solidFill>
                  <a:srgbClr val="FFFF00"/>
                </a:solidFill>
              </a:rPr>
              <a:t>SampleFunc</a:t>
            </a:r>
            <a:r>
              <a:rPr lang="en-IN" sz="2000" dirty="0" smtClean="0">
                <a:solidFill>
                  <a:srgbClr val="FFFF00"/>
                </a:solidFill>
              </a:rPr>
              <a:t>(one)	 {</a:t>
            </a:r>
          </a:p>
          <a:p>
            <a:pPr>
              <a:buNone/>
            </a:pPr>
            <a:r>
              <a:rPr lang="en-IN" sz="2000" dirty="0" smtClean="0">
                <a:solidFill>
                  <a:srgbClr val="FFFF00"/>
                </a:solidFill>
              </a:rPr>
              <a:t>	alert(one);</a:t>
            </a:r>
          </a:p>
          <a:p>
            <a:pPr>
              <a:buNone/>
            </a:pPr>
            <a:r>
              <a:rPr lang="en-IN" sz="2000" dirty="0" smtClean="0">
                <a:solidFill>
                  <a:srgbClr val="FFFF00"/>
                </a:solidFill>
              </a:rPr>
              <a:t>}</a:t>
            </a:r>
          </a:p>
          <a:p>
            <a:pPr>
              <a:buNone/>
            </a:pPr>
            <a:r>
              <a:rPr lang="en-IN" sz="2100" dirty="0" smtClean="0">
                <a:solidFill>
                  <a:srgbClr val="FFFF00"/>
                </a:solidFill>
              </a:rPr>
              <a:t>function </a:t>
            </a:r>
            <a:r>
              <a:rPr lang="en-IN" sz="2100" dirty="0" err="1" smtClean="0">
                <a:solidFill>
                  <a:srgbClr val="FFFF00"/>
                </a:solidFill>
              </a:rPr>
              <a:t>SampleFunc</a:t>
            </a:r>
            <a:r>
              <a:rPr lang="en-IN" sz="2100" dirty="0" smtClean="0">
                <a:solidFill>
                  <a:srgbClr val="FFFF00"/>
                </a:solidFill>
              </a:rPr>
              <a:t>(one, two){</a:t>
            </a:r>
          </a:p>
          <a:p>
            <a:pPr>
              <a:buNone/>
            </a:pPr>
            <a:r>
              <a:rPr lang="en-IN" sz="2100" dirty="0" smtClean="0">
                <a:solidFill>
                  <a:srgbClr val="FFFF00"/>
                </a:solidFill>
              </a:rPr>
              <a:t>	alert(one);</a:t>
            </a:r>
          </a:p>
          <a:p>
            <a:pPr>
              <a:buNone/>
            </a:pPr>
            <a:r>
              <a:rPr lang="en-IN" sz="2100" dirty="0" smtClean="0">
                <a:solidFill>
                  <a:srgbClr val="FFFF00"/>
                </a:solidFill>
              </a:rPr>
              <a:t>	alert(two);</a:t>
            </a:r>
          </a:p>
          <a:p>
            <a:pPr>
              <a:buNone/>
            </a:pPr>
            <a:r>
              <a:rPr lang="en-IN" sz="2100" dirty="0" smtClean="0">
                <a:solidFill>
                  <a:srgbClr val="FFFF00"/>
                </a:solidFill>
              </a:rPr>
              <a:t>}</a:t>
            </a:r>
          </a:p>
          <a:p>
            <a:pPr>
              <a:buNone/>
            </a:pPr>
            <a:r>
              <a:rPr lang="en-IN" dirty="0" err="1" smtClean="0">
                <a:solidFill>
                  <a:srgbClr val="FFFF00"/>
                </a:solidFill>
              </a:rPr>
              <a:t>SampleFunc</a:t>
            </a:r>
            <a:r>
              <a:rPr lang="en-IN" dirty="0" smtClean="0">
                <a:solidFill>
                  <a:srgbClr val="FFFF00"/>
                </a:solidFill>
              </a:rPr>
              <a:t>(10); </a:t>
            </a:r>
            <a:r>
              <a:rPr lang="en-IN" dirty="0" smtClean="0"/>
              <a:t>//Second Function is called.</a:t>
            </a:r>
          </a:p>
          <a:p>
            <a:pPr>
              <a:buNone/>
            </a:pPr>
            <a:r>
              <a:rPr lang="en-IN" dirty="0" smtClean="0"/>
              <a:t>Second Fun overrides First Fun.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Function Parameters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5069160"/>
          </a:xfrm>
        </p:spPr>
        <p:txBody>
          <a:bodyPr>
            <a:normAutofit/>
          </a:bodyPr>
          <a:lstStyle/>
          <a:p>
            <a:r>
              <a:rPr lang="en-IN" dirty="0" smtClean="0"/>
              <a:t>arguments object</a:t>
            </a:r>
          </a:p>
          <a:p>
            <a:pPr lvl="1"/>
            <a:r>
              <a:rPr lang="en-IN" dirty="0" smtClean="0"/>
              <a:t>Available inside Function Body only</a:t>
            </a:r>
          </a:p>
          <a:p>
            <a:pPr>
              <a:buNone/>
            </a:pPr>
            <a:endParaRPr lang="en-IN" sz="2000" dirty="0" smtClean="0">
              <a:solidFill>
                <a:srgbClr val="FFFF00"/>
              </a:solidFill>
            </a:endParaRPr>
          </a:p>
          <a:p>
            <a:pPr>
              <a:buNone/>
            </a:pPr>
            <a:r>
              <a:rPr lang="en-IN" sz="2000" dirty="0" smtClean="0">
                <a:solidFill>
                  <a:srgbClr val="FFFF00"/>
                </a:solidFill>
              </a:rPr>
              <a:t>//	JavaScript</a:t>
            </a:r>
          </a:p>
          <a:p>
            <a:pPr>
              <a:buNone/>
            </a:pPr>
            <a:r>
              <a:rPr lang="en-IN" sz="2000" dirty="0" smtClean="0">
                <a:solidFill>
                  <a:srgbClr val="FFFF00"/>
                </a:solidFill>
              </a:rPr>
              <a:t>function </a:t>
            </a:r>
            <a:r>
              <a:rPr lang="en-IN" sz="2000" dirty="0" err="1" smtClean="0">
                <a:solidFill>
                  <a:srgbClr val="FFFF00"/>
                </a:solidFill>
              </a:rPr>
              <a:t>SampleFunc</a:t>
            </a:r>
            <a:r>
              <a:rPr lang="en-IN" sz="2000" dirty="0" smtClean="0">
                <a:solidFill>
                  <a:srgbClr val="FFFF00"/>
                </a:solidFill>
              </a:rPr>
              <a:t>(one, two, three)	 {</a:t>
            </a:r>
          </a:p>
          <a:p>
            <a:pPr>
              <a:buNone/>
            </a:pPr>
            <a:r>
              <a:rPr lang="en-IN" sz="2000" dirty="0" smtClean="0">
                <a:solidFill>
                  <a:srgbClr val="FFFF00"/>
                </a:solidFill>
              </a:rPr>
              <a:t>	alert(</a:t>
            </a:r>
            <a:r>
              <a:rPr lang="en-IN" sz="2000" dirty="0" err="1" smtClean="0">
                <a:solidFill>
                  <a:srgbClr val="FFFF00"/>
                </a:solidFill>
              </a:rPr>
              <a:t>arguments.length</a:t>
            </a:r>
            <a:r>
              <a:rPr lang="en-IN" sz="2000" dirty="0" smtClean="0">
                <a:solidFill>
                  <a:srgbClr val="FFFF00"/>
                </a:solidFill>
              </a:rPr>
              <a:t>);</a:t>
            </a:r>
          </a:p>
          <a:p>
            <a:pPr>
              <a:buNone/>
            </a:pPr>
            <a:r>
              <a:rPr lang="en-IN" sz="2000" dirty="0" smtClean="0">
                <a:solidFill>
                  <a:srgbClr val="FFFF00"/>
                </a:solidFill>
              </a:rPr>
              <a:t>}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sz="2400" dirty="0" err="1" smtClean="0">
                <a:solidFill>
                  <a:srgbClr val="FFFF00"/>
                </a:solidFill>
              </a:rPr>
              <a:t>SampleFunc</a:t>
            </a:r>
            <a:r>
              <a:rPr lang="en-IN" sz="2400" dirty="0" smtClean="0">
                <a:solidFill>
                  <a:srgbClr val="FFFF00"/>
                </a:solidFill>
              </a:rPr>
              <a:t>(10) //Result is – 1</a:t>
            </a:r>
          </a:p>
          <a:p>
            <a:pPr>
              <a:buNone/>
            </a:pPr>
            <a:r>
              <a:rPr lang="en-IN" sz="2400" dirty="0" err="1" smtClean="0">
                <a:solidFill>
                  <a:srgbClr val="FFFF00"/>
                </a:solidFill>
              </a:rPr>
              <a:t>SampleFunc</a:t>
            </a:r>
            <a:r>
              <a:rPr lang="en-IN" sz="2400" dirty="0" smtClean="0">
                <a:solidFill>
                  <a:srgbClr val="FFFF00"/>
                </a:solidFill>
              </a:rPr>
              <a:t>(10, 20) //Result is – 2</a:t>
            </a:r>
          </a:p>
          <a:p>
            <a:pPr>
              <a:buNone/>
            </a:pPr>
            <a:r>
              <a:rPr lang="en-IN" sz="2400" dirty="0" err="1" smtClean="0">
                <a:solidFill>
                  <a:srgbClr val="FFFF00"/>
                </a:solidFill>
              </a:rPr>
              <a:t>SampleFunc</a:t>
            </a:r>
            <a:r>
              <a:rPr lang="en-IN" sz="2400" dirty="0" smtClean="0">
                <a:solidFill>
                  <a:srgbClr val="FFFF00"/>
                </a:solidFill>
              </a:rPr>
              <a:t>(10, 20, 30) //Result is – 3</a:t>
            </a:r>
          </a:p>
          <a:p>
            <a:pPr>
              <a:buNone/>
            </a:pP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Function Parameters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5069160"/>
          </a:xfrm>
        </p:spPr>
        <p:txBody>
          <a:bodyPr>
            <a:normAutofit/>
          </a:bodyPr>
          <a:lstStyle/>
          <a:p>
            <a:r>
              <a:rPr lang="en-IN" dirty="0" smtClean="0"/>
              <a:t>arguments object</a:t>
            </a:r>
          </a:p>
          <a:p>
            <a:pPr lvl="1"/>
            <a:r>
              <a:rPr lang="en-IN" dirty="0" smtClean="0"/>
              <a:t>Declared parameters do not matter</a:t>
            </a:r>
          </a:p>
          <a:p>
            <a:pPr>
              <a:buNone/>
            </a:pPr>
            <a:endParaRPr lang="en-IN" sz="2000" dirty="0" smtClean="0">
              <a:solidFill>
                <a:srgbClr val="FFFF00"/>
              </a:solidFill>
            </a:endParaRPr>
          </a:p>
          <a:p>
            <a:pPr>
              <a:buNone/>
            </a:pPr>
            <a:r>
              <a:rPr lang="en-IN" sz="2000" dirty="0" smtClean="0">
                <a:solidFill>
                  <a:srgbClr val="FFFF00"/>
                </a:solidFill>
              </a:rPr>
              <a:t>//	JavaScript</a:t>
            </a:r>
          </a:p>
          <a:p>
            <a:pPr>
              <a:buNone/>
            </a:pPr>
            <a:r>
              <a:rPr lang="en-IN" sz="2000" dirty="0" smtClean="0">
                <a:solidFill>
                  <a:srgbClr val="FFFF00"/>
                </a:solidFill>
              </a:rPr>
              <a:t>function </a:t>
            </a:r>
            <a:r>
              <a:rPr lang="en-IN" sz="2000" dirty="0" err="1" smtClean="0">
                <a:solidFill>
                  <a:srgbClr val="FFFF00"/>
                </a:solidFill>
              </a:rPr>
              <a:t>SampleFunc</a:t>
            </a:r>
            <a:r>
              <a:rPr lang="en-IN" sz="2000" dirty="0" smtClean="0">
                <a:solidFill>
                  <a:srgbClr val="FFFF00"/>
                </a:solidFill>
              </a:rPr>
              <a:t>()	 {</a:t>
            </a:r>
          </a:p>
          <a:p>
            <a:pPr>
              <a:buNone/>
            </a:pPr>
            <a:r>
              <a:rPr lang="en-IN" sz="2000" dirty="0" smtClean="0">
                <a:solidFill>
                  <a:srgbClr val="FFFF00"/>
                </a:solidFill>
              </a:rPr>
              <a:t>	alert(</a:t>
            </a:r>
            <a:r>
              <a:rPr lang="en-IN" sz="2000" dirty="0" err="1" smtClean="0">
                <a:solidFill>
                  <a:srgbClr val="FFFF00"/>
                </a:solidFill>
              </a:rPr>
              <a:t>arguments.length</a:t>
            </a:r>
            <a:r>
              <a:rPr lang="en-IN" sz="2000" dirty="0" smtClean="0">
                <a:solidFill>
                  <a:srgbClr val="FFFF00"/>
                </a:solidFill>
              </a:rPr>
              <a:t>);</a:t>
            </a:r>
          </a:p>
          <a:p>
            <a:pPr>
              <a:buNone/>
            </a:pPr>
            <a:r>
              <a:rPr lang="en-IN" sz="2000" dirty="0" smtClean="0">
                <a:solidFill>
                  <a:srgbClr val="FFFF00"/>
                </a:solidFill>
              </a:rPr>
              <a:t>}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sz="2400" dirty="0" err="1" smtClean="0">
                <a:solidFill>
                  <a:srgbClr val="FFFF00"/>
                </a:solidFill>
              </a:rPr>
              <a:t>SampleFunc</a:t>
            </a:r>
            <a:r>
              <a:rPr lang="en-IN" sz="2400" dirty="0" smtClean="0">
                <a:solidFill>
                  <a:srgbClr val="FFFF00"/>
                </a:solidFill>
              </a:rPr>
              <a:t>(10) //Result is – 1</a:t>
            </a:r>
          </a:p>
          <a:p>
            <a:pPr>
              <a:buNone/>
            </a:pPr>
            <a:r>
              <a:rPr lang="en-IN" sz="2400" dirty="0" err="1" smtClean="0">
                <a:solidFill>
                  <a:srgbClr val="FFFF00"/>
                </a:solidFill>
              </a:rPr>
              <a:t>SampleFunc</a:t>
            </a:r>
            <a:r>
              <a:rPr lang="en-IN" sz="2400" dirty="0" smtClean="0">
                <a:solidFill>
                  <a:srgbClr val="FFFF00"/>
                </a:solidFill>
              </a:rPr>
              <a:t>(10, 20) //Result is – 2</a:t>
            </a:r>
          </a:p>
          <a:p>
            <a:pPr>
              <a:buNone/>
            </a:pPr>
            <a:r>
              <a:rPr lang="en-IN" sz="2400" dirty="0" err="1" smtClean="0">
                <a:solidFill>
                  <a:srgbClr val="FFFF00"/>
                </a:solidFill>
              </a:rPr>
              <a:t>SampleFunc</a:t>
            </a:r>
            <a:r>
              <a:rPr lang="en-IN" sz="2400" dirty="0" smtClean="0">
                <a:solidFill>
                  <a:srgbClr val="FFFF00"/>
                </a:solidFill>
              </a:rPr>
              <a:t>(10, 20, 30) //Result is – 3</a:t>
            </a:r>
          </a:p>
          <a:p>
            <a:pPr>
              <a:buNone/>
            </a:pP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Function Parameters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5069160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arguments object</a:t>
            </a:r>
          </a:p>
          <a:p>
            <a:pPr lvl="1"/>
            <a:r>
              <a:rPr lang="en-IN" dirty="0" smtClean="0"/>
              <a:t>Accessing the values of parameters like an array</a:t>
            </a:r>
          </a:p>
          <a:p>
            <a:pPr>
              <a:buNone/>
            </a:pPr>
            <a:endParaRPr lang="en-IN" sz="2000" dirty="0" smtClean="0">
              <a:solidFill>
                <a:srgbClr val="FFFF00"/>
              </a:solidFill>
            </a:endParaRPr>
          </a:p>
          <a:p>
            <a:pPr>
              <a:buNone/>
            </a:pPr>
            <a:r>
              <a:rPr lang="en-IN" sz="2000" dirty="0" smtClean="0">
                <a:solidFill>
                  <a:srgbClr val="FFFF00"/>
                </a:solidFill>
              </a:rPr>
              <a:t>//	JavaScript</a:t>
            </a:r>
          </a:p>
          <a:p>
            <a:pPr>
              <a:buNone/>
            </a:pPr>
            <a:r>
              <a:rPr lang="en-IN" sz="2000" dirty="0" smtClean="0">
                <a:solidFill>
                  <a:srgbClr val="FFFF00"/>
                </a:solidFill>
              </a:rPr>
              <a:t>function </a:t>
            </a:r>
            <a:r>
              <a:rPr lang="en-IN" sz="2000" dirty="0" err="1" smtClean="0">
                <a:solidFill>
                  <a:srgbClr val="FFFF00"/>
                </a:solidFill>
              </a:rPr>
              <a:t>SampleFunc</a:t>
            </a:r>
            <a:r>
              <a:rPr lang="en-IN" sz="2000" dirty="0" smtClean="0">
                <a:solidFill>
                  <a:srgbClr val="FFFF00"/>
                </a:solidFill>
              </a:rPr>
              <a:t>()	 {</a:t>
            </a:r>
          </a:p>
          <a:p>
            <a:pPr>
              <a:buNone/>
            </a:pPr>
            <a:r>
              <a:rPr lang="en-IN" sz="2000" dirty="0" smtClean="0">
                <a:solidFill>
                  <a:srgbClr val="FFFF00"/>
                </a:solidFill>
              </a:rPr>
              <a:t>	for(</a:t>
            </a:r>
            <a:r>
              <a:rPr lang="en-IN" sz="2000" dirty="0" err="1" smtClean="0">
                <a:solidFill>
                  <a:srgbClr val="FFFF00"/>
                </a:solidFill>
              </a:rPr>
              <a:t>var</a:t>
            </a:r>
            <a:r>
              <a:rPr lang="en-IN" sz="2000" dirty="0" smtClean="0">
                <a:solidFill>
                  <a:srgbClr val="FFFF00"/>
                </a:solidFill>
              </a:rPr>
              <a:t> j=0, j &lt; </a:t>
            </a:r>
            <a:r>
              <a:rPr lang="en-IN" sz="2000" dirty="0" err="1" smtClean="0">
                <a:solidFill>
                  <a:srgbClr val="FFFF00"/>
                </a:solidFill>
              </a:rPr>
              <a:t>auguments.length</a:t>
            </a:r>
            <a:r>
              <a:rPr lang="en-IN" sz="2000" dirty="0" smtClean="0">
                <a:solidFill>
                  <a:srgbClr val="FFFF00"/>
                </a:solidFill>
              </a:rPr>
              <a:t>; j++)  {</a:t>
            </a:r>
          </a:p>
          <a:p>
            <a:pPr>
              <a:buNone/>
            </a:pPr>
            <a:r>
              <a:rPr lang="en-IN" sz="2000" dirty="0" smtClean="0">
                <a:solidFill>
                  <a:srgbClr val="FFFF00"/>
                </a:solidFill>
              </a:rPr>
              <a:t>		alert(arguments[j]);</a:t>
            </a:r>
          </a:p>
          <a:p>
            <a:pPr>
              <a:buNone/>
            </a:pPr>
            <a:r>
              <a:rPr lang="en-IN" sz="2000" dirty="0" smtClean="0">
                <a:solidFill>
                  <a:srgbClr val="FFFF00"/>
                </a:solidFill>
              </a:rPr>
              <a:t>	}</a:t>
            </a:r>
          </a:p>
          <a:p>
            <a:pPr>
              <a:buNone/>
            </a:pPr>
            <a:r>
              <a:rPr lang="en-IN" sz="2000" dirty="0" smtClean="0">
                <a:solidFill>
                  <a:srgbClr val="FFFF00"/>
                </a:solidFill>
              </a:rPr>
              <a:t>}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sz="2400" dirty="0" err="1" smtClean="0">
                <a:solidFill>
                  <a:srgbClr val="FFFF00"/>
                </a:solidFill>
              </a:rPr>
              <a:t>SampleFunc</a:t>
            </a:r>
            <a:r>
              <a:rPr lang="en-IN" sz="2400" dirty="0" smtClean="0">
                <a:solidFill>
                  <a:srgbClr val="FFFF00"/>
                </a:solidFill>
              </a:rPr>
              <a:t>(10) //Result is – 1</a:t>
            </a:r>
          </a:p>
          <a:p>
            <a:pPr>
              <a:buNone/>
            </a:pPr>
            <a:r>
              <a:rPr lang="en-IN" sz="2400" dirty="0" err="1" smtClean="0">
                <a:solidFill>
                  <a:srgbClr val="FFFF00"/>
                </a:solidFill>
              </a:rPr>
              <a:t>SampleFunc</a:t>
            </a:r>
            <a:r>
              <a:rPr lang="en-IN" sz="2400" dirty="0" smtClean="0">
                <a:solidFill>
                  <a:srgbClr val="FFFF00"/>
                </a:solidFill>
              </a:rPr>
              <a:t>(10, 20) //Result is – 2</a:t>
            </a:r>
          </a:p>
          <a:p>
            <a:pPr>
              <a:buNone/>
            </a:pPr>
            <a:r>
              <a:rPr lang="en-IN" sz="2400" dirty="0" err="1" smtClean="0">
                <a:solidFill>
                  <a:srgbClr val="FFFF00"/>
                </a:solidFill>
              </a:rPr>
              <a:t>SampleFunc</a:t>
            </a:r>
            <a:r>
              <a:rPr lang="en-IN" sz="2400" dirty="0" smtClean="0">
                <a:solidFill>
                  <a:srgbClr val="FFFF00"/>
                </a:solidFill>
              </a:rPr>
              <a:t>(10, 20, 30) //Result is – 3</a:t>
            </a:r>
          </a:p>
          <a:p>
            <a:pPr>
              <a:buNone/>
            </a:pP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Function with Return Value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5257800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All functions return a value – </a:t>
            </a:r>
          </a:p>
          <a:p>
            <a:pPr lvl="1"/>
            <a:r>
              <a:rPr lang="en-IN" dirty="0" smtClean="0"/>
              <a:t>If not defined, it is ‘undefined’.</a:t>
            </a:r>
          </a:p>
          <a:p>
            <a:pPr>
              <a:buNone/>
            </a:pPr>
            <a:endParaRPr lang="en-IN" sz="2000" dirty="0" smtClean="0">
              <a:solidFill>
                <a:srgbClr val="FFFF00"/>
              </a:solidFill>
            </a:endParaRPr>
          </a:p>
          <a:p>
            <a:pPr>
              <a:buNone/>
            </a:pPr>
            <a:r>
              <a:rPr lang="en-IN" sz="2000" dirty="0" smtClean="0">
                <a:solidFill>
                  <a:srgbClr val="FFFF00"/>
                </a:solidFill>
              </a:rPr>
              <a:t>function </a:t>
            </a:r>
            <a:r>
              <a:rPr lang="en-IN" sz="2000" dirty="0" err="1" smtClean="0">
                <a:solidFill>
                  <a:srgbClr val="FFFF00"/>
                </a:solidFill>
              </a:rPr>
              <a:t>SampleFunc</a:t>
            </a:r>
            <a:r>
              <a:rPr lang="en-IN" sz="2000" dirty="0" smtClean="0">
                <a:solidFill>
                  <a:srgbClr val="FFFF00"/>
                </a:solidFill>
              </a:rPr>
              <a:t>()	 {</a:t>
            </a:r>
          </a:p>
          <a:p>
            <a:pPr>
              <a:buNone/>
            </a:pPr>
            <a:r>
              <a:rPr lang="en-IN" sz="2000" dirty="0" smtClean="0">
                <a:solidFill>
                  <a:srgbClr val="FFFF00"/>
                </a:solidFill>
              </a:rPr>
              <a:t>} </a:t>
            </a:r>
          </a:p>
          <a:p>
            <a:pPr>
              <a:buNone/>
            </a:pPr>
            <a:r>
              <a:rPr lang="en-IN" sz="2000" dirty="0" err="1" smtClean="0">
                <a:solidFill>
                  <a:srgbClr val="FFFF00"/>
                </a:solidFill>
              </a:rPr>
              <a:t>var</a:t>
            </a:r>
            <a:r>
              <a:rPr lang="en-IN" sz="2000" dirty="0" smtClean="0">
                <a:solidFill>
                  <a:srgbClr val="FFFF00"/>
                </a:solidFill>
              </a:rPr>
              <a:t> x = </a:t>
            </a:r>
            <a:r>
              <a:rPr lang="en-IN" sz="2000" dirty="0" err="1" smtClean="0">
                <a:solidFill>
                  <a:srgbClr val="FFFF00"/>
                </a:solidFill>
              </a:rPr>
              <a:t>SampleFunc</a:t>
            </a:r>
            <a:r>
              <a:rPr lang="en-IN" sz="2000" dirty="0" smtClean="0">
                <a:solidFill>
                  <a:srgbClr val="FFFF00"/>
                </a:solidFill>
              </a:rPr>
              <a:t>() //Returns Undefined</a:t>
            </a:r>
          </a:p>
          <a:p>
            <a:pPr>
              <a:buNone/>
            </a:pPr>
            <a:r>
              <a:rPr lang="en-IN" sz="2000" dirty="0" smtClean="0">
                <a:solidFill>
                  <a:srgbClr val="FFFF00"/>
                </a:solidFill>
              </a:rPr>
              <a:t>function </a:t>
            </a:r>
            <a:r>
              <a:rPr lang="en-IN" sz="2000" dirty="0" err="1" smtClean="0">
                <a:solidFill>
                  <a:srgbClr val="FFFF00"/>
                </a:solidFill>
              </a:rPr>
              <a:t>SampleFunc</a:t>
            </a:r>
            <a:r>
              <a:rPr lang="en-IN" sz="2000" dirty="0" smtClean="0">
                <a:solidFill>
                  <a:srgbClr val="FFFF00"/>
                </a:solidFill>
              </a:rPr>
              <a:t>()	 {</a:t>
            </a:r>
          </a:p>
          <a:p>
            <a:pPr>
              <a:buNone/>
            </a:pPr>
            <a:r>
              <a:rPr lang="en-IN" sz="2000" dirty="0" smtClean="0">
                <a:solidFill>
                  <a:srgbClr val="FFFF00"/>
                </a:solidFill>
              </a:rPr>
              <a:t>	return;</a:t>
            </a:r>
          </a:p>
          <a:p>
            <a:pPr>
              <a:buNone/>
            </a:pPr>
            <a:r>
              <a:rPr lang="en-IN" sz="2000" dirty="0" smtClean="0">
                <a:solidFill>
                  <a:srgbClr val="FFFF00"/>
                </a:solidFill>
              </a:rPr>
              <a:t>} </a:t>
            </a:r>
          </a:p>
          <a:p>
            <a:pPr>
              <a:buNone/>
            </a:pPr>
            <a:r>
              <a:rPr lang="en-IN" sz="2000" dirty="0" err="1" smtClean="0">
                <a:solidFill>
                  <a:srgbClr val="FFFF00"/>
                </a:solidFill>
              </a:rPr>
              <a:t>var</a:t>
            </a:r>
            <a:r>
              <a:rPr lang="en-IN" sz="2000" dirty="0" smtClean="0">
                <a:solidFill>
                  <a:srgbClr val="FFFF00"/>
                </a:solidFill>
              </a:rPr>
              <a:t> x = </a:t>
            </a:r>
            <a:r>
              <a:rPr lang="en-IN" sz="2000" dirty="0" err="1" smtClean="0">
                <a:solidFill>
                  <a:srgbClr val="FFFF00"/>
                </a:solidFill>
              </a:rPr>
              <a:t>SampleFunc</a:t>
            </a:r>
            <a:r>
              <a:rPr lang="en-IN" sz="2000" dirty="0" smtClean="0">
                <a:solidFill>
                  <a:srgbClr val="FFFF00"/>
                </a:solidFill>
              </a:rPr>
              <a:t>() //Returns Undefined</a:t>
            </a:r>
          </a:p>
          <a:p>
            <a:pPr>
              <a:buNone/>
            </a:pPr>
            <a:r>
              <a:rPr lang="en-IN" sz="2000" dirty="0" smtClean="0">
                <a:solidFill>
                  <a:srgbClr val="FFFF00"/>
                </a:solidFill>
              </a:rPr>
              <a:t>function </a:t>
            </a:r>
            <a:r>
              <a:rPr lang="en-IN" sz="2000" dirty="0" err="1" smtClean="0">
                <a:solidFill>
                  <a:srgbClr val="FFFF00"/>
                </a:solidFill>
              </a:rPr>
              <a:t>SampleFunc</a:t>
            </a:r>
            <a:r>
              <a:rPr lang="en-IN" sz="2000" dirty="0" smtClean="0">
                <a:solidFill>
                  <a:srgbClr val="FFFF00"/>
                </a:solidFill>
              </a:rPr>
              <a:t>()	 {</a:t>
            </a:r>
          </a:p>
          <a:p>
            <a:pPr>
              <a:buNone/>
            </a:pPr>
            <a:r>
              <a:rPr lang="en-IN" sz="2000" dirty="0" smtClean="0">
                <a:solidFill>
                  <a:srgbClr val="FFFF00"/>
                </a:solidFill>
              </a:rPr>
              <a:t>	return “”;</a:t>
            </a:r>
          </a:p>
          <a:p>
            <a:pPr>
              <a:buNone/>
            </a:pPr>
            <a:r>
              <a:rPr lang="en-IN" sz="2000" dirty="0" smtClean="0">
                <a:solidFill>
                  <a:srgbClr val="FFFF00"/>
                </a:solidFill>
              </a:rPr>
              <a:t>}</a:t>
            </a:r>
          </a:p>
          <a:p>
            <a:pPr>
              <a:buNone/>
            </a:pPr>
            <a:r>
              <a:rPr lang="en-IN" sz="2000" dirty="0" err="1" smtClean="0">
                <a:solidFill>
                  <a:srgbClr val="FFFF00"/>
                </a:solidFill>
              </a:rPr>
              <a:t>var</a:t>
            </a:r>
            <a:r>
              <a:rPr lang="en-IN" sz="2000" dirty="0" smtClean="0">
                <a:solidFill>
                  <a:srgbClr val="FFFF00"/>
                </a:solidFill>
              </a:rPr>
              <a:t> x = </a:t>
            </a:r>
            <a:r>
              <a:rPr lang="en-IN" sz="2000" dirty="0" err="1" smtClean="0">
                <a:solidFill>
                  <a:srgbClr val="FFFF00"/>
                </a:solidFill>
              </a:rPr>
              <a:t>SampleFunc</a:t>
            </a:r>
            <a:r>
              <a:rPr lang="en-IN" sz="2000" dirty="0" smtClean="0">
                <a:solidFill>
                  <a:srgbClr val="FFFF00"/>
                </a:solidFill>
              </a:rPr>
              <a:t>() //Returns </a:t>
            </a:r>
            <a:r>
              <a:rPr lang="en-IN" sz="2000" dirty="0" err="1" smtClean="0">
                <a:solidFill>
                  <a:srgbClr val="FFFF00"/>
                </a:solidFill>
              </a:rPr>
              <a:t>typeof</a:t>
            </a:r>
            <a:r>
              <a:rPr lang="en-IN" sz="2000" dirty="0" smtClean="0">
                <a:solidFill>
                  <a:srgbClr val="FFFF00"/>
                </a:solidFill>
              </a:rPr>
              <a:t> “String”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Function as an Object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It is just an Object.</a:t>
            </a:r>
          </a:p>
          <a:p>
            <a:pPr lvl="1"/>
            <a:r>
              <a:rPr lang="en-IN" dirty="0" smtClean="0"/>
              <a:t>It has its own properties and member function</a:t>
            </a:r>
          </a:p>
          <a:p>
            <a:pPr>
              <a:buNone/>
            </a:pPr>
            <a:endParaRPr lang="en-IN" sz="2000" dirty="0" smtClean="0">
              <a:solidFill>
                <a:srgbClr val="FFFF00"/>
              </a:solidFill>
            </a:endParaRPr>
          </a:p>
          <a:p>
            <a:pPr>
              <a:buNone/>
            </a:pPr>
            <a:r>
              <a:rPr lang="en-IN" sz="2000" dirty="0" smtClean="0">
                <a:solidFill>
                  <a:srgbClr val="FFFF00"/>
                </a:solidFill>
              </a:rPr>
              <a:t>function log(m) {	alert(“Hello”);	}</a:t>
            </a:r>
          </a:p>
          <a:p>
            <a:pPr>
              <a:buNone/>
            </a:pPr>
            <a:endParaRPr lang="en-IN" sz="2000" dirty="0" smtClean="0">
              <a:solidFill>
                <a:srgbClr val="FFFF00"/>
              </a:solidFill>
            </a:endParaRPr>
          </a:p>
          <a:p>
            <a:pPr>
              <a:buNone/>
            </a:pPr>
            <a:r>
              <a:rPr lang="en-IN" sz="2000" dirty="0" err="1" smtClean="0">
                <a:solidFill>
                  <a:srgbClr val="FFFF00"/>
                </a:solidFill>
              </a:rPr>
              <a:t>var</a:t>
            </a:r>
            <a:r>
              <a:rPr lang="en-IN" sz="2000" dirty="0" smtClean="0">
                <a:solidFill>
                  <a:srgbClr val="FFFF00"/>
                </a:solidFill>
              </a:rPr>
              <a:t> x = </a:t>
            </a:r>
            <a:r>
              <a:rPr lang="en-IN" sz="2000" dirty="0" err="1" smtClean="0">
                <a:solidFill>
                  <a:srgbClr val="FFFF00"/>
                </a:solidFill>
              </a:rPr>
              <a:t>log.length</a:t>
            </a:r>
            <a:r>
              <a:rPr lang="en-IN" sz="2000" dirty="0" smtClean="0">
                <a:solidFill>
                  <a:srgbClr val="FFFF00"/>
                </a:solidFill>
              </a:rPr>
              <a:t>;	//returns number of parameters – 1</a:t>
            </a:r>
          </a:p>
          <a:p>
            <a:pPr>
              <a:buNone/>
            </a:pPr>
            <a:endParaRPr lang="en-IN" sz="2000" dirty="0" smtClean="0">
              <a:solidFill>
                <a:srgbClr val="FFFF00"/>
              </a:solidFill>
            </a:endParaRPr>
          </a:p>
          <a:p>
            <a:pPr>
              <a:buNone/>
            </a:pPr>
            <a:r>
              <a:rPr lang="en-IN" sz="2000" dirty="0" err="1" smtClean="0">
                <a:solidFill>
                  <a:srgbClr val="FFFF00"/>
                </a:solidFill>
              </a:rPr>
              <a:t>var</a:t>
            </a:r>
            <a:r>
              <a:rPr lang="en-IN" sz="2000" dirty="0" smtClean="0">
                <a:solidFill>
                  <a:srgbClr val="FFFF00"/>
                </a:solidFill>
              </a:rPr>
              <a:t> x = log.name;	//works based on browser</a:t>
            </a:r>
          </a:p>
          <a:p>
            <a:pPr>
              <a:buNone/>
            </a:pPr>
            <a:endParaRPr lang="en-IN" sz="2000" dirty="0" smtClean="0">
              <a:solidFill>
                <a:srgbClr val="FFFF00"/>
              </a:solidFill>
            </a:endParaRPr>
          </a:p>
          <a:p>
            <a:pPr>
              <a:buNone/>
            </a:pPr>
            <a:r>
              <a:rPr lang="en-IN" sz="2000" dirty="0" err="1" smtClean="0">
                <a:solidFill>
                  <a:srgbClr val="FFFF00"/>
                </a:solidFill>
              </a:rPr>
              <a:t>var</a:t>
            </a:r>
            <a:r>
              <a:rPr lang="en-IN" sz="2000" dirty="0" smtClean="0">
                <a:solidFill>
                  <a:srgbClr val="FFFF00"/>
                </a:solidFill>
              </a:rPr>
              <a:t> x = </a:t>
            </a:r>
            <a:r>
              <a:rPr lang="en-IN" sz="2000" dirty="0" err="1" smtClean="0">
                <a:solidFill>
                  <a:srgbClr val="FFFF00"/>
                </a:solidFill>
              </a:rPr>
              <a:t>log.toString</a:t>
            </a:r>
            <a:r>
              <a:rPr lang="en-IN" sz="2000" dirty="0" smtClean="0">
                <a:solidFill>
                  <a:srgbClr val="FFFF00"/>
                </a:solidFill>
              </a:rPr>
              <a:t>();	//” function log(m) {alert(“Hello”);}”</a:t>
            </a:r>
          </a:p>
          <a:p>
            <a:pPr>
              <a:buNone/>
            </a:pPr>
            <a:endParaRPr lang="en-IN" sz="20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83</TotalTime>
  <Words>232</Words>
  <Application>Microsoft Office PowerPoint</Application>
  <PresentationFormat>On-screen Show (4:3)</PresentationFormat>
  <Paragraphs>170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Technic</vt:lpstr>
      <vt:lpstr>JavaScript functions</vt:lpstr>
      <vt:lpstr>JavaScript Function</vt:lpstr>
      <vt:lpstr>Function Parameters</vt:lpstr>
      <vt:lpstr>Function Parameters</vt:lpstr>
      <vt:lpstr>Function Parameters</vt:lpstr>
      <vt:lpstr>Function Parameters</vt:lpstr>
      <vt:lpstr>Function Parameters</vt:lpstr>
      <vt:lpstr>Function with Return Value</vt:lpstr>
      <vt:lpstr>Function as an Object</vt:lpstr>
      <vt:lpstr>Function as an Object</vt:lpstr>
      <vt:lpstr>What is “this”?</vt:lpstr>
      <vt:lpstr>Closures </vt:lpstr>
      <vt:lpstr>Scoping</vt:lpstr>
      <vt:lpstr>Scoping </vt:lpstr>
      <vt:lpstr>Namespace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– Functions</dc:title>
  <dc:creator>Admin</dc:creator>
  <cp:lastModifiedBy>LENOVO</cp:lastModifiedBy>
  <cp:revision>34</cp:revision>
  <dcterms:created xsi:type="dcterms:W3CDTF">2013-10-06T14:31:27Z</dcterms:created>
  <dcterms:modified xsi:type="dcterms:W3CDTF">2016-02-16T14:47:03Z</dcterms:modified>
</cp:coreProperties>
</file>