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8" r:id="rId9"/>
    <p:sldId id="267" r:id="rId10"/>
    <p:sldId id="264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7543-75DD-0DF4-71D4-0843D1C08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675B60-893F-FB9E-8828-7780B3ED2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E4B25-6EA1-712C-2F33-BBE93DDC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ACAC-210C-B4FF-9641-A50A3F08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36254-3827-C2EC-2CB3-1D297BD9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9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C2E05-ADC6-7F24-1202-830D4801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54FF-6D47-A82E-FFA4-1650D671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3C63-0E93-6E02-F0F6-D76D0CCE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E124-2153-6A74-1FC6-EDBB77DFE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D19F7-61A2-7286-27F6-E7F88887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4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D84A0-2DFF-768E-77F0-F8EEF9035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E2F31-2A27-BBC4-977C-17FF3A32C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ED904-81B8-4270-D10A-1AA6ED9A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B047D-BF5A-250A-C70E-86F607E6A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34D7-E5C7-5BF3-E22F-63BC62170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79ED-D577-E699-EDEA-874549BC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0A9C6-B85A-1246-1A5F-34878910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89F2-E4D5-753B-B172-99423537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36E3-255C-A689-0D3E-ABC81E09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1E86-FD3C-EFAC-877B-196D1D26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3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E372-9B96-A417-B6A1-8CA8BCBC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CE068-059E-97B5-5E64-7DD5470B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C2EF4-49CA-B343-64EE-71F65CAB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1482-FBBE-F0AB-BFD1-454CB760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E29D-2843-E8BA-3E86-7DFDC638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6041-420F-C421-525A-EB5F0669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BFBEE-D53C-A737-6C06-7E4A9DA27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4FFD5-0701-D813-F7B5-6E0F4D7F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05035-646D-1C9C-50C8-1CD7A520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C37E-29A6-08AA-D7F8-AE1812EC1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0110D-62AA-45FA-7B95-B5569174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DC0C-9135-EAE6-04E3-3D57EF46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4F05-52A4-3CE5-4D6D-D75AC64C4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74865-BEB9-C1FB-7868-427FF4BDF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29254-F767-4A74-6031-3D3F50C1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F000B-72F2-0F70-BF60-C4A96F98D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2E7D4-A696-4A13-446F-0A612CF7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22966-F841-CFBC-654C-1045D601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B4955-87F1-4780-072C-646C5C93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4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B665-8053-D31F-7FB5-7C74D6F9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A26822-6769-67E2-AA65-C28B91E4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40BF8-5CD5-9869-FB87-3371B05F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B308B-30A8-54A2-2F34-0B15203F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7E07C-B068-F8F9-82D7-932C2728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85333-0DE6-48A2-81D8-1A68EB94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5A708-B060-B433-C601-FAE703F9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F00E-937C-5C21-A8B8-D6F93F9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1E0D8-7070-BFB1-B9FB-2DFB5C39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6591A-580E-BA3F-BDA7-686E06587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96C09-02E9-E27B-1765-542992E3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E0F4B-167F-1469-9F21-B7616D2E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74C51-00F2-138E-30C1-9F60D0D6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6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F186-51D4-4663-54B0-67DFF99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659FB-A87D-343B-8334-6F654DF07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839DD1-305D-481F-AE9E-38A44030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6943-4751-1F9A-9C3A-628237FE4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1FA65-82EE-546B-FD5E-A8D280E3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7583-3110-B55B-5228-5E437B2C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65F9F-74A2-6318-08F8-D18713BD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1D95-CFDC-C3DE-819D-E8EAA4947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280C-ED79-E7A1-70B0-58363CA63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BAA83-8619-BB4E-8508-B3DB492BF6A9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6320-EC6B-62EA-C2C4-ECCA95BF7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C90F-B6B4-5643-300A-DB370507F6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F73B-58A5-3D46-8DCB-AA7595CA9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8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D029-37AC-A640-6BA5-8D4841A87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Noise to Image: Understanding Diffusion Models as Residual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8EE1-701E-C7E4-C5D7-EC2A04590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4022"/>
            <a:ext cx="9144000" cy="1655762"/>
          </a:xfrm>
        </p:spPr>
        <p:txBody>
          <a:bodyPr/>
          <a:lstStyle/>
          <a:p>
            <a:r>
              <a:rPr lang="en-US" dirty="0"/>
              <a:t>Mahesh Godavarti</a:t>
            </a:r>
          </a:p>
          <a:p>
            <a:r>
              <a:rPr lang="en-US" dirty="0"/>
              <a:t>Deep Learning/AI Enthusiast</a:t>
            </a:r>
            <a:br>
              <a:rPr lang="en-US" dirty="0"/>
            </a:br>
            <a:r>
              <a:rPr lang="en-US" dirty="0"/>
              <a:t>GitHub: 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mahesh</a:t>
            </a:r>
            <a:r>
              <a:rPr lang="en-US" dirty="0"/>
              <a:t>-Godavarti</a:t>
            </a:r>
            <a:br>
              <a:rPr lang="en-US" dirty="0"/>
            </a:br>
            <a:r>
              <a:rPr lang="en-US" dirty="0"/>
              <a:t>LinkedIn: </a:t>
            </a:r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maheshgodavarti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93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5AC1-61EB-2F8D-DC43-938358BE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EEE3-6C71-1522-8729-4D5E94F44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Diffusion models are just very deep </a:t>
            </a:r>
            <a:r>
              <a:rPr lang="en-US" dirty="0" err="1"/>
              <a:t>ResNets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layer = one denoising step</a:t>
            </a:r>
          </a:p>
        </p:txBody>
      </p:sp>
    </p:spTree>
    <p:extLst>
      <p:ext uri="{BB962C8B-B14F-4D97-AF65-F5344CB8AC3E}">
        <p14:creationId xmlns:p14="http://schemas.microsoft.com/office/powerpoint/2010/main" val="313341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7883-5B44-3703-22BE-C6B6C14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Obligatory Gen AI Slide</a:t>
            </a:r>
          </a:p>
        </p:txBody>
      </p:sp>
      <p:pic>
        <p:nvPicPr>
          <p:cNvPr id="7" name="Picture 6" descr="A grid of squares with small dots&#10;&#10;AI-generated content may be incorrect.">
            <a:extLst>
              <a:ext uri="{FF2B5EF4-FFF2-40B4-BE49-F238E27FC236}">
                <a16:creationId xmlns:a16="http://schemas.microsoft.com/office/drawing/2014/main" id="{1C341863-EF14-D5B4-B369-4A8640EB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28" y="1951165"/>
            <a:ext cx="4439338" cy="44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7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83B4C-83CA-068C-807B-FEEB979A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Introduction to Diffusion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0F6EB-7595-D0ED-01C7-67F0D3240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Start with </a:t>
                </a:r>
                <a:r>
                  <a:rPr lang="en-US" b="1" dirty="0"/>
                  <a:t>forward process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Add Gaussian noise to data step by step until only noise remains</a:t>
                </a:r>
              </a:p>
              <a:p>
                <a:pPr lvl="1"/>
                <a:r>
                  <a:rPr lang="en-US" dirty="0"/>
                  <a:t>This is defined as a Markov chain</a:t>
                </a:r>
              </a:p>
              <a:p>
                <a:r>
                  <a:rPr lang="en-US" dirty="0"/>
                  <a:t>Then introduce the </a:t>
                </a:r>
                <a:r>
                  <a:rPr lang="en-US" b="1" dirty="0"/>
                  <a:t>reverse process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Learn to denoise step by step</a:t>
                </a:r>
              </a:p>
              <a:p>
                <a:pPr lvl="1"/>
                <a:r>
                  <a:rPr lang="en-US" dirty="0"/>
                  <a:t>Requires estimating conditional distributions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𝑝</m:t>
                        </m:r>
                      </m:e>
                      <m:sub>
                        <m:r>
                          <a:rPr lang="ar-AE" i="1"/>
                          <m:t>𝜃</m:t>
                        </m:r>
                      </m:sub>
                    </m:sSub>
                    <m:d>
                      <m:dPr>
                        <m:ctrlPr>
                          <a:rPr lang="ar-AE" i="1"/>
                        </m:ctrlPr>
                      </m:dPr>
                      <m:e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r>
                              <a:rPr lang="ar-AE" i="1"/>
                              <m:t>𝑥</m:t>
                            </m:r>
                          </m:e>
                          <m:sub>
                            <m:r>
                              <a:rPr lang="ar-AE" i="1"/>
                              <m:t>𝑘</m:t>
                            </m:r>
                            <m:r>
                              <a:rPr lang="ar-AE"/>
                              <m:t>−1</m:t>
                            </m:r>
                          </m:sub>
                        </m:sSub>
                        <m:r>
                          <a:rPr lang="ar-AE"/>
                          <m:t>∣</m:t>
                        </m:r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r>
                              <a:rPr lang="ar-AE" i="1"/>
                              <m:t>𝑥</m:t>
                            </m:r>
                          </m:e>
                          <m:sub>
                            <m:r>
                              <a:rPr lang="ar-AE" i="1"/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r>
                  <a:rPr lang="en-US" dirty="0"/>
                  <a:t>The math:</a:t>
                </a:r>
              </a:p>
              <a:p>
                <a:pPr lvl="1"/>
                <a:r>
                  <a:rPr lang="en-US" dirty="0"/>
                  <a:t>KL divergences, variational bounds</a:t>
                </a:r>
              </a:p>
              <a:p>
                <a:pPr lvl="1"/>
                <a:r>
                  <a:rPr lang="en-US" dirty="0"/>
                  <a:t>Stochastic differential equations (SDEs) or ODEs</a:t>
                </a:r>
              </a:p>
              <a:p>
                <a:pPr lvl="1"/>
                <a:r>
                  <a:rPr lang="en-US" dirty="0"/>
                  <a:t>Different parameterizations: predict noise, clean data, or velocity</a:t>
                </a:r>
              </a:p>
              <a:p>
                <a:r>
                  <a:rPr lang="en-US" dirty="0"/>
                  <a:t>Result: </a:t>
                </a:r>
                <a:r>
                  <a:rPr lang="en-US" b="1" dirty="0"/>
                  <a:t>math-heavy</a:t>
                </a:r>
                <a:r>
                  <a:rPr lang="en-US" dirty="0"/>
                  <a:t> explanations that can be intimidating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0F6EB-7595-D0ED-01C7-67F0D3240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9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D03F-F73D-4BE7-6994-2C352F52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Diffusion Models via Toy MNIST </a:t>
            </a:r>
            <a:r>
              <a:rPr lang="en-US" dirty="0" err="1"/>
              <a:t>ResNet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CC8C-A3EE-E52E-5BE1-DDAAC063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70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3A6E-61D5-A18B-9428-A0A60F3E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1B6D-E37E-3219-13B8-78E8BF5A8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 = 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noise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(1 - 1/N) </a:t>
            </a:r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noise</a:t>
            </a:r>
            <a:r>
              <a:rPr lang="en-US" dirty="0"/>
              <a:t> + 1/N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</a:rPr>
              <a:t>image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</a:p>
          <a:p>
            <a:r>
              <a:rPr lang="en-US" dirty="0">
                <a:sym typeface="Wingdings" pitchFamily="2" charset="2"/>
              </a:rPr>
              <a:t>x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= (1 - 2/N)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 + 2/N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image</a:t>
            </a:r>
            <a:r>
              <a:rPr lang="en-US" dirty="0">
                <a:sym typeface="Wingdings" pitchFamily="2" charset="2"/>
              </a:rPr>
              <a:t>  </a:t>
            </a:r>
          </a:p>
          <a:p>
            <a:r>
              <a:rPr lang="en-US" dirty="0">
                <a:sym typeface="Wingdings" pitchFamily="2" charset="2"/>
              </a:rPr>
              <a:t>…  </a:t>
            </a:r>
          </a:p>
          <a:p>
            <a:r>
              <a:rPr lang="en-US" dirty="0">
                <a:sym typeface="Wingdings" pitchFamily="2" charset="2"/>
              </a:rPr>
              <a:t>x</a:t>
            </a:r>
            <a:r>
              <a:rPr lang="en-US" baseline="-25000" dirty="0">
                <a:sym typeface="Wingdings" pitchFamily="2" charset="2"/>
              </a:rPr>
              <a:t>N-1</a:t>
            </a:r>
            <a:r>
              <a:rPr lang="en-US" dirty="0">
                <a:sym typeface="Wingdings" pitchFamily="2" charset="2"/>
              </a:rPr>
              <a:t> = 1/N </a:t>
            </a: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 + (1– 1/N)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image</a:t>
            </a:r>
            <a:r>
              <a:rPr lang="en-US" dirty="0">
                <a:sym typeface="Wingdings" pitchFamily="2" charset="2"/>
              </a:rPr>
              <a:t>  </a:t>
            </a:r>
          </a:p>
          <a:p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N</a:t>
            </a:r>
            <a:r>
              <a:rPr lang="en-US" baseline="-2500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image</a:t>
            </a:r>
            <a:endParaRPr lang="en-US" baseline="-25000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4293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5AF7-BA26-0E9C-C951-C3392375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6737-85F0-A618-74B8-AE428023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say we want to use a DNN to generate images from noise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x</a:t>
            </a:r>
            <a:r>
              <a:rPr lang="en-US" baseline="-25000" dirty="0" err="1">
                <a:solidFill>
                  <a:srgbClr val="FF0000"/>
                </a:solidFill>
              </a:rPr>
              <a:t>noise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DNN 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image</a:t>
            </a:r>
            <a:endParaRPr lang="en-US" baseline="-25000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baseline="-25000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What if the DNN had N layers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  Layer 1  Layer 2  …  Layer N 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image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PROBLEM:</a:t>
            </a:r>
            <a:r>
              <a:rPr lang="en-US" dirty="0"/>
              <a:t> Difficult to train such a network directly (input is pure noise!)</a:t>
            </a:r>
          </a:p>
        </p:txBody>
      </p:sp>
    </p:spTree>
    <p:extLst>
      <p:ext uri="{BB962C8B-B14F-4D97-AF65-F5344CB8AC3E}">
        <p14:creationId xmlns:p14="http://schemas.microsoft.com/office/powerpoint/2010/main" val="235329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8049-E5E1-7B9A-37AE-9C8BDDA5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Solution:</a:t>
            </a:r>
            <a:r>
              <a:rPr lang="en-US" dirty="0">
                <a:sym typeface="Wingdings" pitchFamily="2" charset="2"/>
              </a:rPr>
              <a:t> Assign expected input at each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0EBE-CD10-B86E-3D1B-0144EC6E1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rgbClr val="FF0000"/>
                </a:solidFill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  Layer 1 = x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 Layer 2 = x</a:t>
            </a:r>
            <a:r>
              <a:rPr lang="en-US" baseline="-25000" dirty="0">
                <a:sym typeface="Wingdings" pitchFamily="2" charset="2"/>
              </a:rPr>
              <a:t>2</a:t>
            </a:r>
            <a:r>
              <a:rPr lang="en-US" dirty="0">
                <a:sym typeface="Wingdings" pitchFamily="2" charset="2"/>
              </a:rPr>
              <a:t>  … x</a:t>
            </a:r>
            <a:r>
              <a:rPr lang="en-US" baseline="-25000" dirty="0">
                <a:sym typeface="Wingdings" pitchFamily="2" charset="2"/>
              </a:rPr>
              <a:t>N-1</a:t>
            </a:r>
            <a:r>
              <a:rPr lang="en-US" dirty="0">
                <a:sym typeface="Wingdings" pitchFamily="2" charset="2"/>
              </a:rPr>
              <a:t>  Layer N 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=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x</a:t>
            </a:r>
            <a:r>
              <a:rPr lang="en-US" baseline="-25000" dirty="0" err="1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image</a:t>
            </a:r>
            <a:endParaRPr lang="en-US" baseline="-25000" dirty="0">
              <a:solidFill>
                <a:schemeClr val="accent6">
                  <a:lumMod val="75000"/>
                </a:schemeClr>
              </a:solidFill>
              <a:sym typeface="Wingdings" pitchFamily="2" charset="2"/>
            </a:endParaRPr>
          </a:p>
          <a:p>
            <a:r>
              <a:rPr lang="en-US" dirty="0"/>
              <a:t>We have input and output for each layer</a:t>
            </a:r>
          </a:p>
          <a:p>
            <a:pPr lvl="1"/>
            <a:r>
              <a:rPr lang="en-US" dirty="0"/>
              <a:t>Predict x</a:t>
            </a:r>
            <a:r>
              <a:rPr lang="en-US" baseline="-25000" dirty="0"/>
              <a:t>k+1</a:t>
            </a:r>
            <a:r>
              <a:rPr lang="en-US" dirty="0"/>
              <a:t> from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err="1"/>
              <a:t>x</a:t>
            </a:r>
            <a:r>
              <a:rPr lang="en-US" baseline="-25000" dirty="0" err="1"/>
              <a:t>clean</a:t>
            </a:r>
            <a:r>
              <a:rPr lang="en-US" dirty="0"/>
              <a:t> from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baseline="-25000" dirty="0"/>
              <a:t> </a:t>
            </a:r>
            <a:r>
              <a:rPr lang="en-US" dirty="0"/>
              <a:t>(use layers k through 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u="sng" dirty="0">
                <a:solidFill>
                  <a:srgbClr val="FF0000"/>
                </a:solidFill>
              </a:rPr>
              <a:t>Problem: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But still no way to train the first layer (input to Layer 1 is pure noise!)</a:t>
            </a:r>
          </a:p>
          <a:p>
            <a:pPr lvl="1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Solution:</a:t>
            </a:r>
            <a:r>
              <a:rPr lang="en-US" dirty="0"/>
              <a:t> Force the first layer share parameters with one of the other layers </a:t>
            </a:r>
          </a:p>
          <a:p>
            <a:pPr lvl="1"/>
            <a:r>
              <a:rPr lang="en-US" b="1" u="sng" dirty="0">
                <a:solidFill>
                  <a:srgbClr val="FF0000"/>
                </a:solidFill>
              </a:rPr>
              <a:t>Problem: </a:t>
            </a:r>
            <a:r>
              <a:rPr lang="en-US" dirty="0"/>
              <a:t>But which layer to share parameters with?</a:t>
            </a:r>
          </a:p>
          <a:p>
            <a:pPr lvl="1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Solution: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What if all the layers had the same parameters? Problem solved!</a:t>
            </a:r>
          </a:p>
        </p:txBody>
      </p:sp>
    </p:spTree>
    <p:extLst>
      <p:ext uri="{BB962C8B-B14F-4D97-AF65-F5344CB8AC3E}">
        <p14:creationId xmlns:p14="http://schemas.microsoft.com/office/powerpoint/2010/main" val="81178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F54C-4D2B-659F-121D-334CC7EF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x</a:t>
            </a:r>
            <a:r>
              <a:rPr lang="en-US" baseline="-25000" dirty="0"/>
              <a:t>k+1</a:t>
            </a:r>
            <a:r>
              <a:rPr lang="en-US" dirty="0"/>
              <a:t> from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8E31F-FAE9-8814-1C9E-60966BFD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layer k, Loss function = || f(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– x</a:t>
            </a:r>
            <a:r>
              <a:rPr lang="en-US" baseline="-25000" dirty="0"/>
              <a:t>k+1</a:t>
            </a:r>
            <a:r>
              <a:rPr lang="en-US" dirty="0"/>
              <a:t>||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= (1 – k/N) </a:t>
            </a:r>
            <a:r>
              <a:rPr lang="en-US" dirty="0" err="1"/>
              <a:t>x</a:t>
            </a:r>
            <a:r>
              <a:rPr lang="en-US" baseline="-25000" dirty="0" err="1"/>
              <a:t>noise</a:t>
            </a:r>
            <a:r>
              <a:rPr lang="en-US" dirty="0"/>
              <a:t> + k/N </a:t>
            </a:r>
            <a:r>
              <a:rPr lang="en-US" dirty="0" err="1"/>
              <a:t>x</a:t>
            </a:r>
            <a:r>
              <a:rPr lang="en-US" baseline="-25000" dirty="0" err="1"/>
              <a:t>clean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Choose the popular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f(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F(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 F(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) = 1/N (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clean</a:t>
            </a:r>
            <a:r>
              <a:rPr lang="en-US" dirty="0">
                <a:sym typeface="Wingdings" pitchFamily="2" charset="2"/>
              </a:rPr>
              <a:t> -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i.e. recover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clean</a:t>
            </a:r>
            <a:r>
              <a:rPr lang="en-US" dirty="0">
                <a:sym typeface="Wingdings" pitchFamily="2" charset="2"/>
              </a:rPr>
              <a:t> from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 by repeated application of a “small correction” 1/N (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clean</a:t>
            </a:r>
            <a:r>
              <a:rPr lang="en-US" dirty="0">
                <a:sym typeface="Wingdings" pitchFamily="2" charset="2"/>
              </a:rPr>
              <a:t> -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615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2197-1E04-02BD-8CDB-77B84D4B3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56C4-E829-2C2D-D283-C83AC509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Formulation: Predict </a:t>
            </a:r>
            <a:r>
              <a:rPr lang="en-US" dirty="0" err="1"/>
              <a:t>x</a:t>
            </a:r>
            <a:r>
              <a:rPr lang="en-US" baseline="-25000" dirty="0" err="1"/>
              <a:t>clean</a:t>
            </a:r>
            <a:r>
              <a:rPr lang="en-US" dirty="0"/>
              <a:t> from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03EC-26CD-4DCE-034F-688CFCB3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layer k, Loss function = || g(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– x</a:t>
            </a:r>
            <a:r>
              <a:rPr lang="en-US" baseline="-25000" dirty="0"/>
              <a:t>k+1</a:t>
            </a:r>
            <a:r>
              <a:rPr lang="en-US" dirty="0"/>
              <a:t>||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= (1 – k/N) </a:t>
            </a:r>
            <a:r>
              <a:rPr lang="en-US" dirty="0" err="1"/>
              <a:t>x</a:t>
            </a:r>
            <a:r>
              <a:rPr lang="en-US" baseline="-25000" dirty="0" err="1"/>
              <a:t>noise</a:t>
            </a:r>
            <a:r>
              <a:rPr lang="en-US" dirty="0"/>
              <a:t> + k/N </a:t>
            </a:r>
            <a:r>
              <a:rPr lang="en-US" dirty="0" err="1"/>
              <a:t>x</a:t>
            </a:r>
            <a:r>
              <a:rPr lang="en-US" baseline="-25000" dirty="0" err="1"/>
              <a:t>clean</a:t>
            </a:r>
            <a:endParaRPr lang="en-US" baseline="-25000" dirty="0"/>
          </a:p>
          <a:p>
            <a:endParaRPr lang="en-US" baseline="-25000" dirty="0"/>
          </a:p>
          <a:p>
            <a:r>
              <a:rPr lang="en-US" dirty="0"/>
              <a:t>Choose the popular </a:t>
            </a:r>
            <a:r>
              <a:rPr lang="en-US" dirty="0" err="1"/>
              <a:t>ResNet</a:t>
            </a:r>
            <a:r>
              <a:rPr lang="en-US" dirty="0"/>
              <a:t> architecture</a:t>
            </a:r>
          </a:p>
          <a:p>
            <a:pPr lvl="1"/>
            <a:r>
              <a:rPr lang="en-US" dirty="0"/>
              <a:t>g(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 k F(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) </a:t>
            </a:r>
            <a:r>
              <a:rPr lang="en-US" dirty="0">
                <a:sym typeface="Wingdings" pitchFamily="2" charset="2"/>
              </a:rPr>
              <a:t> F(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k</a:t>
            </a:r>
            <a:r>
              <a:rPr lang="en-US" dirty="0">
                <a:sym typeface="Wingdings" pitchFamily="2" charset="2"/>
              </a:rPr>
              <a:t>) = 1/N (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clean</a:t>
            </a:r>
            <a:r>
              <a:rPr lang="en-US" dirty="0">
                <a:sym typeface="Wingdings" pitchFamily="2" charset="2"/>
              </a:rPr>
              <a:t> - </a:t>
            </a:r>
            <a:r>
              <a:rPr lang="en-US" dirty="0" err="1">
                <a:sym typeface="Wingdings" pitchFamily="2" charset="2"/>
              </a:rPr>
              <a:t>x</a:t>
            </a:r>
            <a:r>
              <a:rPr lang="en-US" baseline="-25000" dirty="0" err="1">
                <a:sym typeface="Wingdings" pitchFamily="2" charset="2"/>
              </a:rPr>
              <a:t>noise</a:t>
            </a:r>
            <a:r>
              <a:rPr lang="en-US" dirty="0">
                <a:sym typeface="Wingdings" pitchFamily="2" charset="2"/>
              </a:rPr>
              <a:t>) </a:t>
            </a:r>
            <a:r>
              <a:rPr lang="en-US" b="1" i="1" u="sng" dirty="0">
                <a:sym typeface="Wingdings" pitchFamily="2" charset="2"/>
              </a:rPr>
              <a:t>(F() is still the same as before!)</a:t>
            </a:r>
          </a:p>
        </p:txBody>
      </p:sp>
    </p:spTree>
    <p:extLst>
      <p:ext uri="{BB962C8B-B14F-4D97-AF65-F5344CB8AC3E}">
        <p14:creationId xmlns:p14="http://schemas.microsoft.com/office/powerpoint/2010/main" val="180548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7068-48C0-4DF7-6C4D-5E7E62DD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916A-B9C0-318E-0CB4-5E29370E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DDIM and DDPM, 1/N F() is called the noise predictor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Flow Matching, F() is called the velocity field</a:t>
            </a:r>
          </a:p>
        </p:txBody>
      </p:sp>
    </p:spTree>
    <p:extLst>
      <p:ext uri="{BB962C8B-B14F-4D97-AF65-F5344CB8AC3E}">
        <p14:creationId xmlns:p14="http://schemas.microsoft.com/office/powerpoint/2010/main" val="2127747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61019</TotalTime>
  <Words>576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From Noise to Image: Understanding Diffusion Models as Residual Networks</vt:lpstr>
      <vt:lpstr>Typical Introduction to Diffusion Models</vt:lpstr>
      <vt:lpstr>Understanding Diffusion Models via Toy MNIST ResNet model</vt:lpstr>
      <vt:lpstr>Diffusion Process</vt:lpstr>
      <vt:lpstr>Deep Neural Network Idea</vt:lpstr>
      <vt:lpstr>Solution: Assign expected input at each layer</vt:lpstr>
      <vt:lpstr>Predict xk+1 from xk</vt:lpstr>
      <vt:lpstr>Alternative Formulation: Predict xclean from xk</vt:lpstr>
      <vt:lpstr>Equivalence</vt:lpstr>
      <vt:lpstr>Takeaway</vt:lpstr>
      <vt:lpstr>The Obligatory Gen AI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Godavarti</dc:creator>
  <cp:lastModifiedBy>Mahesh Godavarti</cp:lastModifiedBy>
  <cp:revision>6</cp:revision>
  <dcterms:created xsi:type="dcterms:W3CDTF">2025-08-25T12:15:46Z</dcterms:created>
  <dcterms:modified xsi:type="dcterms:W3CDTF">2025-10-06T21:15:40Z</dcterms:modified>
</cp:coreProperties>
</file>