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99" r:id="rId3"/>
    <p:sldId id="290" r:id="rId4"/>
    <p:sldId id="291" r:id="rId5"/>
    <p:sldId id="292" r:id="rId6"/>
    <p:sldId id="293" r:id="rId7"/>
    <p:sldId id="258" r:id="rId8"/>
    <p:sldId id="259" r:id="rId9"/>
    <p:sldId id="326" r:id="rId10"/>
    <p:sldId id="260" r:id="rId11"/>
    <p:sldId id="294" r:id="rId12"/>
    <p:sldId id="295" r:id="rId13"/>
    <p:sldId id="264" r:id="rId14"/>
    <p:sldId id="296" r:id="rId15"/>
    <p:sldId id="297" r:id="rId16"/>
    <p:sldId id="298" r:id="rId17"/>
    <p:sldId id="268" r:id="rId18"/>
    <p:sldId id="327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B645D-6E59-A946-A982-3CBAC270A64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3F35E-CA98-7947-801F-2D7B4DAA8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1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8B8C8-E083-1445-910B-071F6D47F0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4EED3-8E03-747E-1ED7-0350A880A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13EB5A-3CA0-1902-2577-10D70C538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8B964D-3362-CF76-EBE3-07447196B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33074-8C6A-C293-F09A-C66E49FCC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8B8C8-E083-1445-910B-071F6D47F0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2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0137D-1109-0EFF-FCBC-DE0CC8DA7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36EF9-1A0C-41E7-6276-DF0E85DC49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55FFF1-5AE2-EB1C-52C8-31762BFCC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7879C-26AE-058D-F087-E9A2CE57F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8B8C8-E083-1445-910B-071F6D47F0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4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DC85A-E511-A974-8FEC-F46204D4A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62C6F6-8D6F-AE2F-5CCC-5812F586D6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00F695-DEA3-673B-3271-0DCCF16CB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3C296-2CB1-F855-22CF-212E48563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8B8C8-E083-1445-910B-071F6D47F0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B141-3056-85BB-74E9-A1703004D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E170-3DDD-934F-3624-FF17A2D3F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9FC5-07E0-3A0D-080E-D99FA735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83B-C3BC-A642-AB10-C78AAF342B12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F6AEC-D2BA-D082-1656-D10F4B3D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15D9-E57A-9C85-2DF5-C725FAEB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6A7E-1F1B-7141-96F3-C29939EC4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CAD1-9974-30A3-2A99-BBFD77FE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6B7AB-C4D7-8DEE-90A6-596C1D456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70E9-37D9-30E3-B94C-DEB8B153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83B-C3BC-A642-AB10-C78AAF342B12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23F0-6DBC-7A83-4736-A9D0C4F5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896F8-5EA4-C767-A6F3-8492D7B2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6A7E-1F1B-7141-96F3-C29939EC4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5161A-9249-F6D3-9B34-CEC9AB0FB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21BD9-86A3-B34C-09BB-F8F9AE8D9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5A121-E1F4-687D-B160-887D30EB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83B-C3BC-A642-AB10-C78AAF342B12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80C0C-4920-0C7B-2905-04B79FB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BC68-A895-40AD-E6E6-D39A3B08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6A7E-1F1B-7141-96F3-C29939EC4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0F52-1522-A9A6-40C3-272DF3AB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8053-C097-DA51-5250-F9B9727B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887C6-7D9B-DE16-D926-38E8F03D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83B-C3BC-A642-AB10-C78AAF342B12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2FDD-6CAB-FD23-115E-4E24D560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757A-28A7-E386-AFCF-34A97CE8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6A7E-1F1B-7141-96F3-C29939EC4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8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51F8-612D-6FF6-0B91-33898592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24336-BD92-1821-4BAF-D61EE402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78A89-3610-B562-97DE-694240B6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83B-C3BC-A642-AB10-C78AAF342B12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643E-5C48-7708-8507-5EED64CD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21D9-53F5-B0E1-71D3-C51D490E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6A7E-1F1B-7141-96F3-C29939EC4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1954-8E1D-71D3-5619-94DA01F4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B050-D189-56AE-7C87-350E5B665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4BF08-6822-C791-89F0-441B141BB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47D68-0E09-D217-FC5E-602A8B4B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83B-C3BC-A642-AB10-C78AAF342B12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A4F01-AC17-E90B-C38D-1B8E211E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E8582-300C-83D6-D5AB-6D2521B9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6A7E-1F1B-7141-96F3-C29939EC4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4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0DD8-2185-CD91-A021-063ED6D4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58883-6ACD-A7B2-F8FC-88DB6437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FDCC-4E4A-47CA-1581-C21E4B602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43FF3-4082-C77A-681F-26FA39E96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0081E-CD26-9319-852C-098252ED5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FD379-6026-5194-9500-795399A1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83B-C3BC-A642-AB10-C78AAF342B12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D0FBB-2FB8-56EB-5298-786EE1B6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0B63D-D0C3-7475-9447-F5FBC95B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6A7E-1F1B-7141-96F3-C29939EC4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6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4760-6BE3-2575-A1F8-7748FA6E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BFC7-3F79-67A0-0313-06539D8F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83B-C3BC-A642-AB10-C78AAF342B12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7C603-A760-0212-5C36-19541576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9D98C-61C3-9B44-E1D1-BEACBCE2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6A7E-1F1B-7141-96F3-C29939EC4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9F16F-7C85-A006-7A75-B96D0FD6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83B-C3BC-A642-AB10-C78AAF342B12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C600E-831C-7746-7BDF-4AA12FC0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F6278-F388-572D-AB9C-7959DBCB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6A7E-1F1B-7141-96F3-C29939EC4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2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3862-C02A-1BAB-5FD7-78C99DD2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5DC4-108C-5AF2-5F2E-BE48661B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D253D-5400-F873-F82E-47465CFE0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BE41F-F84B-62A3-C7C5-8B69C95F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83B-C3BC-A642-AB10-C78AAF342B12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3F423-F7F4-C615-1355-F7E197D3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C6BE3-DECA-8C25-49C2-AEA97E02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6A7E-1F1B-7141-96F3-C29939EC4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8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9CD0-2632-F50F-C5EA-F64B7BB8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F9315-B099-8C43-A726-31C36614D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73E37-EBE9-999A-DD00-E018C1E7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E3C63-EA91-CE21-79FC-ADDEA548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83B-C3BC-A642-AB10-C78AAF342B12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4579B-33C6-3553-2FC9-3CD5755C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8AEB9-AAAD-9BE9-C522-79B2316D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6A7E-1F1B-7141-96F3-C29939EC4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6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AA223-F7C7-B96F-C50C-B50C365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05EDE-C9CA-1709-BDD2-8BE2C88A4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8D81-217F-5656-5845-BD35E1DA1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45C83B-C3BC-A642-AB10-C78AAF342B12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349A-5AEB-98B6-2A15-BF5F5546F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004B-330A-50C9-62A3-65FACF805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36A7E-1F1B-7141-96F3-C29939EC45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78E32-2CB3-F419-64AD-245FF0F4223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15700" y="6672580"/>
            <a:ext cx="83343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Aptos" panose="020B000402020202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1374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Z4a4NgM3u0?si=u4bkunRcjp0U7HUK" TargetMode="External"/><Relationship Id="rId2" Type="http://schemas.openxmlformats.org/officeDocument/2006/relationships/hyperlink" Target="https://youtu.be/0V96wE7lY4w?si=eEKcJk60gix7BZm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o_cAOa5fMhE?si=5X7lACZ12RJjiK8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bu-github.cisco.com/godavarm/mnist_toy_vae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0D88-8CD7-F6CD-3CE9-336E7A580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From Autoencoder to Variational Autoencoder: An intuitive journey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C59D5-6B95-DE36-A21E-458E48DE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L">
                <a:ea typeface="ＭＳ Ｐゴシック"/>
              </a:rPr>
              <a:t>Mahesh Godavarti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7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7DF3-1B0C-AE49-1C00-79441D36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MNIST Samples from Autoencoder</a:t>
            </a:r>
          </a:p>
        </p:txBody>
      </p:sp>
      <p:pic>
        <p:nvPicPr>
          <p:cNvPr id="5" name="Picture 4" descr="A black and white image of a grid&#10;&#10;AI-generated content may be incorrect.">
            <a:extLst>
              <a:ext uri="{FF2B5EF4-FFF2-40B4-BE49-F238E27FC236}">
                <a16:creationId xmlns:a16="http://schemas.microsoft.com/office/drawing/2014/main" id="{955EAEF1-6E0A-A95D-D9F0-B7623C4F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55" y="2056389"/>
            <a:ext cx="3543024" cy="35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1CD1-A381-A307-8F06-9D1B424C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VAE Version 1 – Impose Constraints on Latent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2112-ADB8-D506-0100-E2BC57CC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Loss Function = Reconstruction Loss + Energy of Latent Space Vectors</a:t>
            </a:r>
          </a:p>
        </p:txBody>
      </p:sp>
    </p:spTree>
    <p:extLst>
      <p:ext uri="{BB962C8B-B14F-4D97-AF65-F5344CB8AC3E}">
        <p14:creationId xmlns:p14="http://schemas.microsoft.com/office/powerpoint/2010/main" val="271108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484F-6AA8-C3FA-30FC-E6EEAEEE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VAE 1 – Latent Space (not real – just for illustration)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22D25-DC8F-9813-6CE7-7B2D4D0EEDE9}"/>
              </a:ext>
            </a:extLst>
          </p:cNvPr>
          <p:cNvGrpSpPr/>
          <p:nvPr/>
        </p:nvGrpSpPr>
        <p:grpSpPr>
          <a:xfrm>
            <a:off x="3393831" y="1280490"/>
            <a:ext cx="4777409" cy="4777409"/>
            <a:chOff x="2895600" y="1851990"/>
            <a:chExt cx="4777409" cy="4777409"/>
          </a:xfrm>
        </p:grpSpPr>
        <p:pic>
          <p:nvPicPr>
            <p:cNvPr id="5" name="Picture 4" descr="A circle with blue dots&#10;&#10;AI-generated content may be incorrect.">
              <a:extLst>
                <a:ext uri="{FF2B5EF4-FFF2-40B4-BE49-F238E27FC236}">
                  <a16:creationId xmlns:a16="http://schemas.microsoft.com/office/drawing/2014/main" id="{C4811DC8-0ABF-A3D0-A583-942D31DED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5600" y="1851990"/>
              <a:ext cx="4777409" cy="4777409"/>
            </a:xfrm>
            <a:prstGeom prst="rect">
              <a:avLst/>
            </a:prstGeom>
          </p:spPr>
        </p:pic>
        <p:pic>
          <p:nvPicPr>
            <p:cNvPr id="7" name="Picture 6" descr="A blue and white cross&#10;&#10;AI-generated content may be incorrect.">
              <a:extLst>
                <a:ext uri="{FF2B5EF4-FFF2-40B4-BE49-F238E27FC236}">
                  <a16:creationId xmlns:a16="http://schemas.microsoft.com/office/drawing/2014/main" id="{FA092CD9-A7EF-0CD6-3A24-4ACDE7D9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2023" y="2125374"/>
              <a:ext cx="1173646" cy="1441059"/>
            </a:xfrm>
            <a:prstGeom prst="rect">
              <a:avLst/>
            </a:prstGeom>
          </p:spPr>
        </p:pic>
        <p:pic>
          <p:nvPicPr>
            <p:cNvPr id="9" name="Picture 8" descr="Blue crosses on a white background&#10;&#10;AI-generated content may be incorrect.">
              <a:extLst>
                <a:ext uri="{FF2B5EF4-FFF2-40B4-BE49-F238E27FC236}">
                  <a16:creationId xmlns:a16="http://schemas.microsoft.com/office/drawing/2014/main" id="{6B1E8691-7F31-98FA-1E4C-8AAFF84C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5617" y="5137978"/>
              <a:ext cx="1281043" cy="1190970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85C3F6-397E-83F8-EC71-49A6BDC55D41}"/>
                </a:ext>
              </a:extLst>
            </p:cNvPr>
            <p:cNvSpPr/>
            <p:nvPr/>
          </p:nvSpPr>
          <p:spPr>
            <a:xfrm>
              <a:off x="3455090" y="2480611"/>
              <a:ext cx="3674580" cy="3681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87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1B22-E07B-DEA0-DFD3-601EC67E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MNIST Samples from VAE1</a:t>
            </a:r>
          </a:p>
        </p:txBody>
      </p:sp>
      <p:pic>
        <p:nvPicPr>
          <p:cNvPr id="5" name="Picture 4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AA802A53-7200-A398-38FB-5E8448C3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349" y="1938062"/>
            <a:ext cx="3715302" cy="37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5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7F4E2-E512-132B-0897-D028C0A12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C7F2-780F-7C6C-2BB4-B690CA0C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VAE Version 2 – Map neighboring points to the same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ED47-750C-3007-B6EB-1A01FF83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92" y="1366714"/>
            <a:ext cx="11544396" cy="4835321"/>
          </a:xfrm>
        </p:spPr>
        <p:txBody>
          <a:bodyPr/>
          <a:lstStyle/>
          <a:p>
            <a:r>
              <a:rPr lang="en-US"/>
              <a:t>Loss Function = Reconstruction Loss from neighborhood + Energy of Latent Space Vectors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C3E492-85CF-5DA8-BA69-BA8003351700}"/>
              </a:ext>
            </a:extLst>
          </p:cNvPr>
          <p:cNvGrpSpPr/>
          <p:nvPr/>
        </p:nvGrpSpPr>
        <p:grpSpPr>
          <a:xfrm>
            <a:off x="3756992" y="2566589"/>
            <a:ext cx="3346174" cy="3356114"/>
            <a:chOff x="2895600" y="1851990"/>
            <a:chExt cx="4777409" cy="4777409"/>
          </a:xfrm>
        </p:grpSpPr>
        <p:pic>
          <p:nvPicPr>
            <p:cNvPr id="5" name="Picture 4" descr="A circle with blue dots&#10;&#10;AI-generated content may be incorrect.">
              <a:extLst>
                <a:ext uri="{FF2B5EF4-FFF2-40B4-BE49-F238E27FC236}">
                  <a16:creationId xmlns:a16="http://schemas.microsoft.com/office/drawing/2014/main" id="{A8FE49A0-613E-BA75-CD76-7FB7AF3FF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00" y="1851990"/>
              <a:ext cx="4777409" cy="4777409"/>
            </a:xfrm>
            <a:prstGeom prst="rect">
              <a:avLst/>
            </a:prstGeom>
          </p:spPr>
        </p:pic>
        <p:pic>
          <p:nvPicPr>
            <p:cNvPr id="6" name="Picture 5" descr="A blue and white cross&#10;&#10;AI-generated content may be incorrect.">
              <a:extLst>
                <a:ext uri="{FF2B5EF4-FFF2-40B4-BE49-F238E27FC236}">
                  <a16:creationId xmlns:a16="http://schemas.microsoft.com/office/drawing/2014/main" id="{67E32C65-0802-470E-C199-C908480BB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2023" y="2125374"/>
              <a:ext cx="1173646" cy="1441059"/>
            </a:xfrm>
            <a:prstGeom prst="rect">
              <a:avLst/>
            </a:prstGeom>
          </p:spPr>
        </p:pic>
        <p:pic>
          <p:nvPicPr>
            <p:cNvPr id="7" name="Picture 6" descr="Blue crosses on a white background&#10;&#10;AI-generated content may be incorrect.">
              <a:extLst>
                <a:ext uri="{FF2B5EF4-FFF2-40B4-BE49-F238E27FC236}">
                  <a16:creationId xmlns:a16="http://schemas.microsoft.com/office/drawing/2014/main" id="{81467020-62E6-6B85-613C-F9B50D7F7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5617" y="5137978"/>
              <a:ext cx="1281043" cy="119097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A52771-6E12-9597-42AC-14A2A6ABB340}"/>
                </a:ext>
              </a:extLst>
            </p:cNvPr>
            <p:cNvSpPr/>
            <p:nvPr/>
          </p:nvSpPr>
          <p:spPr>
            <a:xfrm>
              <a:off x="3455090" y="2480611"/>
              <a:ext cx="3674580" cy="3681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752C5EE-D96D-B0A9-2889-8E8C2834B501}"/>
              </a:ext>
            </a:extLst>
          </p:cNvPr>
          <p:cNvSpPr/>
          <p:nvPr/>
        </p:nvSpPr>
        <p:spPr>
          <a:xfrm>
            <a:off x="5806061" y="3259015"/>
            <a:ext cx="375949" cy="3661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4F50D1-3A7F-EFD0-EDDD-03576AF0E0C6}"/>
              </a:ext>
            </a:extLst>
          </p:cNvPr>
          <p:cNvCxnSpPr>
            <a:cxnSpLocks/>
          </p:cNvCxnSpPr>
          <p:nvPr/>
        </p:nvCxnSpPr>
        <p:spPr>
          <a:xfrm>
            <a:off x="5994036" y="3259015"/>
            <a:ext cx="2619877" cy="3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60B739-BA21-BEF5-FBB9-278D1EB8066F}"/>
              </a:ext>
            </a:extLst>
          </p:cNvPr>
          <p:cNvCxnSpPr>
            <a:cxnSpLocks/>
          </p:cNvCxnSpPr>
          <p:nvPr/>
        </p:nvCxnSpPr>
        <p:spPr>
          <a:xfrm>
            <a:off x="5994036" y="3625205"/>
            <a:ext cx="26198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ngry face outline with solid fill">
            <a:extLst>
              <a:ext uri="{FF2B5EF4-FFF2-40B4-BE49-F238E27FC236}">
                <a16:creationId xmlns:a16="http://schemas.microsoft.com/office/drawing/2014/main" id="{58424B9B-94AE-F2A6-A3E4-9340C7B6A4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2256" y="3168005"/>
            <a:ext cx="914400" cy="9144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327797F4-993B-5290-E0DF-63AC37E8EB67}"/>
              </a:ext>
            </a:extLst>
          </p:cNvPr>
          <p:cNvSpPr/>
          <p:nvPr/>
        </p:nvSpPr>
        <p:spPr>
          <a:xfrm>
            <a:off x="6051225" y="4524598"/>
            <a:ext cx="375949" cy="3661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08213-E905-8A3D-88C2-F2C18B2786A2}"/>
              </a:ext>
            </a:extLst>
          </p:cNvPr>
          <p:cNvSpPr/>
          <p:nvPr/>
        </p:nvSpPr>
        <p:spPr>
          <a:xfrm>
            <a:off x="5905453" y="4670370"/>
            <a:ext cx="375949" cy="3661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EAEC-64D0-9D03-E503-6353F4BA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MNIST Samples from VAE2</a:t>
            </a:r>
          </a:p>
        </p:txBody>
      </p:sp>
      <p:pic>
        <p:nvPicPr>
          <p:cNvPr id="5" name="Picture 4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6F7C3C46-8D22-1C80-208C-E4F61C6F2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86" y="2062301"/>
            <a:ext cx="3662638" cy="36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3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F2567-AE70-65FC-BAC8-51E811602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F2EF-941C-737E-B780-D6B3860A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VAE Version 3 – Map neighboring points to the same output (but also learn neighborhood size and shape)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C8C3-47C4-DA3A-45CD-EE49A56F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92" y="1532791"/>
            <a:ext cx="11544396" cy="4835321"/>
          </a:xfrm>
        </p:spPr>
        <p:txBody>
          <a:bodyPr/>
          <a:lstStyle/>
          <a:p>
            <a:r>
              <a:rPr lang="en-US"/>
              <a:t>Loss Function = Reconstruction Loss from neighborhood + Energy of Latent Space Vectors + Neighborhood size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3AA64-27FB-8BC9-B007-9D0D64226990}"/>
              </a:ext>
            </a:extLst>
          </p:cNvPr>
          <p:cNvGrpSpPr/>
          <p:nvPr/>
        </p:nvGrpSpPr>
        <p:grpSpPr>
          <a:xfrm>
            <a:off x="3820492" y="2522628"/>
            <a:ext cx="3346174" cy="3356114"/>
            <a:chOff x="2895600" y="1851990"/>
            <a:chExt cx="4777409" cy="4777409"/>
          </a:xfrm>
        </p:grpSpPr>
        <p:pic>
          <p:nvPicPr>
            <p:cNvPr id="5" name="Picture 4" descr="A circle with blue dots&#10;&#10;AI-generated content may be incorrect.">
              <a:extLst>
                <a:ext uri="{FF2B5EF4-FFF2-40B4-BE49-F238E27FC236}">
                  <a16:creationId xmlns:a16="http://schemas.microsoft.com/office/drawing/2014/main" id="{F082A831-811C-E423-81C1-36EC47E04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00" y="1851990"/>
              <a:ext cx="4777409" cy="4777409"/>
            </a:xfrm>
            <a:prstGeom prst="rect">
              <a:avLst/>
            </a:prstGeom>
          </p:spPr>
        </p:pic>
        <p:pic>
          <p:nvPicPr>
            <p:cNvPr id="6" name="Picture 5" descr="A blue and white cross&#10;&#10;AI-generated content may be incorrect.">
              <a:extLst>
                <a:ext uri="{FF2B5EF4-FFF2-40B4-BE49-F238E27FC236}">
                  <a16:creationId xmlns:a16="http://schemas.microsoft.com/office/drawing/2014/main" id="{B64F4EA1-33E2-6A13-13D5-79C2C224D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2023" y="2125374"/>
              <a:ext cx="1173646" cy="1441059"/>
            </a:xfrm>
            <a:prstGeom prst="rect">
              <a:avLst/>
            </a:prstGeom>
          </p:spPr>
        </p:pic>
        <p:pic>
          <p:nvPicPr>
            <p:cNvPr id="7" name="Picture 6" descr="Blue crosses on a white background&#10;&#10;AI-generated content may be incorrect.">
              <a:extLst>
                <a:ext uri="{FF2B5EF4-FFF2-40B4-BE49-F238E27FC236}">
                  <a16:creationId xmlns:a16="http://schemas.microsoft.com/office/drawing/2014/main" id="{F42D718F-21BA-0070-B62F-8433B938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5617" y="5137978"/>
              <a:ext cx="1281043" cy="119097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7A0888-8ADF-0AFA-04C7-8B6AF5F51409}"/>
                </a:ext>
              </a:extLst>
            </p:cNvPr>
            <p:cNvSpPr/>
            <p:nvPr/>
          </p:nvSpPr>
          <p:spPr>
            <a:xfrm>
              <a:off x="3455090" y="2480611"/>
              <a:ext cx="3674580" cy="3681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25314406-E817-14C1-94D4-D7B5B9B416E0}"/>
              </a:ext>
            </a:extLst>
          </p:cNvPr>
          <p:cNvSpPr/>
          <p:nvPr/>
        </p:nvSpPr>
        <p:spPr>
          <a:xfrm>
            <a:off x="5952599" y="3205285"/>
            <a:ext cx="229411" cy="3857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BF27E0-DC3C-D075-AF5E-3CB712B92293}"/>
              </a:ext>
            </a:extLst>
          </p:cNvPr>
          <p:cNvCxnSpPr>
            <a:cxnSpLocks/>
          </p:cNvCxnSpPr>
          <p:nvPr/>
        </p:nvCxnSpPr>
        <p:spPr>
          <a:xfrm>
            <a:off x="6052652" y="3166208"/>
            <a:ext cx="2624761" cy="410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8425D3-7603-2FD6-73B1-F61D87572C75}"/>
              </a:ext>
            </a:extLst>
          </p:cNvPr>
          <p:cNvCxnSpPr>
            <a:cxnSpLocks/>
          </p:cNvCxnSpPr>
          <p:nvPr/>
        </p:nvCxnSpPr>
        <p:spPr>
          <a:xfrm>
            <a:off x="6057536" y="3581244"/>
            <a:ext cx="26198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ngry face outline with solid fill">
            <a:extLst>
              <a:ext uri="{FF2B5EF4-FFF2-40B4-BE49-F238E27FC236}">
                <a16:creationId xmlns:a16="http://schemas.microsoft.com/office/drawing/2014/main" id="{53FA821E-6F7A-EE02-B1DE-C09AF54FC9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5756" y="3124044"/>
            <a:ext cx="914400" cy="914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F381990-8B46-AADD-619A-7C6EA5A155A9}"/>
              </a:ext>
            </a:extLst>
          </p:cNvPr>
          <p:cNvSpPr/>
          <p:nvPr/>
        </p:nvSpPr>
        <p:spPr>
          <a:xfrm>
            <a:off x="6182175" y="4480169"/>
            <a:ext cx="229411" cy="3857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8F77BC-72CC-C2F4-D0AD-B43E3579B3F8}"/>
              </a:ext>
            </a:extLst>
          </p:cNvPr>
          <p:cNvSpPr/>
          <p:nvPr/>
        </p:nvSpPr>
        <p:spPr>
          <a:xfrm>
            <a:off x="5659520" y="4436206"/>
            <a:ext cx="229411" cy="3857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21E3A-5611-D1A0-19F9-6E3E68A09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006-2ABF-438E-EA9D-0A9848D4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MNIST Samples from VAE3</a:t>
            </a:r>
          </a:p>
        </p:txBody>
      </p:sp>
      <p:pic>
        <p:nvPicPr>
          <p:cNvPr id="4" name="Picture 3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64E4408D-176B-F271-C804-6A1003391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480" y="2046080"/>
            <a:ext cx="3758372" cy="37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9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833A7-F3DE-5655-F122-BFD064E7B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87E7-4114-3DE2-2698-83D9DA12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VAE – Personalize Neighborhood Size and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B613-4393-42EE-98A5-9B873CB40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92" y="1532791"/>
            <a:ext cx="11544396" cy="483532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ＭＳ Ｐゴシック"/>
              </a:rPr>
              <a:t>Loss Function = Reconstruction Loss from neighborhood + Energy of Latent Space Vectors + Per Sample Neighborhood size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73EE18-061F-E2BC-8D6E-CA2EAB46B624}"/>
              </a:ext>
            </a:extLst>
          </p:cNvPr>
          <p:cNvGrpSpPr/>
          <p:nvPr/>
        </p:nvGrpSpPr>
        <p:grpSpPr>
          <a:xfrm>
            <a:off x="3820492" y="2522628"/>
            <a:ext cx="3346174" cy="3356114"/>
            <a:chOff x="2895600" y="1851990"/>
            <a:chExt cx="4777409" cy="4777409"/>
          </a:xfrm>
        </p:grpSpPr>
        <p:pic>
          <p:nvPicPr>
            <p:cNvPr id="5" name="Picture 4" descr="A circle with blue dots&#10;&#10;AI-generated content may be incorrect.">
              <a:extLst>
                <a:ext uri="{FF2B5EF4-FFF2-40B4-BE49-F238E27FC236}">
                  <a16:creationId xmlns:a16="http://schemas.microsoft.com/office/drawing/2014/main" id="{20FAE1F6-F69D-4705-B176-4ED16C1CF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00" y="1851990"/>
              <a:ext cx="4777409" cy="4777409"/>
            </a:xfrm>
            <a:prstGeom prst="rect">
              <a:avLst/>
            </a:prstGeom>
          </p:spPr>
        </p:pic>
        <p:pic>
          <p:nvPicPr>
            <p:cNvPr id="6" name="Picture 5" descr="A blue and white cross&#10;&#10;AI-generated content may be incorrect.">
              <a:extLst>
                <a:ext uri="{FF2B5EF4-FFF2-40B4-BE49-F238E27FC236}">
                  <a16:creationId xmlns:a16="http://schemas.microsoft.com/office/drawing/2014/main" id="{246786A9-DB06-35E9-CB93-86BBDD377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2023" y="2125374"/>
              <a:ext cx="1173646" cy="1441059"/>
            </a:xfrm>
            <a:prstGeom prst="rect">
              <a:avLst/>
            </a:prstGeom>
          </p:spPr>
        </p:pic>
        <p:pic>
          <p:nvPicPr>
            <p:cNvPr id="7" name="Picture 6" descr="Blue crosses on a white background&#10;&#10;AI-generated content may be incorrect.">
              <a:extLst>
                <a:ext uri="{FF2B5EF4-FFF2-40B4-BE49-F238E27FC236}">
                  <a16:creationId xmlns:a16="http://schemas.microsoft.com/office/drawing/2014/main" id="{8533E89A-F15F-62A0-CCD9-0BB226D0F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5617" y="5137978"/>
              <a:ext cx="1281043" cy="119097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A6AB76-B1C3-9500-595B-3AE588718F6E}"/>
                </a:ext>
              </a:extLst>
            </p:cNvPr>
            <p:cNvSpPr/>
            <p:nvPr/>
          </p:nvSpPr>
          <p:spPr>
            <a:xfrm>
              <a:off x="3455090" y="2480611"/>
              <a:ext cx="3674580" cy="3681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CC2AE9A7-058C-CE04-7977-3568A3292202}"/>
              </a:ext>
            </a:extLst>
          </p:cNvPr>
          <p:cNvSpPr/>
          <p:nvPr/>
        </p:nvSpPr>
        <p:spPr>
          <a:xfrm>
            <a:off x="5869561" y="3215054"/>
            <a:ext cx="375949" cy="3661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D21CE8-B4BF-1180-CE93-7736FF90735F}"/>
              </a:ext>
            </a:extLst>
          </p:cNvPr>
          <p:cNvCxnSpPr>
            <a:cxnSpLocks/>
          </p:cNvCxnSpPr>
          <p:nvPr/>
        </p:nvCxnSpPr>
        <p:spPr>
          <a:xfrm>
            <a:off x="6057536" y="3215054"/>
            <a:ext cx="2619877" cy="3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EB80E7-C527-A46F-7630-B0351BFDEDDD}"/>
              </a:ext>
            </a:extLst>
          </p:cNvPr>
          <p:cNvCxnSpPr>
            <a:cxnSpLocks/>
          </p:cNvCxnSpPr>
          <p:nvPr/>
        </p:nvCxnSpPr>
        <p:spPr>
          <a:xfrm>
            <a:off x="6057536" y="3581244"/>
            <a:ext cx="26198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ngry face outline with solid fill">
            <a:extLst>
              <a:ext uri="{FF2B5EF4-FFF2-40B4-BE49-F238E27FC236}">
                <a16:creationId xmlns:a16="http://schemas.microsoft.com/office/drawing/2014/main" id="{805C5F99-06D4-ACFE-0543-B16B46A795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5756" y="3124044"/>
            <a:ext cx="914400" cy="9144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25A2448-8790-06FD-5DAA-88EEDAB63689}"/>
              </a:ext>
            </a:extLst>
          </p:cNvPr>
          <p:cNvSpPr/>
          <p:nvPr/>
        </p:nvSpPr>
        <p:spPr>
          <a:xfrm>
            <a:off x="6349186" y="4470868"/>
            <a:ext cx="141488" cy="36130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E219F4-9B38-E024-2F82-E976C62EB765}"/>
              </a:ext>
            </a:extLst>
          </p:cNvPr>
          <p:cNvSpPr/>
          <p:nvPr/>
        </p:nvSpPr>
        <p:spPr>
          <a:xfrm>
            <a:off x="5920107" y="4782716"/>
            <a:ext cx="375949" cy="2001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4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ABDF-81DE-9B03-7F62-943CFFE9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 Introduction to VAEs (</a:t>
            </a:r>
            <a:r>
              <a:rPr lang="en-US" err="1"/>
              <a:t>Deepia</a:t>
            </a:r>
            <a:r>
              <a:rPr lang="en-US"/>
              <a:t> – </a:t>
            </a:r>
            <a:r>
              <a:rPr lang="en-US" err="1"/>
              <a:t>youtube</a:t>
            </a:r>
            <a:r>
              <a:rPr lang="en-US"/>
              <a:t> channel)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434E-2088-FE51-1A96-5FAE643D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Denoising Autoencoders - </a:t>
            </a:r>
            <a:r>
              <a:rPr lang="en-US">
                <a:hlinkClick r:id="rId2"/>
              </a:rPr>
              <a:t>https://youtu.be/0V96wE7lY4w?si=eEKcJk60gix7BZm3</a:t>
            </a:r>
            <a:endParaRPr lang="en-US"/>
          </a:p>
          <a:p>
            <a:endParaRPr lang="en-US">
              <a:ea typeface="ＭＳ Ｐゴシック"/>
            </a:endParaRPr>
          </a:p>
          <a:p>
            <a:r>
              <a:rPr lang="en-US"/>
              <a:t>Variational Autoencoders – </a:t>
            </a:r>
            <a:r>
              <a:rPr lang="en-US">
                <a:hlinkClick r:id="rId2"/>
              </a:rPr>
              <a:t>https://youtu.be/0V96wE7lY4w?si=eEKcJk60gix7BZm3</a:t>
            </a:r>
            <a:endParaRPr lang="en-US"/>
          </a:p>
          <a:p>
            <a:endParaRPr lang="en-US">
              <a:ea typeface="ＭＳ Ｐゴシック"/>
            </a:endParaRPr>
          </a:p>
          <a:p>
            <a:r>
              <a:rPr lang="en-US"/>
              <a:t>Autoencoders - </a:t>
            </a:r>
            <a:r>
              <a:rPr lang="en-US">
                <a:hlinkClick r:id="rId3"/>
              </a:rPr>
              <a:t>https://youtu.be/hZ4a4NgM3u0?si=u4bkunRcjp0U7HUK</a:t>
            </a:r>
            <a:r>
              <a:rPr lang="en-US"/>
              <a:t> </a:t>
            </a:r>
          </a:p>
          <a:p>
            <a:endParaRPr lang="en-US">
              <a:ea typeface="ＭＳ Ｐゴシック"/>
            </a:endParaRPr>
          </a:p>
          <a:p>
            <a:r>
              <a:rPr lang="en-US"/>
              <a:t>Latent Space Visualization - </a:t>
            </a:r>
            <a:r>
              <a:rPr lang="en-US">
                <a:hlinkClick r:id="rId4"/>
              </a:rPr>
              <a:t>https://youtu.be/o_cAOa5fMhE?si=5X7lACZ12RJjiK8v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406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1227-042E-5153-BB16-27A7D5CD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VAE – Variational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722E9-411F-0DDB-9602-F6C0304D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A </a:t>
            </a:r>
            <a:r>
              <a:rPr lang="en-US" b="1"/>
              <a:t>Variational Autoencoder (VAE)</a:t>
            </a:r>
            <a:r>
              <a:rPr lang="en-US"/>
              <a:t> is one of the early breakthroughs in </a:t>
            </a:r>
            <a:r>
              <a:rPr lang="en-US" b="1"/>
              <a:t>generative AI</a:t>
            </a:r>
            <a:r>
              <a:rPr lang="en-US"/>
              <a:t> </a:t>
            </a:r>
          </a:p>
          <a:p>
            <a:endParaRPr lang="en-US">
              <a:ea typeface="ＭＳ Ｐゴシック"/>
            </a:endParaRPr>
          </a:p>
          <a:p>
            <a:r>
              <a:rPr lang="en-US"/>
              <a:t>It works by learning to compress data into a </a:t>
            </a:r>
            <a:r>
              <a:rPr lang="en-US" b="1"/>
              <a:t>compact representation (latent space)</a:t>
            </a:r>
            <a:r>
              <a:rPr lang="en-US"/>
              <a:t> and then using it to both recreate existing data and generate new, similar examples.</a:t>
            </a:r>
          </a:p>
        </p:txBody>
      </p:sp>
    </p:spTree>
    <p:extLst>
      <p:ext uri="{BB962C8B-B14F-4D97-AF65-F5344CB8AC3E}">
        <p14:creationId xmlns:p14="http://schemas.microsoft.com/office/powerpoint/2010/main" val="128408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7B99-C667-7738-CB63-900D5962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Introduction to VAE – probability heavy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4930-D326-6A05-E340-6AB79670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38"/>
            <a:ext cx="10515600" cy="435133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1"/>
              <a:t>Goal:</a:t>
            </a:r>
            <a:r>
              <a:rPr lang="en-US"/>
              <a:t> Maximize likelihood of data under a latent variable model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ELBO – Evidence lower bound</a:t>
            </a:r>
          </a:p>
          <a:p>
            <a:endParaRPr lang="en-US"/>
          </a:p>
          <a:p>
            <a:endParaRPr lang="en-US"/>
          </a:p>
          <a:p>
            <a:endParaRPr lang="en-US">
              <a:ea typeface="ＭＳ Ｐゴシック"/>
            </a:endParaRPr>
          </a:p>
          <a:p>
            <a:r>
              <a:rPr lang="en-US">
                <a:ea typeface="ＭＳ Ｐゴシック"/>
              </a:rPr>
              <a:t>Loss Function</a:t>
            </a:r>
          </a:p>
        </p:txBody>
      </p:sp>
      <p:pic>
        <p:nvPicPr>
          <p:cNvPr id="5" name="Picture 4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A5A8D311-33A5-D00F-6F17-4E99F1DB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11" y="1639324"/>
            <a:ext cx="5092700" cy="800100"/>
          </a:xfrm>
          <a:prstGeom prst="rect">
            <a:avLst/>
          </a:prstGeom>
        </p:spPr>
      </p:pic>
      <p:pic>
        <p:nvPicPr>
          <p:cNvPr id="7" name="Picture 6" descr="A black and white math symbols&#10;&#10;AI-generated content may be incorrect.">
            <a:extLst>
              <a:ext uri="{FF2B5EF4-FFF2-40B4-BE49-F238E27FC236}">
                <a16:creationId xmlns:a16="http://schemas.microsoft.com/office/drawing/2014/main" id="{45520BFE-A649-5C6D-C18F-777F471C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960" y="2972811"/>
            <a:ext cx="6959600" cy="1143000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89AF329-595A-875C-807E-64677CAA7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649" y="4737121"/>
            <a:ext cx="5207000" cy="660400"/>
          </a:xfrm>
          <a:prstGeom prst="rect">
            <a:avLst/>
          </a:prstGeom>
        </p:spPr>
      </p:pic>
      <p:pic>
        <p:nvPicPr>
          <p:cNvPr id="11" name="Picture 10" descr="A math equations with numbers&#10;&#10;AI-generated content may be incorrect.">
            <a:extLst>
              <a:ext uri="{FF2B5EF4-FFF2-40B4-BE49-F238E27FC236}">
                <a16:creationId xmlns:a16="http://schemas.microsoft.com/office/drawing/2014/main" id="{AD8CBAD6-04DC-4B0C-81D2-249942318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478" y="5397706"/>
            <a:ext cx="61722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0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AE40-95BA-A6A6-D451-8238DDAA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Toy example on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9BB8-422D-9403-B10B-CF7FDAF0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MNIST - a classic dataset of 70,000 handwritten digits (0–9) in grayscale - </a:t>
            </a:r>
            <a:r>
              <a:rPr lang="en-US">
                <a:hlinkClick r:id="rId2"/>
              </a:rPr>
              <a:t>http://yann.lecun.com/exdb/mnist/</a:t>
            </a:r>
            <a:r>
              <a:rPr lang="en-US"/>
              <a:t>  </a:t>
            </a:r>
          </a:p>
          <a:p>
            <a:endParaRPr lang="en-US">
              <a:ea typeface="ＭＳ Ｐゴシック"/>
            </a:endParaRPr>
          </a:p>
          <a:p>
            <a:r>
              <a:rPr lang="en-US"/>
              <a:t>Toy model checked in at - </a:t>
            </a:r>
            <a:r>
              <a:rPr lang="en-US">
                <a:hlinkClick r:id="rId3"/>
              </a:rPr>
              <a:t>https://sqbu-github.cisco.com/godavarm/mnist_toy_vae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97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E01F-AD9E-ACC6-52DE-28ECCDE9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Autoencoder Block Diagram</a:t>
            </a:r>
          </a:p>
        </p:txBody>
      </p:sp>
      <p:pic>
        <p:nvPicPr>
          <p:cNvPr id="5" name="Graphic 4" descr="Angry face outline with solid fill">
            <a:extLst>
              <a:ext uri="{FF2B5EF4-FFF2-40B4-BE49-F238E27FC236}">
                <a16:creationId xmlns:a16="http://schemas.microsoft.com/office/drawing/2014/main" id="{868D53BB-B7FA-BA1D-20EA-2496E517E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496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Angry face outline with solid fill">
            <a:extLst>
              <a:ext uri="{FF2B5EF4-FFF2-40B4-BE49-F238E27FC236}">
                <a16:creationId xmlns:a16="http://schemas.microsoft.com/office/drawing/2014/main" id="{35035A76-3848-2736-C46A-817867624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931" y="2971800"/>
            <a:ext cx="914400" cy="914400"/>
          </a:xfrm>
          <a:prstGeom prst="rect">
            <a:avLst/>
          </a:prstGeom>
        </p:spPr>
      </p:pic>
      <p:sp>
        <p:nvSpPr>
          <p:cNvPr id="7" name="Manual Operation 6">
            <a:extLst>
              <a:ext uri="{FF2B5EF4-FFF2-40B4-BE49-F238E27FC236}">
                <a16:creationId xmlns:a16="http://schemas.microsoft.com/office/drawing/2014/main" id="{C1959769-D7F5-10B9-196D-82609457F07A}"/>
              </a:ext>
            </a:extLst>
          </p:cNvPr>
          <p:cNvSpPr/>
          <p:nvPr/>
        </p:nvSpPr>
        <p:spPr>
          <a:xfrm rot="16200000">
            <a:off x="1988721" y="2755690"/>
            <a:ext cx="2070652" cy="1346619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Manual Operation 7">
            <a:extLst>
              <a:ext uri="{FF2B5EF4-FFF2-40B4-BE49-F238E27FC236}">
                <a16:creationId xmlns:a16="http://schemas.microsoft.com/office/drawing/2014/main" id="{C595772B-E8CF-185F-D862-7544B290D810}"/>
              </a:ext>
            </a:extLst>
          </p:cNvPr>
          <p:cNvSpPr/>
          <p:nvPr/>
        </p:nvSpPr>
        <p:spPr>
          <a:xfrm rot="5400000">
            <a:off x="7693783" y="2739123"/>
            <a:ext cx="2070652" cy="1346619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52DA71-562B-147F-844B-EE45A66C5FE8}"/>
              </a:ext>
            </a:extLst>
          </p:cNvPr>
          <p:cNvCxnSpPr>
            <a:cxnSpLocks/>
          </p:cNvCxnSpPr>
          <p:nvPr/>
        </p:nvCxnSpPr>
        <p:spPr>
          <a:xfrm>
            <a:off x="5155096" y="4147930"/>
            <a:ext cx="15770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A111B2-D61B-6023-2D68-589FA6B9ACB4}"/>
              </a:ext>
            </a:extLst>
          </p:cNvPr>
          <p:cNvCxnSpPr>
            <a:cxnSpLocks/>
          </p:cNvCxnSpPr>
          <p:nvPr/>
        </p:nvCxnSpPr>
        <p:spPr>
          <a:xfrm flipV="1">
            <a:off x="5161722" y="2584174"/>
            <a:ext cx="0" cy="1563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9D903EA-06BB-4A35-D12A-1AEECFAC4023}"/>
              </a:ext>
            </a:extLst>
          </p:cNvPr>
          <p:cNvSpPr/>
          <p:nvPr/>
        </p:nvSpPr>
        <p:spPr>
          <a:xfrm>
            <a:off x="5936974" y="32604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2BDB38-F72B-F81C-1843-FA5D90733FB6}"/>
              </a:ext>
            </a:extLst>
          </p:cNvPr>
          <p:cNvSpPr txBox="1"/>
          <p:nvPr/>
        </p:nvSpPr>
        <p:spPr>
          <a:xfrm>
            <a:off x="457590" y="5167312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Image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8DA3A1-2078-7004-51EA-F2D804B5507F}"/>
              </a:ext>
            </a:extLst>
          </p:cNvPr>
          <p:cNvSpPr txBox="1"/>
          <p:nvPr/>
        </p:nvSpPr>
        <p:spPr>
          <a:xfrm>
            <a:off x="2515734" y="516731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Encoder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E2357B-321A-0333-8A75-2163E12A2DF4}"/>
              </a:ext>
            </a:extLst>
          </p:cNvPr>
          <p:cNvSpPr txBox="1"/>
          <p:nvPr/>
        </p:nvSpPr>
        <p:spPr>
          <a:xfrm>
            <a:off x="5189205" y="516731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Latent 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27A9D2-9868-4895-1CD9-3ADC17857A19}"/>
              </a:ext>
            </a:extLst>
          </p:cNvPr>
          <p:cNvSpPr txBox="1"/>
          <p:nvPr/>
        </p:nvSpPr>
        <p:spPr>
          <a:xfrm>
            <a:off x="8220796" y="516731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Decoder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4DE404-4C01-7E3C-9F34-7B759E3963C8}"/>
              </a:ext>
            </a:extLst>
          </p:cNvPr>
          <p:cNvSpPr txBox="1"/>
          <p:nvPr/>
        </p:nvSpPr>
        <p:spPr>
          <a:xfrm>
            <a:off x="10064016" y="5167311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Image Space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732C9E-029F-B45C-AB99-17984CDE5E5A}"/>
              </a:ext>
            </a:extLst>
          </p:cNvPr>
          <p:cNvSpPr txBox="1"/>
          <p:nvPr/>
        </p:nvSpPr>
        <p:spPr>
          <a:xfrm>
            <a:off x="838200" y="148818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99FC7-F31C-83BD-237B-9480F2355513}"/>
              </a:ext>
            </a:extLst>
          </p:cNvPr>
          <p:cNvSpPr txBox="1"/>
          <p:nvPr/>
        </p:nvSpPr>
        <p:spPr>
          <a:xfrm>
            <a:off x="10243931" y="15094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3084D9-873D-1B02-3618-884C20C20A43}"/>
              </a:ext>
            </a:extLst>
          </p:cNvPr>
          <p:cNvCxnSpPr>
            <a:endCxn id="7" idx="0"/>
          </p:cNvCxnSpPr>
          <p:nvPr/>
        </p:nvCxnSpPr>
        <p:spPr>
          <a:xfrm>
            <a:off x="1802296" y="3428999"/>
            <a:ext cx="54844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036E2F-1A20-659E-AFE8-B0837AD402A0}"/>
              </a:ext>
            </a:extLst>
          </p:cNvPr>
          <p:cNvCxnSpPr>
            <a:stCxn id="7" idx="2"/>
          </p:cNvCxnSpPr>
          <p:nvPr/>
        </p:nvCxnSpPr>
        <p:spPr>
          <a:xfrm flipV="1">
            <a:off x="3697357" y="3428999"/>
            <a:ext cx="82163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D1E8A8-1F12-40FD-6964-7E47BFB355D9}"/>
              </a:ext>
            </a:extLst>
          </p:cNvPr>
          <p:cNvCxnSpPr>
            <a:endCxn id="8" idx="2"/>
          </p:cNvCxnSpPr>
          <p:nvPr/>
        </p:nvCxnSpPr>
        <p:spPr>
          <a:xfrm>
            <a:off x="7527235" y="3412432"/>
            <a:ext cx="5285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C051DB-333A-707D-3620-D87D85389B45}"/>
              </a:ext>
            </a:extLst>
          </p:cNvPr>
          <p:cNvCxnSpPr>
            <a:stCxn id="8" idx="0"/>
          </p:cNvCxnSpPr>
          <p:nvPr/>
        </p:nvCxnSpPr>
        <p:spPr>
          <a:xfrm>
            <a:off x="9402419" y="3412433"/>
            <a:ext cx="661597" cy="16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22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3456-9473-FA03-E114-C7C20957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8155-CE02-D208-37AE-8B7D20CD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ＭＳ Ｐゴシック"/>
              </a:rPr>
              <a:t>Loss function: Reconstruction loss between Input and Output (MSE)</a:t>
            </a:r>
          </a:p>
          <a:p>
            <a:endParaRPr lang="en-US">
              <a:ea typeface="ＭＳ Ｐゴシック"/>
            </a:endParaRPr>
          </a:p>
          <a:p>
            <a:r>
              <a:rPr lang="en-US">
                <a:ea typeface="ＭＳ Ｐゴシック"/>
              </a:rPr>
              <a:t>Similar shapes are clustered together in the latent 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A9B-110B-6435-AC1D-28196574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MNIST Autoencoder Output</a:t>
            </a:r>
          </a:p>
        </p:txBody>
      </p:sp>
      <p:pic>
        <p:nvPicPr>
          <p:cNvPr id="5" name="Picture 4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9214AFEE-DF51-8FEA-94FF-2D7A37735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66" y="2044078"/>
            <a:ext cx="3503267" cy="35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0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E130-1552-9531-00E0-2E5D5427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Autoencoder Latent Space (Not real – just for illustration)</a:t>
            </a:r>
          </a:p>
        </p:txBody>
      </p:sp>
      <p:pic>
        <p:nvPicPr>
          <p:cNvPr id="11" name="Picture 10" descr="A graph with blue dots&#10;&#10;AI-generated content may be incorrect.">
            <a:extLst>
              <a:ext uri="{FF2B5EF4-FFF2-40B4-BE49-F238E27FC236}">
                <a16:creationId xmlns:a16="http://schemas.microsoft.com/office/drawing/2014/main" id="{EF3E4024-58F0-9C77-C911-2F021716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831" y="1141725"/>
            <a:ext cx="4989443" cy="49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9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2AEE-E517-EA6B-829B-B4F757DC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– Generate New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039F-B9BF-3545-49E6-E9B94AAB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ＭＳ Ｐゴシック"/>
              </a:rPr>
              <a:t>Approach: Use the Autoencoder - pick a random point in a region in the latent space and decode it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6D1A3-7FF8-7000-E21C-F5DB8389F043}"/>
              </a:ext>
            </a:extLst>
          </p:cNvPr>
          <p:cNvSpPr/>
          <p:nvPr/>
        </p:nvSpPr>
        <p:spPr>
          <a:xfrm>
            <a:off x="3426884" y="1712383"/>
            <a:ext cx="4682066" cy="461327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 anchorCtr="0">
            <a:noAutofit/>
          </a:bodyPr>
          <a:lstStyle/>
          <a:p>
            <a:pPr marL="182880" indent="-182880" algn="l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B30E0B-B308-6E59-D819-BABFE4669775}"/>
              </a:ext>
            </a:extLst>
          </p:cNvPr>
          <p:cNvCxnSpPr/>
          <p:nvPr/>
        </p:nvCxnSpPr>
        <p:spPr>
          <a:xfrm flipV="1">
            <a:off x="3811059" y="4011084"/>
            <a:ext cx="3948288" cy="236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C7D43B-2419-C5CF-F3A7-021FC79553A3}"/>
              </a:ext>
            </a:extLst>
          </p:cNvPr>
          <p:cNvCxnSpPr>
            <a:cxnSpLocks/>
          </p:cNvCxnSpPr>
          <p:nvPr/>
        </p:nvCxnSpPr>
        <p:spPr>
          <a:xfrm flipV="1">
            <a:off x="5788377" y="1999192"/>
            <a:ext cx="2823" cy="40467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3DF5887-F59C-0A06-86E2-3E8A7B899AF2}"/>
              </a:ext>
            </a:extLst>
          </p:cNvPr>
          <p:cNvSpPr/>
          <p:nvPr/>
        </p:nvSpPr>
        <p:spPr>
          <a:xfrm>
            <a:off x="3925099" y="2180044"/>
            <a:ext cx="3674580" cy="36816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Macintosh PowerPoint</Application>
  <PresentationFormat>Widescreen</PresentationFormat>
  <Paragraphs>60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Aptos</vt:lpstr>
      <vt:lpstr>Aptos Display</vt:lpstr>
      <vt:lpstr>Arial</vt:lpstr>
      <vt:lpstr>Office Theme</vt:lpstr>
      <vt:lpstr>From Autoencoder to Variational Autoencoder: An intuitive journey</vt:lpstr>
      <vt:lpstr>What is VAE – Variational Autoencoder</vt:lpstr>
      <vt:lpstr>Typical Introduction to VAE – probability heavy</vt:lpstr>
      <vt:lpstr>Toy example on MNIST</vt:lpstr>
      <vt:lpstr>Autoencoder Block Diagram</vt:lpstr>
      <vt:lpstr>Autoencoder</vt:lpstr>
      <vt:lpstr>MNIST Autoencoder Output</vt:lpstr>
      <vt:lpstr>Autoencoder Latent Space (Not real – just for illustration)</vt:lpstr>
      <vt:lpstr>Goal – Generate New Digits</vt:lpstr>
      <vt:lpstr>MNIST Samples from Autoencoder</vt:lpstr>
      <vt:lpstr>VAE Version 1 – Impose Constraints on Latent Space</vt:lpstr>
      <vt:lpstr>VAE 1 – Latent Space (not real – just for illustration)</vt:lpstr>
      <vt:lpstr>MNIST Samples from VAE1</vt:lpstr>
      <vt:lpstr>VAE Version 2 – Map neighboring points to the same output</vt:lpstr>
      <vt:lpstr>MNIST Samples from VAE2</vt:lpstr>
      <vt:lpstr>VAE Version 3 – Map neighboring points to the same output (but also learn neighborhood size and shape)</vt:lpstr>
      <vt:lpstr>MNIST Samples from VAE3</vt:lpstr>
      <vt:lpstr>VAE – Personalize Neighborhood Size and Shape</vt:lpstr>
      <vt:lpstr>Proper Introduction to VAEs (Deepia – youtube channel)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Godavarti (godavarm)</dc:creator>
  <cp:lastModifiedBy>Mahesh Godavarti (godavarm)</cp:lastModifiedBy>
  <cp:revision>1</cp:revision>
  <dcterms:created xsi:type="dcterms:W3CDTF">2025-10-06T22:24:10Z</dcterms:created>
  <dcterms:modified xsi:type="dcterms:W3CDTF">2025-10-06T22:25:19Z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2025-10-06T22:25:19Z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4645c380-cee1-46ad-805b-059a5c344a15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