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19ae9cb5_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19ae9cb5_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519ae9cb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19ae9cb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19ae9cb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19ae9cb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19ae9cb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19ae9cb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19ae9cb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19ae9cb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19ae9cb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19ae9cb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29625" y="48525"/>
            <a:ext cx="6828600" cy="23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ARTIFICIAL NEURAL NETWORKS FOR CLASSIFICATION OF HIV INFECTION RATES</a:t>
            </a:r>
            <a:endParaRPr sz="3600"/>
          </a:p>
        </p:txBody>
      </p:sp>
      <p:sp>
        <p:nvSpPr>
          <p:cNvPr id="60" name="Google Shape;60;p13"/>
          <p:cNvSpPr txBox="1"/>
          <p:nvPr>
            <p:ph idx="1" type="subTitle"/>
          </p:nvPr>
        </p:nvSpPr>
        <p:spPr>
          <a:xfrm>
            <a:off x="829625" y="2845325"/>
            <a:ext cx="4255500" cy="21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a:t>
            </a:r>
            <a:endParaRPr/>
          </a:p>
          <a:p>
            <a:pPr indent="-361950" lvl="0" marL="457200" rtl="0" algn="l">
              <a:spcBef>
                <a:spcPts val="0"/>
              </a:spcBef>
              <a:spcAft>
                <a:spcPts val="0"/>
              </a:spcAft>
              <a:buSzPts val="2100"/>
              <a:buChar char="●"/>
            </a:pPr>
            <a:r>
              <a:rPr lang="en"/>
              <a:t>Jennifer Lynne Reese</a:t>
            </a:r>
            <a:endParaRPr/>
          </a:p>
          <a:p>
            <a:pPr indent="-361950" lvl="0" marL="457200" rtl="0" algn="l">
              <a:spcBef>
                <a:spcPts val="0"/>
              </a:spcBef>
              <a:spcAft>
                <a:spcPts val="0"/>
              </a:spcAft>
              <a:buSzPts val="2100"/>
              <a:buChar char="●"/>
            </a:pPr>
            <a:r>
              <a:rPr lang="en"/>
              <a:t>Christo Vijay</a:t>
            </a:r>
            <a:endParaRPr/>
          </a:p>
          <a:p>
            <a:pPr indent="-361950" lvl="0" marL="457200" rtl="0" algn="l">
              <a:spcBef>
                <a:spcPts val="0"/>
              </a:spcBef>
              <a:spcAft>
                <a:spcPts val="0"/>
              </a:spcAft>
              <a:buSzPts val="2100"/>
              <a:buChar char="●"/>
            </a:pPr>
            <a:r>
              <a:rPr lang="en"/>
              <a:t>Vishnu Vardhan Vankadara</a:t>
            </a:r>
            <a:endParaRPr/>
          </a:p>
          <a:p>
            <a:pPr indent="-361950" lvl="0" marL="457200" rtl="0" algn="l">
              <a:spcBef>
                <a:spcPts val="0"/>
              </a:spcBef>
              <a:spcAft>
                <a:spcPts val="0"/>
              </a:spcAft>
              <a:buSzPts val="2100"/>
              <a:buChar char="●"/>
            </a:pPr>
            <a:r>
              <a:rPr lang="en"/>
              <a:t>Mahesh Koppala</a:t>
            </a:r>
            <a:endParaRPr/>
          </a:p>
          <a:p>
            <a:pPr indent="-361950" lvl="0" marL="457200" rtl="0" algn="l">
              <a:spcBef>
                <a:spcPts val="0"/>
              </a:spcBef>
              <a:spcAft>
                <a:spcPts val="0"/>
              </a:spcAft>
              <a:buSzPts val="2100"/>
              <a:buChar char="●"/>
            </a:pPr>
            <a:r>
              <a:rPr lang="en"/>
              <a:t>Shiva Prasad Reddy Katta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60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HIV/AIDS is currently a serious health issue - per the World Health Organization, in 2018 alone, 0.77 million people died due to HIV. </a:t>
            </a:r>
            <a:endParaRPr/>
          </a:p>
          <a:p>
            <a:pPr indent="-342900" lvl="0" marL="457200" rtl="0" algn="l">
              <a:lnSpc>
                <a:spcPct val="150000"/>
              </a:lnSpc>
              <a:spcBef>
                <a:spcPts val="0"/>
              </a:spcBef>
              <a:spcAft>
                <a:spcPts val="0"/>
              </a:spcAft>
              <a:buSzPts val="1800"/>
              <a:buChar char="●"/>
            </a:pPr>
            <a:r>
              <a:rPr lang="en"/>
              <a:t>Approximately 38 million people around the globe are infected with HIV. </a:t>
            </a:r>
            <a:endParaRPr/>
          </a:p>
          <a:p>
            <a:pPr indent="-342900" lvl="0" marL="457200" rtl="0" algn="l">
              <a:lnSpc>
                <a:spcPct val="150000"/>
              </a:lnSpc>
              <a:spcBef>
                <a:spcPts val="0"/>
              </a:spcBef>
              <a:spcAft>
                <a:spcPts val="0"/>
              </a:spcAft>
              <a:buSzPts val="1800"/>
              <a:buChar char="●"/>
            </a:pPr>
            <a:r>
              <a:rPr lang="en"/>
              <a:t>Our project used historical HIV-related data as input to an artificial neural network (ANN) to classify the rate of change in HIV infections across the globe. </a:t>
            </a:r>
            <a:endParaRPr/>
          </a:p>
          <a:p>
            <a:pPr indent="-342900" lvl="0" marL="457200" rtl="0" algn="l">
              <a:lnSpc>
                <a:spcPct val="150000"/>
              </a:lnSpc>
              <a:spcBef>
                <a:spcPts val="0"/>
              </a:spcBef>
              <a:spcAft>
                <a:spcPts val="0"/>
              </a:spcAft>
              <a:buSzPts val="1800"/>
              <a:buChar char="●"/>
            </a:pPr>
            <a:r>
              <a:rPr lang="en"/>
              <a:t>Ideally, this type of model would be useful to predict the rate of change in HIV infections in the future.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and Cleaning	</a:t>
            </a:r>
            <a:endParaRPr/>
          </a:p>
        </p:txBody>
      </p:sp>
      <p:sp>
        <p:nvSpPr>
          <p:cNvPr id="72" name="Google Shape;72;p15"/>
          <p:cNvSpPr txBox="1"/>
          <p:nvPr>
            <p:ph idx="1" type="body"/>
          </p:nvPr>
        </p:nvSpPr>
        <p:spPr>
          <a:xfrm>
            <a:off x="853950" y="915750"/>
            <a:ext cx="7104900" cy="39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selected and merged multiple data sets from 2018, provided by the World Health Organization (WHO).</a:t>
            </a:r>
            <a:endParaRPr/>
          </a:p>
          <a:p>
            <a:pPr indent="-342900" lvl="0" marL="457200" rtl="0" algn="l">
              <a:spcBef>
                <a:spcPts val="0"/>
              </a:spcBef>
              <a:spcAft>
                <a:spcPts val="0"/>
              </a:spcAft>
              <a:buSzPts val="1800"/>
              <a:buChar char="●"/>
            </a:pPr>
            <a:r>
              <a:rPr lang="en"/>
              <a:t>We removed countries from the data set if they did not have complete data. This was to ensure consistency within the model.</a:t>
            </a:r>
            <a:endParaRPr/>
          </a:p>
          <a:p>
            <a:pPr indent="-342900" lvl="0" marL="457200" rtl="0" algn="l">
              <a:spcBef>
                <a:spcPts val="0"/>
              </a:spcBef>
              <a:spcAft>
                <a:spcPts val="0"/>
              </a:spcAft>
              <a:buSzPts val="1800"/>
              <a:buChar char="●"/>
            </a:pPr>
            <a:r>
              <a:rPr lang="en"/>
              <a:t>We merged the data into a .csv file in the following format:  </a:t>
            </a:r>
            <a:endParaRPr/>
          </a:p>
          <a:p>
            <a:pPr indent="-323850" lvl="1" marL="914400" rtl="0" algn="l">
              <a:spcBef>
                <a:spcPts val="0"/>
              </a:spcBef>
              <a:spcAft>
                <a:spcPts val="0"/>
              </a:spcAft>
              <a:buSzPts val="1500"/>
              <a:buChar char="○"/>
            </a:pPr>
            <a:r>
              <a:rPr lang="en" sz="1500"/>
              <a:t>Each row of the file represents data for a different country </a:t>
            </a:r>
            <a:endParaRPr sz="1500"/>
          </a:p>
          <a:p>
            <a:pPr indent="-323850" lvl="1" marL="914400" rtl="0" algn="l">
              <a:spcBef>
                <a:spcPts val="0"/>
              </a:spcBef>
              <a:spcAft>
                <a:spcPts val="0"/>
              </a:spcAft>
              <a:buSzPts val="1500"/>
              <a:buChar char="○"/>
            </a:pPr>
            <a:r>
              <a:rPr lang="en" sz="1500"/>
              <a:t>Column 1: Number of patients receiving ART in 2018  </a:t>
            </a:r>
            <a:endParaRPr sz="1500"/>
          </a:p>
          <a:p>
            <a:pPr indent="-323850" lvl="1" marL="914400" rtl="0" algn="l">
              <a:spcBef>
                <a:spcPts val="0"/>
              </a:spcBef>
              <a:spcAft>
                <a:spcPts val="0"/>
              </a:spcAft>
              <a:buSzPts val="1500"/>
              <a:buChar char="○"/>
            </a:pPr>
            <a:r>
              <a:rPr lang="en" sz="1500"/>
              <a:t>Column 2: Percentage of HIV-positive children receiving ART in 2018 </a:t>
            </a:r>
            <a:endParaRPr sz="1500"/>
          </a:p>
          <a:p>
            <a:pPr indent="-323850" lvl="1" marL="914400" rtl="0" algn="l">
              <a:spcBef>
                <a:spcPts val="0"/>
              </a:spcBef>
              <a:spcAft>
                <a:spcPts val="0"/>
              </a:spcAft>
              <a:buSzPts val="1500"/>
              <a:buChar char="○"/>
            </a:pPr>
            <a:r>
              <a:rPr lang="en" sz="1500"/>
              <a:t>Column 3: Percentage of HIV-positive pregnant women receiving ART in 2018 </a:t>
            </a:r>
            <a:endParaRPr sz="1500"/>
          </a:p>
          <a:p>
            <a:pPr indent="-323850" lvl="1" marL="914400" rtl="0" algn="l">
              <a:spcBef>
                <a:spcPts val="0"/>
              </a:spcBef>
              <a:spcAft>
                <a:spcPts val="0"/>
              </a:spcAft>
              <a:buSzPts val="1500"/>
              <a:buChar char="○"/>
            </a:pPr>
            <a:r>
              <a:rPr lang="en" sz="1500"/>
              <a:t>Column 4: Percent increase in HIV cases from 2000 to 2018 </a:t>
            </a:r>
            <a:endParaRPr sz="1500"/>
          </a:p>
          <a:p>
            <a:pPr indent="-323850" lvl="1" marL="914400" rtl="0" algn="l">
              <a:spcBef>
                <a:spcPts val="0"/>
              </a:spcBef>
              <a:spcAft>
                <a:spcPts val="0"/>
              </a:spcAft>
              <a:buSzPts val="1500"/>
              <a:buChar char="○"/>
            </a:pPr>
            <a:r>
              <a:rPr lang="en" sz="1500"/>
              <a:t>Column 5: Classifier (0 = No or negative increase, 1=Moderate increase, 2=Significant Increase)</a:t>
            </a:r>
            <a:endParaRPr sz="1500"/>
          </a:p>
          <a:p>
            <a:pPr indent="0" lvl="0" marL="9144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Model</a:t>
            </a:r>
            <a:endParaRPr/>
          </a:p>
        </p:txBody>
      </p:sp>
      <p:sp>
        <p:nvSpPr>
          <p:cNvPr id="78" name="Google Shape;78;p16"/>
          <p:cNvSpPr txBox="1"/>
          <p:nvPr>
            <p:ph idx="1" type="body"/>
          </p:nvPr>
        </p:nvSpPr>
        <p:spPr>
          <a:xfrm>
            <a:off x="1003600" y="1253675"/>
            <a:ext cx="7330800" cy="327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built our ANN using Java and APIs from the Deeplearning4j libraries.</a:t>
            </a:r>
            <a:endParaRPr/>
          </a:p>
          <a:p>
            <a:pPr indent="-342900" lvl="0" marL="457200" rtl="0" algn="l">
              <a:spcBef>
                <a:spcPts val="0"/>
              </a:spcBef>
              <a:spcAft>
                <a:spcPts val="0"/>
              </a:spcAft>
              <a:buSzPts val="1800"/>
              <a:buChar char="●"/>
            </a:pPr>
            <a:r>
              <a:rPr lang="en"/>
              <a:t>These libraries provided functions to automatically analyze and normalize our data before running the model.</a:t>
            </a:r>
            <a:endParaRPr/>
          </a:p>
          <a:p>
            <a:pPr indent="-342900" lvl="0" marL="457200" rtl="0" algn="l">
              <a:spcBef>
                <a:spcPts val="0"/>
              </a:spcBef>
              <a:spcAft>
                <a:spcPts val="0"/>
              </a:spcAft>
              <a:buSzPts val="1800"/>
              <a:buChar char="●"/>
            </a:pPr>
            <a:r>
              <a:rPr lang="en"/>
              <a:t>We used 65 percent of the data for training the model and used the remaining 35 percent as test data.</a:t>
            </a:r>
            <a:endParaRPr/>
          </a:p>
          <a:p>
            <a:pPr indent="-342900" lvl="0" marL="457200" rtl="0" algn="l">
              <a:spcBef>
                <a:spcPts val="0"/>
              </a:spcBef>
              <a:spcAft>
                <a:spcPts val="0"/>
              </a:spcAft>
              <a:buSzPts val="1800"/>
              <a:buChar char="●"/>
            </a:pPr>
            <a:r>
              <a:rPr lang="en"/>
              <a:t>We used a fluent-style model to create a multilayer perceptron network. Because our data set was relatively small, we configured our model to perform 1,000 iterations on the data before we evaluated the results (a larger data set would require fewer iterations).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an Activation Function</a:t>
            </a:r>
            <a:endParaRPr/>
          </a:p>
        </p:txBody>
      </p:sp>
      <p:sp>
        <p:nvSpPr>
          <p:cNvPr id="84" name="Google Shape;84;p17"/>
          <p:cNvSpPr txBox="1"/>
          <p:nvPr>
            <p:ph idx="1" type="body"/>
          </p:nvPr>
        </p:nvSpPr>
        <p:spPr>
          <a:xfrm>
            <a:off x="940875" y="1204325"/>
            <a:ext cx="7393500" cy="183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ANNs require an activation function and we chose the Scaled Exponential Linear Unit (SELU) function. </a:t>
            </a:r>
            <a:endParaRPr/>
          </a:p>
          <a:p>
            <a:pPr indent="-342900" lvl="0" marL="457200" rtl="0" algn="l">
              <a:spcBef>
                <a:spcPts val="0"/>
              </a:spcBef>
              <a:spcAft>
                <a:spcPts val="0"/>
              </a:spcAft>
              <a:buSzPts val="1800"/>
              <a:buChar char="●"/>
            </a:pPr>
            <a:r>
              <a:rPr lang="en"/>
              <a:t>The SELU function maintains the mean and variance from each previous layer in the network, a concept known as internal normalization.. </a:t>
            </a:r>
            <a:endParaRPr/>
          </a:p>
          <a:p>
            <a:pPr indent="0" lvl="0" marL="45720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998450" y="3837975"/>
            <a:ext cx="3219485" cy="572700"/>
          </a:xfrm>
          <a:prstGeom prst="rect">
            <a:avLst/>
          </a:prstGeom>
          <a:noFill/>
          <a:ln>
            <a:noFill/>
          </a:ln>
        </p:spPr>
      </p:pic>
      <p:pic>
        <p:nvPicPr>
          <p:cNvPr id="86" name="Google Shape;86;p17"/>
          <p:cNvPicPr preferRelativeResize="0"/>
          <p:nvPr/>
        </p:nvPicPr>
        <p:blipFill>
          <a:blip r:embed="rId4">
            <a:alphaModFix/>
          </a:blip>
          <a:stretch>
            <a:fillRect/>
          </a:stretch>
        </p:blipFill>
        <p:spPr>
          <a:xfrm>
            <a:off x="4813510" y="2905725"/>
            <a:ext cx="3305175"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Conclusions</a:t>
            </a:r>
            <a:endParaRPr/>
          </a:p>
        </p:txBody>
      </p:sp>
      <p:sp>
        <p:nvSpPr>
          <p:cNvPr id="92" name="Google Shape;92;p18"/>
          <p:cNvSpPr txBox="1"/>
          <p:nvPr>
            <p:ph idx="1" type="body"/>
          </p:nvPr>
        </p:nvSpPr>
        <p:spPr>
          <a:xfrm>
            <a:off x="840525" y="1140775"/>
            <a:ext cx="7493700" cy="355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model correctly classified the data 70 percent of the time - which is satisfactory but could be improved with significantly more data. </a:t>
            </a:r>
            <a:endParaRPr sz="1600"/>
          </a:p>
          <a:p>
            <a:pPr indent="-330200" lvl="0" marL="457200" rtl="0" algn="l">
              <a:spcBef>
                <a:spcPts val="0"/>
              </a:spcBef>
              <a:spcAft>
                <a:spcPts val="0"/>
              </a:spcAft>
              <a:buSzPts val="1600"/>
              <a:buChar char="●"/>
            </a:pPr>
            <a:r>
              <a:rPr lang="en" sz="1600"/>
              <a:t>An interesting extension would be to find older data (perhaps all data between 2000 and 2018) and build a model using this data. This model could then attempt to classify the data we used in this experiment. </a:t>
            </a:r>
            <a:endParaRPr sz="1600"/>
          </a:p>
          <a:p>
            <a:pPr indent="-330200" lvl="0" marL="457200" rtl="0" algn="l">
              <a:spcBef>
                <a:spcPts val="0"/>
              </a:spcBef>
              <a:spcAft>
                <a:spcPts val="0"/>
              </a:spcAft>
              <a:buSzPts val="1600"/>
              <a:buChar char="●"/>
            </a:pPr>
            <a:r>
              <a:rPr lang="en" sz="1600"/>
              <a:t>More data would allow us to add more layers.</a:t>
            </a:r>
            <a:endParaRPr sz="1600"/>
          </a:p>
          <a:p>
            <a:pPr indent="-330200" lvl="1" marL="914400" rtl="0" algn="l">
              <a:spcBef>
                <a:spcPts val="0"/>
              </a:spcBef>
              <a:spcAft>
                <a:spcPts val="0"/>
              </a:spcAft>
              <a:buSzPts val="1600"/>
              <a:buChar char="○"/>
            </a:pPr>
            <a:r>
              <a:rPr lang="en" sz="1600"/>
              <a:t>This could provide more nuance and accuracy to the classifications, which would allow us to classify the rate of change into more than three categories. </a:t>
            </a:r>
            <a:endParaRPr sz="1600"/>
          </a:p>
          <a:p>
            <a:pPr indent="-330200" lvl="1" marL="914400" rtl="0" algn="l">
              <a:spcBef>
                <a:spcPts val="0"/>
              </a:spcBef>
              <a:spcAft>
                <a:spcPts val="0"/>
              </a:spcAft>
              <a:buSzPts val="1600"/>
              <a:buChar char="○"/>
            </a:pPr>
            <a:r>
              <a:rPr lang="en" sz="1600"/>
              <a:t>There is a big difference between an increase of HIV cases of 10 percent or 100 percent. In our current model, these two increases fall into the same category, which is not ideal.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8" name="Google Shape;98;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Baeldung. A guide to Deeplearning4j, 15 Aug, 2019, https://www.baeldung.com/deeplearning4j </a:t>
            </a:r>
            <a:endParaRPr/>
          </a:p>
          <a:p>
            <a:pPr indent="-342900" lvl="0" marL="457200" rtl="0" algn="l">
              <a:spcBef>
                <a:spcPts val="0"/>
              </a:spcBef>
              <a:spcAft>
                <a:spcPts val="0"/>
              </a:spcAft>
              <a:buSzPts val="1800"/>
              <a:buChar char="●"/>
            </a:pPr>
            <a:r>
              <a:rPr lang="en"/>
              <a:t>[2] Bohm, Timo. An Introduction to SELUs and why you should start using them as your activation functions, 28 Aug, 2018, https://towardsdatascience.com/gentleintroduction-to-selus-b19943068cd9 </a:t>
            </a:r>
            <a:endParaRPr/>
          </a:p>
          <a:p>
            <a:pPr indent="-342900" lvl="0" marL="457200" rtl="0" algn="l">
              <a:spcBef>
                <a:spcPts val="0"/>
              </a:spcBef>
              <a:spcAft>
                <a:spcPts val="0"/>
              </a:spcAft>
              <a:buSzPts val="1800"/>
              <a:buChar char="●"/>
            </a:pPr>
            <a:r>
              <a:rPr lang="en"/>
              <a:t>[3] GHO | By category | HIV/AIDS. World Health Organization. http://apps.who.int/gho/data/node.main.617?lang=en. </a:t>
            </a:r>
            <a:endParaRPr/>
          </a:p>
          <a:p>
            <a:pPr indent="-342900" lvl="0" marL="457200" rtl="0" algn="l">
              <a:spcBef>
                <a:spcPts val="0"/>
              </a:spcBef>
              <a:spcAft>
                <a:spcPts val="0"/>
              </a:spcAft>
              <a:buSzPts val="1800"/>
              <a:buChar char="●"/>
            </a:pPr>
            <a:r>
              <a:rPr lang="en"/>
              <a:t>[4] Eclipse Deeplearning4j Development Team. Deeplearning4j: Open-source distributed deep learning for the JVM, Apache Software Foundation License 2.0. http://deeplearning4j.org </a:t>
            </a:r>
            <a:endParaRPr/>
          </a:p>
          <a:p>
            <a:pPr indent="-342900" lvl="0" marL="457200" rtl="0" algn="l">
              <a:spcBef>
                <a:spcPts val="0"/>
              </a:spcBef>
              <a:spcAft>
                <a:spcPts val="0"/>
              </a:spcAft>
              <a:buSzPts val="1800"/>
              <a:buChar char="●"/>
            </a:pPr>
            <a:r>
              <a:rPr lang="en"/>
              <a:t>[5] Artificial Neural Network role in modeling of HIV Epidemic. International Journal of Computer Applications, Volume 44-No 16 April 2012.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