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130B2-EDED-41A4-841F-F7669B6ECE2F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469B7-0A60-47BF-BA01-E2705E54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6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/>
              <a:t>47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0944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/>
              <a:t>37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3854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18840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44223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902268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687107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/>
              <a:t>42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770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/>
              <a:t>43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9178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/>
              <a:t>44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0109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/>
              <a:t>45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8382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/>
              <a:t>46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202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3449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85570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8875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50831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/>
              <a:t>52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384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/>
              <a:t>53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04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042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146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/>
              <a:t>54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4368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/>
              <a:t>55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291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BBC4-156D-4476-9FC0-3046A6D59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6536-BBD8-4AC8-9962-954F79D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BBC4-156D-4476-9FC0-3046A6D59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6536-BBD8-4AC8-9962-954F79D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0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BBC4-156D-4476-9FC0-3046A6D59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6536-BBD8-4AC8-9962-954F79D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BBC4-156D-4476-9FC0-3046A6D59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6536-BBD8-4AC8-9962-954F79D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9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BBC4-156D-4476-9FC0-3046A6D59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6536-BBD8-4AC8-9962-954F79D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BBC4-156D-4476-9FC0-3046A6D59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6536-BBD8-4AC8-9962-954F79D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BBC4-156D-4476-9FC0-3046A6D59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6536-BBD8-4AC8-9962-954F79D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6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BBC4-156D-4476-9FC0-3046A6D59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6536-BBD8-4AC8-9962-954F79D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8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BBC4-156D-4476-9FC0-3046A6D59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6536-BBD8-4AC8-9962-954F79D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5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BBC4-156D-4476-9FC0-3046A6D59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6536-BBD8-4AC8-9962-954F79D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4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BBC4-156D-4476-9FC0-3046A6D59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6536-BBD8-4AC8-9962-954F79D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BBC4-156D-4476-9FC0-3046A6D59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6536-BBD8-4AC8-9962-954F79D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3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Wilcoxon Ranked Test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Mann-Whitney Test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altLang="en-US" dirty="0"/>
              <a:t>Business Statistics, 4e, by Ken Black. © 2003 John Wiley &amp; 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3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/>
              <a:t>Business Statistics, 4e, by Ken Black. © 2003 John Wiley &amp; Sons.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386594FC-D980-4D7E-98F5-BB336B0FE97F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10</a:t>
            </a:fld>
            <a:endParaRPr kumimoji="0" lang="en-US" altLang="en-US" sz="140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mtClean="0"/>
              <a:t>Airline Cost:  Conclusion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132" y="1565978"/>
            <a:ext cx="5034665" cy="28987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040" y="4840987"/>
            <a:ext cx="5907373" cy="61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0714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/>
              <a:t>Business Statistics, 4e, by Ken Black. © 2003 John Wiley &amp; Sons.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11037C69-5B3E-4FA9-9898-270A444A16E0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11</a:t>
            </a:fld>
            <a:endParaRPr kumimoji="0" lang="en-US" altLang="en-US" sz="1400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mtClean="0"/>
              <a:t>Mann-Whitney </a:t>
            </a:r>
            <a:r>
              <a:rPr lang="en-US" altLang="en-US" i="1" smtClean="0"/>
              <a:t>U</a:t>
            </a:r>
            <a:r>
              <a:rPr lang="en-US" altLang="en-US" smtClean="0"/>
              <a:t> Test</a:t>
            </a:r>
          </a:p>
        </p:txBody>
      </p:sp>
      <p:sp>
        <p:nvSpPr>
          <p:cNvPr id="266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3886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mtClean="0"/>
              <a:t>Nonparametric counterpart of the </a:t>
            </a:r>
            <a:r>
              <a:rPr lang="en-US" altLang="en-US" i="1" smtClean="0"/>
              <a:t>t</a:t>
            </a:r>
            <a:r>
              <a:rPr lang="en-US" altLang="en-US" smtClean="0"/>
              <a:t> test for independent samples</a:t>
            </a:r>
          </a:p>
          <a:p>
            <a:r>
              <a:rPr lang="en-US" altLang="en-US" smtClean="0"/>
              <a:t>Does not require normally distributed populations</a:t>
            </a:r>
          </a:p>
          <a:p>
            <a:r>
              <a:rPr lang="en-US" altLang="en-US" smtClean="0"/>
              <a:t>May be applied to ordinal data</a:t>
            </a:r>
          </a:p>
          <a:p>
            <a:r>
              <a:rPr lang="en-US" altLang="en-US" smtClean="0"/>
              <a:t>Assumptions</a:t>
            </a:r>
          </a:p>
          <a:p>
            <a:pPr lvl="1"/>
            <a:r>
              <a:rPr lang="en-US" altLang="en-US" smtClean="0"/>
              <a:t>Independent Samples</a:t>
            </a:r>
          </a:p>
          <a:p>
            <a:pPr lvl="1"/>
            <a:r>
              <a:rPr lang="en-US" altLang="en-US" smtClean="0"/>
              <a:t>At Least Ordinal Data</a:t>
            </a:r>
          </a:p>
        </p:txBody>
      </p:sp>
    </p:spTree>
    <p:extLst>
      <p:ext uri="{BB962C8B-B14F-4D97-AF65-F5344CB8AC3E}">
        <p14:creationId xmlns:p14="http://schemas.microsoft.com/office/powerpoint/2010/main" val="36970265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/>
              <a:t>Business Statistics, 4e, by Ken Black. © 2003 John Wiley &amp; Sons.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0D0CDA90-FF75-4EA8-B522-452093B91898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12</a:t>
            </a:fld>
            <a:endParaRPr kumimoji="0" lang="en-US" altLang="en-US" sz="1400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mtClean="0"/>
              <a:t>Ma</a:t>
            </a:r>
            <a:r>
              <a:rPr lang="en-US" altLang="en-US" b="0" smtClean="0"/>
              <a:t>n</a:t>
            </a:r>
            <a:r>
              <a:rPr lang="en-US" altLang="en-US" smtClean="0"/>
              <a:t>n-Whitney </a:t>
            </a:r>
            <a:r>
              <a:rPr lang="en-US" altLang="en-US" i="1" smtClean="0"/>
              <a:t>U</a:t>
            </a:r>
            <a:r>
              <a:rPr lang="en-US" altLang="en-US" smtClean="0"/>
              <a:t> Test:  </a:t>
            </a:r>
            <a:br>
              <a:rPr lang="en-US" altLang="en-US" smtClean="0"/>
            </a:br>
            <a:r>
              <a:rPr lang="en-US" altLang="en-US" smtClean="0"/>
              <a:t>Sample Size Consideration</a:t>
            </a:r>
          </a:p>
        </p:txBody>
      </p:sp>
      <p:sp>
        <p:nvSpPr>
          <p:cNvPr id="286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09800" y="2209800"/>
            <a:ext cx="7772400" cy="28082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b="1" smtClean="0"/>
              <a:t>Size of sample one:  </a:t>
            </a:r>
            <a:r>
              <a:rPr lang="en-US" altLang="en-US" b="1" i="1" smtClean="0"/>
              <a:t>n</a:t>
            </a:r>
            <a:r>
              <a:rPr lang="en-US" altLang="en-US" b="1" baseline="-25000" smtClean="0"/>
              <a:t>1</a:t>
            </a:r>
            <a:endParaRPr lang="en-US" altLang="en-US" b="1" smtClean="0"/>
          </a:p>
          <a:p>
            <a:r>
              <a:rPr lang="en-US" altLang="en-US" b="1" smtClean="0"/>
              <a:t>Size of sample two:  </a:t>
            </a:r>
            <a:r>
              <a:rPr lang="en-US" altLang="en-US" b="1" i="1" smtClean="0"/>
              <a:t>n</a:t>
            </a:r>
            <a:r>
              <a:rPr lang="en-US" altLang="en-US" b="1" baseline="-25000" smtClean="0"/>
              <a:t>2</a:t>
            </a:r>
            <a:endParaRPr lang="en-US" altLang="en-US" b="1" smtClean="0"/>
          </a:p>
          <a:p>
            <a:r>
              <a:rPr lang="en-US" altLang="en-US" b="1" smtClean="0"/>
              <a:t>If both </a:t>
            </a:r>
            <a:r>
              <a:rPr lang="en-US" altLang="en-US" b="1" i="1" smtClean="0"/>
              <a:t>n</a:t>
            </a:r>
            <a:r>
              <a:rPr lang="en-US" altLang="en-US" b="1" baseline="-25000" smtClean="0"/>
              <a:t>1</a:t>
            </a:r>
            <a:r>
              <a:rPr lang="en-US" altLang="en-US" b="1" smtClean="0"/>
              <a:t> and </a:t>
            </a:r>
            <a:r>
              <a:rPr lang="en-US" altLang="en-US" b="1" i="1" smtClean="0"/>
              <a:t>n</a:t>
            </a:r>
            <a:r>
              <a:rPr lang="en-US" altLang="en-US" b="1" baseline="-25000" smtClean="0"/>
              <a:t>2</a:t>
            </a:r>
            <a:r>
              <a:rPr lang="en-US" altLang="en-US" b="1" smtClean="0"/>
              <a:t> are </a:t>
            </a:r>
            <a:r>
              <a:rPr lang="en-US" altLang="en-US" b="1" smtClean="0">
                <a:latin typeface="Symbol" panose="05050102010706020507" pitchFamily="18" charset="2"/>
              </a:rPr>
              <a:t></a:t>
            </a:r>
            <a:r>
              <a:rPr lang="en-US" altLang="en-US" b="1" smtClean="0"/>
              <a:t> 10, the small sample procedure is appropriate.</a:t>
            </a:r>
          </a:p>
          <a:p>
            <a:r>
              <a:rPr lang="en-US" altLang="en-US" b="1" smtClean="0"/>
              <a:t>If either </a:t>
            </a:r>
            <a:r>
              <a:rPr lang="en-US" altLang="en-US" b="1" i="1" smtClean="0"/>
              <a:t>n</a:t>
            </a:r>
            <a:r>
              <a:rPr lang="en-US" altLang="en-US" b="1" baseline="-25000" smtClean="0"/>
              <a:t>1</a:t>
            </a:r>
            <a:r>
              <a:rPr lang="en-US" altLang="en-US" b="1" smtClean="0"/>
              <a:t> or </a:t>
            </a:r>
            <a:r>
              <a:rPr lang="en-US" altLang="en-US" b="1" i="1" smtClean="0"/>
              <a:t>n</a:t>
            </a:r>
            <a:r>
              <a:rPr lang="en-US" altLang="en-US" b="1" baseline="-25000" smtClean="0"/>
              <a:t>2</a:t>
            </a:r>
            <a:r>
              <a:rPr lang="en-US" altLang="en-US" b="1" smtClean="0"/>
              <a:t> is greater than 10, the large sample procedure is appropriate.</a:t>
            </a:r>
          </a:p>
        </p:txBody>
      </p:sp>
    </p:spTree>
    <p:extLst>
      <p:ext uri="{BB962C8B-B14F-4D97-AF65-F5344CB8AC3E}">
        <p14:creationId xmlns:p14="http://schemas.microsoft.com/office/powerpoint/2010/main" val="2177616568"/>
      </p:ext>
    </p:extLst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/>
              <a:t>Business Statistics, 4e, by Ken Black. © 2003 John Wiley &amp; Sons.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D6D8E412-6CC0-417D-8077-EFBC231C48A8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13</a:t>
            </a:fld>
            <a:endParaRPr kumimoji="0" lang="en-US" altLang="en-US" sz="140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mtClean="0"/>
              <a:t>Mann-Whitney U Test:  </a:t>
            </a:r>
            <a:br>
              <a:rPr lang="en-US" altLang="en-US" smtClean="0"/>
            </a:br>
            <a:r>
              <a:rPr lang="en-US" altLang="en-US" smtClean="0"/>
              <a:t>Small Sample Example</a:t>
            </a:r>
          </a:p>
        </p:txBody>
      </p:sp>
      <p:sp>
        <p:nvSpPr>
          <p:cNvPr id="30726" name="Rectangle 26"/>
          <p:cNvSpPr>
            <a:spLocks noChangeArrowheads="1"/>
          </p:cNvSpPr>
          <p:nvPr/>
        </p:nvSpPr>
        <p:spPr bwMode="auto">
          <a:xfrm>
            <a:off x="1752601" y="2057401"/>
            <a:ext cx="4968875" cy="37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571500" indent="-571500"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H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r>
              <a:rPr kumimoji="0"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:  The health service population is identical to the educational service population on employee compensation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H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: The health service population is not identical to the educational service population on employee compensation</a:t>
            </a:r>
          </a:p>
        </p:txBody>
      </p: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282543" y="1690688"/>
            <a:ext cx="3149600" cy="3760788"/>
            <a:chOff x="3360" y="1392"/>
            <a:chExt cx="1984" cy="2369"/>
          </a:xfrm>
          <a:solidFill>
            <a:schemeClr val="bg1"/>
          </a:solidFill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3360" y="1410"/>
              <a:ext cx="1984" cy="2332"/>
            </a:xfrm>
            <a:prstGeom prst="rect">
              <a:avLst/>
            </a:prstGeom>
            <a:grpFill/>
            <a:ln w="50800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3410" y="1616"/>
              <a:ext cx="661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 u="sng">
                  <a:solidFill>
                    <a:srgbClr val="000000"/>
                  </a:solidFill>
                </a:rPr>
                <a:t>Service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3410" y="1392"/>
              <a:ext cx="667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>
                  <a:solidFill>
                    <a:srgbClr val="000000"/>
                  </a:solidFill>
                </a:rPr>
                <a:t>Health </a:t>
              </a: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4198" y="1392"/>
              <a:ext cx="1068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>
                  <a:solidFill>
                    <a:srgbClr val="000000"/>
                  </a:solidFill>
                </a:rPr>
                <a:t>Educational </a:t>
              </a: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4571" y="1616"/>
              <a:ext cx="661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 u="sng">
                  <a:solidFill>
                    <a:srgbClr val="000000"/>
                  </a:solidFill>
                </a:rPr>
                <a:t>Service</a:t>
              </a: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3539" y="1851"/>
              <a:ext cx="510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>
                  <a:solidFill>
                    <a:srgbClr val="000000"/>
                  </a:solidFill>
                </a:rPr>
                <a:t>20.10</a:t>
              </a: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4707" y="1851"/>
              <a:ext cx="510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 dirty="0">
                  <a:solidFill>
                    <a:srgbClr val="000000"/>
                  </a:solidFill>
                </a:rPr>
                <a:t>26.19</a:t>
              </a:r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3539" y="2086"/>
              <a:ext cx="510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>
                  <a:solidFill>
                    <a:srgbClr val="000000"/>
                  </a:solidFill>
                </a:rPr>
                <a:t>19.80</a:t>
              </a: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4707" y="2086"/>
              <a:ext cx="510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>
                  <a:solidFill>
                    <a:srgbClr val="000000"/>
                  </a:solidFill>
                </a:rPr>
                <a:t>23.88</a:t>
              </a:r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3539" y="2320"/>
              <a:ext cx="510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>
                  <a:solidFill>
                    <a:srgbClr val="000000"/>
                  </a:solidFill>
                </a:rPr>
                <a:t>22.36</a:t>
              </a:r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4707" y="2320"/>
              <a:ext cx="510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>
                  <a:solidFill>
                    <a:srgbClr val="000000"/>
                  </a:solidFill>
                </a:rPr>
                <a:t>25.50</a:t>
              </a:r>
            </a:p>
          </p:txBody>
        </p:sp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3539" y="2555"/>
              <a:ext cx="510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>
                  <a:solidFill>
                    <a:srgbClr val="000000"/>
                  </a:solidFill>
                </a:rPr>
                <a:t>18.75</a:t>
              </a:r>
            </a:p>
          </p:txBody>
        </p:sp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4707" y="2555"/>
              <a:ext cx="510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>
                  <a:solidFill>
                    <a:srgbClr val="000000"/>
                  </a:solidFill>
                </a:rPr>
                <a:t>21.64</a:t>
              </a:r>
            </a:p>
          </p:txBody>
        </p:sp>
        <p:sp>
          <p:nvSpPr>
            <p:cNvPr id="41" name="Rectangle 18"/>
            <p:cNvSpPr>
              <a:spLocks noChangeArrowheads="1"/>
            </p:cNvSpPr>
            <p:nvPr/>
          </p:nvSpPr>
          <p:spPr bwMode="auto">
            <a:xfrm>
              <a:off x="3539" y="2790"/>
              <a:ext cx="510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>
                  <a:solidFill>
                    <a:srgbClr val="000000"/>
                  </a:solidFill>
                </a:rPr>
                <a:t>21.90</a:t>
              </a:r>
            </a:p>
          </p:txBody>
        </p:sp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4707" y="2790"/>
              <a:ext cx="510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>
                  <a:solidFill>
                    <a:srgbClr val="000000"/>
                  </a:solidFill>
                </a:rPr>
                <a:t>24.85</a:t>
              </a:r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3539" y="3025"/>
              <a:ext cx="510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>
                  <a:solidFill>
                    <a:srgbClr val="000000"/>
                  </a:solidFill>
                </a:rPr>
                <a:t>22.96</a:t>
              </a: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4707" y="3025"/>
              <a:ext cx="510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>
                  <a:solidFill>
                    <a:srgbClr val="000000"/>
                  </a:solidFill>
                </a:rPr>
                <a:t>25.30</a:t>
              </a:r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3539" y="3260"/>
              <a:ext cx="510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>
                  <a:solidFill>
                    <a:srgbClr val="000000"/>
                  </a:solidFill>
                </a:rPr>
                <a:t>20.75</a:t>
              </a: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4707" y="3260"/>
              <a:ext cx="510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>
                  <a:solidFill>
                    <a:srgbClr val="000000"/>
                  </a:solidFill>
                </a:rPr>
                <a:t>24.12</a:t>
              </a: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4707" y="3494"/>
              <a:ext cx="510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200" b="1" i="0">
                  <a:solidFill>
                    <a:srgbClr val="000000"/>
                  </a:solidFill>
                </a:rPr>
                <a:t>23.45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114292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/>
              <a:t>Business Statistics, 4e, by Ken Black. © 2003 John Wiley &amp; Sons.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91FD142C-4F37-4D58-82CE-1FBAEF681B29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14</a:t>
            </a:fld>
            <a:endParaRPr kumimoji="0" lang="en-US" altLang="en-US" sz="140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mtClean="0"/>
              <a:t>Mann-Whitney </a:t>
            </a:r>
            <a:r>
              <a:rPr lang="en-US" altLang="en-US" i="1" smtClean="0"/>
              <a:t>U</a:t>
            </a:r>
            <a:r>
              <a:rPr lang="en-US" altLang="en-US" smtClean="0"/>
              <a:t> Test:  </a:t>
            </a:r>
            <a:br>
              <a:rPr lang="en-US" altLang="en-US" smtClean="0"/>
            </a:br>
            <a:r>
              <a:rPr lang="en-US" altLang="en-US" smtClean="0"/>
              <a:t>Small Sample Example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654176" y="1643064"/>
            <a:ext cx="5466241" cy="37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tabLst>
                <a:tab pos="457200" algn="l"/>
              </a:tabLst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tabLst>
                <a:tab pos="457200" algn="l"/>
              </a:tabLst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tabLst>
                <a:tab pos="457200" algn="l"/>
              </a:tabLst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tabLst>
                <a:tab pos="457200" algn="l"/>
              </a:tabLst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tabLst>
                <a:tab pos="457200" algn="l"/>
              </a:tabLst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2400" b="1">
                <a:solidFill>
                  <a:schemeClr val="accent2"/>
                </a:solidFill>
                <a:latin typeface="Symbol" panose="05050102010706020507" pitchFamily="18" charset="2"/>
              </a:rPr>
              <a:t></a:t>
            </a: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 = .05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en-US" sz="2400" b="1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If the final p-value &lt; .05, reject H</a:t>
            </a:r>
            <a:r>
              <a:rPr kumimoji="0" lang="en-US" altLang="en-US" sz="2400" b="1" baseline="-25000">
                <a:solidFill>
                  <a:schemeClr val="accent2"/>
                </a:solidFill>
                <a:latin typeface="Book Antiqua" panose="02040602050305030304" pitchFamily="18" charset="0"/>
              </a:rPr>
              <a:t>0</a:t>
            </a: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en-US" sz="2400" b="1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en-US" sz="2400" b="1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W</a:t>
            </a:r>
            <a:r>
              <a:rPr kumimoji="0" lang="en-US" altLang="en-US" sz="2400" b="1" baseline="-25000">
                <a:solidFill>
                  <a:schemeClr val="accent2"/>
                </a:solidFill>
                <a:latin typeface="Book Antiqua" panose="02040602050305030304" pitchFamily="18" charset="0"/>
              </a:rPr>
              <a:t>1</a:t>
            </a: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 = 1 + 2 + 3 + 4 + 6 + 7 + 8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	= 31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en-US" sz="2400" b="1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W</a:t>
            </a:r>
            <a:r>
              <a:rPr kumimoji="0" lang="en-US" altLang="en-US" sz="2400" b="1" baseline="-25000">
                <a:solidFill>
                  <a:schemeClr val="accent2"/>
                </a:solidFill>
                <a:latin typeface="Book Antiqua" panose="02040602050305030304" pitchFamily="18" charset="0"/>
              </a:rPr>
              <a:t>2</a:t>
            </a: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 = 5 + 9 + 10 + 11 + 12 + 13 + 14 + 15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	= 89</a:t>
            </a:r>
          </a:p>
        </p:txBody>
      </p:sp>
      <p:grpSp>
        <p:nvGrpSpPr>
          <p:cNvPr id="32774" name="Group 56"/>
          <p:cNvGrpSpPr>
            <a:grpSpLocks/>
          </p:cNvGrpSpPr>
          <p:nvPr/>
        </p:nvGrpSpPr>
        <p:grpSpPr bwMode="auto">
          <a:xfrm>
            <a:off x="7086600" y="1828800"/>
            <a:ext cx="3028950" cy="4235450"/>
            <a:chOff x="3504" y="1152"/>
            <a:chExt cx="1908" cy="2668"/>
          </a:xfrm>
        </p:grpSpPr>
        <p:sp>
          <p:nvSpPr>
            <p:cNvPr id="32775" name="Rectangle 6"/>
            <p:cNvSpPr>
              <a:spLocks noChangeArrowheads="1"/>
            </p:cNvSpPr>
            <p:nvPr/>
          </p:nvSpPr>
          <p:spPr bwMode="auto">
            <a:xfrm>
              <a:off x="3548" y="1152"/>
              <a:ext cx="1864" cy="266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2776" name="Rectangle 7"/>
            <p:cNvSpPr>
              <a:spLocks noChangeArrowheads="1"/>
            </p:cNvSpPr>
            <p:nvPr/>
          </p:nvSpPr>
          <p:spPr bwMode="auto">
            <a:xfrm>
              <a:off x="3504" y="1179"/>
              <a:ext cx="86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 u="sng">
                  <a:solidFill>
                    <a:srgbClr val="000000"/>
                  </a:solidFill>
                </a:rPr>
                <a:t>Compensation</a:t>
              </a:r>
            </a:p>
          </p:txBody>
        </p:sp>
        <p:sp>
          <p:nvSpPr>
            <p:cNvPr id="32777" name="Rectangle 8"/>
            <p:cNvSpPr>
              <a:spLocks noChangeArrowheads="1"/>
            </p:cNvSpPr>
            <p:nvPr/>
          </p:nvSpPr>
          <p:spPr bwMode="auto">
            <a:xfrm>
              <a:off x="4460" y="1179"/>
              <a:ext cx="39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 u="sng">
                  <a:solidFill>
                    <a:srgbClr val="000000"/>
                  </a:solidFill>
                </a:rPr>
                <a:t>Rank</a:t>
              </a: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4881" y="1179"/>
              <a:ext cx="454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 u="sng">
                  <a:solidFill>
                    <a:srgbClr val="000000"/>
                  </a:solidFill>
                </a:rPr>
                <a:t>Group</a:t>
              </a:r>
            </a:p>
          </p:txBody>
        </p:sp>
        <p:sp>
          <p:nvSpPr>
            <p:cNvPr id="32779" name="Rectangle 10"/>
            <p:cNvSpPr>
              <a:spLocks noChangeArrowheads="1"/>
            </p:cNvSpPr>
            <p:nvPr/>
          </p:nvSpPr>
          <p:spPr bwMode="auto">
            <a:xfrm>
              <a:off x="3984" y="1341"/>
              <a:ext cx="3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18.75</a:t>
              </a:r>
            </a:p>
          </p:txBody>
        </p:sp>
        <p:sp>
          <p:nvSpPr>
            <p:cNvPr id="32780" name="Rectangle 11"/>
            <p:cNvSpPr>
              <a:spLocks noChangeArrowheads="1"/>
            </p:cNvSpPr>
            <p:nvPr/>
          </p:nvSpPr>
          <p:spPr bwMode="auto">
            <a:xfrm>
              <a:off x="4684" y="1341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2781" name="Rectangle 12"/>
            <p:cNvSpPr>
              <a:spLocks noChangeArrowheads="1"/>
            </p:cNvSpPr>
            <p:nvPr/>
          </p:nvSpPr>
          <p:spPr bwMode="auto">
            <a:xfrm>
              <a:off x="5132" y="1341"/>
              <a:ext cx="20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32782" name="Rectangle 13"/>
            <p:cNvSpPr>
              <a:spLocks noChangeArrowheads="1"/>
            </p:cNvSpPr>
            <p:nvPr/>
          </p:nvSpPr>
          <p:spPr bwMode="auto">
            <a:xfrm>
              <a:off x="3984" y="1503"/>
              <a:ext cx="3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19.80</a:t>
              </a:r>
            </a:p>
          </p:txBody>
        </p:sp>
        <p:sp>
          <p:nvSpPr>
            <p:cNvPr id="32783" name="Rectangle 14"/>
            <p:cNvSpPr>
              <a:spLocks noChangeArrowheads="1"/>
            </p:cNvSpPr>
            <p:nvPr/>
          </p:nvSpPr>
          <p:spPr bwMode="auto">
            <a:xfrm>
              <a:off x="4684" y="1503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2784" name="Rectangle 15"/>
            <p:cNvSpPr>
              <a:spLocks noChangeArrowheads="1"/>
            </p:cNvSpPr>
            <p:nvPr/>
          </p:nvSpPr>
          <p:spPr bwMode="auto">
            <a:xfrm>
              <a:off x="5132" y="1503"/>
              <a:ext cx="20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32785" name="Rectangle 16"/>
            <p:cNvSpPr>
              <a:spLocks noChangeArrowheads="1"/>
            </p:cNvSpPr>
            <p:nvPr/>
          </p:nvSpPr>
          <p:spPr bwMode="auto">
            <a:xfrm>
              <a:off x="3984" y="1665"/>
              <a:ext cx="3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20.10</a:t>
              </a:r>
            </a:p>
          </p:txBody>
        </p:sp>
        <p:sp>
          <p:nvSpPr>
            <p:cNvPr id="32786" name="Rectangle 17"/>
            <p:cNvSpPr>
              <a:spLocks noChangeArrowheads="1"/>
            </p:cNvSpPr>
            <p:nvPr/>
          </p:nvSpPr>
          <p:spPr bwMode="auto">
            <a:xfrm>
              <a:off x="4684" y="1665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2787" name="Rectangle 18"/>
            <p:cNvSpPr>
              <a:spLocks noChangeArrowheads="1"/>
            </p:cNvSpPr>
            <p:nvPr/>
          </p:nvSpPr>
          <p:spPr bwMode="auto">
            <a:xfrm>
              <a:off x="5132" y="1665"/>
              <a:ext cx="20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32788" name="Rectangle 19"/>
            <p:cNvSpPr>
              <a:spLocks noChangeArrowheads="1"/>
            </p:cNvSpPr>
            <p:nvPr/>
          </p:nvSpPr>
          <p:spPr bwMode="auto">
            <a:xfrm>
              <a:off x="3984" y="1826"/>
              <a:ext cx="3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20.75</a:t>
              </a:r>
            </a:p>
          </p:txBody>
        </p:sp>
        <p:sp>
          <p:nvSpPr>
            <p:cNvPr id="32789" name="Rectangle 20"/>
            <p:cNvSpPr>
              <a:spLocks noChangeArrowheads="1"/>
            </p:cNvSpPr>
            <p:nvPr/>
          </p:nvSpPr>
          <p:spPr bwMode="auto">
            <a:xfrm>
              <a:off x="4684" y="1826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2790" name="Rectangle 21"/>
            <p:cNvSpPr>
              <a:spLocks noChangeArrowheads="1"/>
            </p:cNvSpPr>
            <p:nvPr/>
          </p:nvSpPr>
          <p:spPr bwMode="auto">
            <a:xfrm>
              <a:off x="5132" y="1826"/>
              <a:ext cx="20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32791" name="Rectangle 22"/>
            <p:cNvSpPr>
              <a:spLocks noChangeArrowheads="1"/>
            </p:cNvSpPr>
            <p:nvPr/>
          </p:nvSpPr>
          <p:spPr bwMode="auto">
            <a:xfrm>
              <a:off x="3984" y="1988"/>
              <a:ext cx="3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21.64</a:t>
              </a:r>
            </a:p>
          </p:txBody>
        </p:sp>
        <p:sp>
          <p:nvSpPr>
            <p:cNvPr id="32792" name="Rectangle 23"/>
            <p:cNvSpPr>
              <a:spLocks noChangeArrowheads="1"/>
            </p:cNvSpPr>
            <p:nvPr/>
          </p:nvSpPr>
          <p:spPr bwMode="auto">
            <a:xfrm>
              <a:off x="4684" y="1988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2793" name="Rectangle 24"/>
            <p:cNvSpPr>
              <a:spLocks noChangeArrowheads="1"/>
            </p:cNvSpPr>
            <p:nvPr/>
          </p:nvSpPr>
          <p:spPr bwMode="auto">
            <a:xfrm>
              <a:off x="5147" y="1988"/>
              <a:ext cx="1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2794" name="Rectangle 25"/>
            <p:cNvSpPr>
              <a:spLocks noChangeArrowheads="1"/>
            </p:cNvSpPr>
            <p:nvPr/>
          </p:nvSpPr>
          <p:spPr bwMode="auto">
            <a:xfrm>
              <a:off x="3984" y="2150"/>
              <a:ext cx="3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21.90</a:t>
              </a:r>
            </a:p>
          </p:txBody>
        </p:sp>
        <p:sp>
          <p:nvSpPr>
            <p:cNvPr id="32795" name="Rectangle 26"/>
            <p:cNvSpPr>
              <a:spLocks noChangeArrowheads="1"/>
            </p:cNvSpPr>
            <p:nvPr/>
          </p:nvSpPr>
          <p:spPr bwMode="auto">
            <a:xfrm>
              <a:off x="4684" y="2150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2796" name="Rectangle 27"/>
            <p:cNvSpPr>
              <a:spLocks noChangeArrowheads="1"/>
            </p:cNvSpPr>
            <p:nvPr/>
          </p:nvSpPr>
          <p:spPr bwMode="auto">
            <a:xfrm>
              <a:off x="5132" y="2150"/>
              <a:ext cx="20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32797" name="Rectangle 28"/>
            <p:cNvSpPr>
              <a:spLocks noChangeArrowheads="1"/>
            </p:cNvSpPr>
            <p:nvPr/>
          </p:nvSpPr>
          <p:spPr bwMode="auto">
            <a:xfrm>
              <a:off x="3984" y="2312"/>
              <a:ext cx="3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22.36</a:t>
              </a:r>
            </a:p>
          </p:txBody>
        </p:sp>
        <p:sp>
          <p:nvSpPr>
            <p:cNvPr id="32798" name="Rectangle 29"/>
            <p:cNvSpPr>
              <a:spLocks noChangeArrowheads="1"/>
            </p:cNvSpPr>
            <p:nvPr/>
          </p:nvSpPr>
          <p:spPr bwMode="auto">
            <a:xfrm>
              <a:off x="4684" y="2312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2799" name="Rectangle 30"/>
            <p:cNvSpPr>
              <a:spLocks noChangeArrowheads="1"/>
            </p:cNvSpPr>
            <p:nvPr/>
          </p:nvSpPr>
          <p:spPr bwMode="auto">
            <a:xfrm>
              <a:off x="5132" y="2312"/>
              <a:ext cx="20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32800" name="Rectangle 31"/>
            <p:cNvSpPr>
              <a:spLocks noChangeArrowheads="1"/>
            </p:cNvSpPr>
            <p:nvPr/>
          </p:nvSpPr>
          <p:spPr bwMode="auto">
            <a:xfrm>
              <a:off x="3984" y="2474"/>
              <a:ext cx="3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22.96</a:t>
              </a:r>
            </a:p>
          </p:txBody>
        </p:sp>
        <p:sp>
          <p:nvSpPr>
            <p:cNvPr id="32801" name="Rectangle 32"/>
            <p:cNvSpPr>
              <a:spLocks noChangeArrowheads="1"/>
            </p:cNvSpPr>
            <p:nvPr/>
          </p:nvSpPr>
          <p:spPr bwMode="auto">
            <a:xfrm>
              <a:off x="4684" y="2474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32802" name="Rectangle 33"/>
            <p:cNvSpPr>
              <a:spLocks noChangeArrowheads="1"/>
            </p:cNvSpPr>
            <p:nvPr/>
          </p:nvSpPr>
          <p:spPr bwMode="auto">
            <a:xfrm>
              <a:off x="5132" y="2474"/>
              <a:ext cx="20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32803" name="Rectangle 34"/>
            <p:cNvSpPr>
              <a:spLocks noChangeArrowheads="1"/>
            </p:cNvSpPr>
            <p:nvPr/>
          </p:nvSpPr>
          <p:spPr bwMode="auto">
            <a:xfrm>
              <a:off x="3984" y="2635"/>
              <a:ext cx="3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23.45</a:t>
              </a:r>
            </a:p>
          </p:txBody>
        </p:sp>
        <p:sp>
          <p:nvSpPr>
            <p:cNvPr id="32804" name="Rectangle 35"/>
            <p:cNvSpPr>
              <a:spLocks noChangeArrowheads="1"/>
            </p:cNvSpPr>
            <p:nvPr/>
          </p:nvSpPr>
          <p:spPr bwMode="auto">
            <a:xfrm>
              <a:off x="4684" y="2635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2805" name="Rectangle 36"/>
            <p:cNvSpPr>
              <a:spLocks noChangeArrowheads="1"/>
            </p:cNvSpPr>
            <p:nvPr/>
          </p:nvSpPr>
          <p:spPr bwMode="auto">
            <a:xfrm>
              <a:off x="5147" y="2635"/>
              <a:ext cx="1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2806" name="Rectangle 37"/>
            <p:cNvSpPr>
              <a:spLocks noChangeArrowheads="1"/>
            </p:cNvSpPr>
            <p:nvPr/>
          </p:nvSpPr>
          <p:spPr bwMode="auto">
            <a:xfrm>
              <a:off x="3984" y="2797"/>
              <a:ext cx="3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23.88</a:t>
              </a:r>
            </a:p>
          </p:txBody>
        </p:sp>
        <p:sp>
          <p:nvSpPr>
            <p:cNvPr id="32807" name="Rectangle 38"/>
            <p:cNvSpPr>
              <a:spLocks noChangeArrowheads="1"/>
            </p:cNvSpPr>
            <p:nvPr/>
          </p:nvSpPr>
          <p:spPr bwMode="auto">
            <a:xfrm>
              <a:off x="4622" y="2797"/>
              <a:ext cx="23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32808" name="Rectangle 39"/>
            <p:cNvSpPr>
              <a:spLocks noChangeArrowheads="1"/>
            </p:cNvSpPr>
            <p:nvPr/>
          </p:nvSpPr>
          <p:spPr bwMode="auto">
            <a:xfrm>
              <a:off x="5147" y="2797"/>
              <a:ext cx="1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2809" name="Rectangle 40"/>
            <p:cNvSpPr>
              <a:spLocks noChangeArrowheads="1"/>
            </p:cNvSpPr>
            <p:nvPr/>
          </p:nvSpPr>
          <p:spPr bwMode="auto">
            <a:xfrm>
              <a:off x="3984" y="2959"/>
              <a:ext cx="3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24.12</a:t>
              </a:r>
            </a:p>
          </p:txBody>
        </p:sp>
        <p:sp>
          <p:nvSpPr>
            <p:cNvPr id="32810" name="Rectangle 41"/>
            <p:cNvSpPr>
              <a:spLocks noChangeArrowheads="1"/>
            </p:cNvSpPr>
            <p:nvPr/>
          </p:nvSpPr>
          <p:spPr bwMode="auto">
            <a:xfrm>
              <a:off x="4622" y="2959"/>
              <a:ext cx="234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32811" name="Rectangle 42"/>
            <p:cNvSpPr>
              <a:spLocks noChangeArrowheads="1"/>
            </p:cNvSpPr>
            <p:nvPr/>
          </p:nvSpPr>
          <p:spPr bwMode="auto">
            <a:xfrm>
              <a:off x="5147" y="2959"/>
              <a:ext cx="1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2812" name="Rectangle 43"/>
            <p:cNvSpPr>
              <a:spLocks noChangeArrowheads="1"/>
            </p:cNvSpPr>
            <p:nvPr/>
          </p:nvSpPr>
          <p:spPr bwMode="auto">
            <a:xfrm>
              <a:off x="3984" y="3121"/>
              <a:ext cx="3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24.85</a:t>
              </a:r>
            </a:p>
          </p:txBody>
        </p:sp>
        <p:sp>
          <p:nvSpPr>
            <p:cNvPr id="32813" name="Rectangle 44"/>
            <p:cNvSpPr>
              <a:spLocks noChangeArrowheads="1"/>
            </p:cNvSpPr>
            <p:nvPr/>
          </p:nvSpPr>
          <p:spPr bwMode="auto">
            <a:xfrm>
              <a:off x="4622" y="3121"/>
              <a:ext cx="23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32814" name="Rectangle 45"/>
            <p:cNvSpPr>
              <a:spLocks noChangeArrowheads="1"/>
            </p:cNvSpPr>
            <p:nvPr/>
          </p:nvSpPr>
          <p:spPr bwMode="auto">
            <a:xfrm>
              <a:off x="5147" y="3121"/>
              <a:ext cx="1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2815" name="Rectangle 46"/>
            <p:cNvSpPr>
              <a:spLocks noChangeArrowheads="1"/>
            </p:cNvSpPr>
            <p:nvPr/>
          </p:nvSpPr>
          <p:spPr bwMode="auto">
            <a:xfrm>
              <a:off x="3984" y="3283"/>
              <a:ext cx="3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25.30</a:t>
              </a:r>
            </a:p>
          </p:txBody>
        </p:sp>
        <p:sp>
          <p:nvSpPr>
            <p:cNvPr id="32816" name="Rectangle 47"/>
            <p:cNvSpPr>
              <a:spLocks noChangeArrowheads="1"/>
            </p:cNvSpPr>
            <p:nvPr/>
          </p:nvSpPr>
          <p:spPr bwMode="auto">
            <a:xfrm>
              <a:off x="4622" y="3283"/>
              <a:ext cx="23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32817" name="Rectangle 48"/>
            <p:cNvSpPr>
              <a:spLocks noChangeArrowheads="1"/>
            </p:cNvSpPr>
            <p:nvPr/>
          </p:nvSpPr>
          <p:spPr bwMode="auto">
            <a:xfrm>
              <a:off x="5147" y="3283"/>
              <a:ext cx="1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2818" name="Rectangle 49"/>
            <p:cNvSpPr>
              <a:spLocks noChangeArrowheads="1"/>
            </p:cNvSpPr>
            <p:nvPr/>
          </p:nvSpPr>
          <p:spPr bwMode="auto">
            <a:xfrm>
              <a:off x="3984" y="3444"/>
              <a:ext cx="3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25.50</a:t>
              </a:r>
            </a:p>
          </p:txBody>
        </p:sp>
        <p:sp>
          <p:nvSpPr>
            <p:cNvPr id="32819" name="Rectangle 50"/>
            <p:cNvSpPr>
              <a:spLocks noChangeArrowheads="1"/>
            </p:cNvSpPr>
            <p:nvPr/>
          </p:nvSpPr>
          <p:spPr bwMode="auto">
            <a:xfrm>
              <a:off x="4622" y="3444"/>
              <a:ext cx="23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32820" name="Rectangle 51"/>
            <p:cNvSpPr>
              <a:spLocks noChangeArrowheads="1"/>
            </p:cNvSpPr>
            <p:nvPr/>
          </p:nvSpPr>
          <p:spPr bwMode="auto">
            <a:xfrm>
              <a:off x="5147" y="3444"/>
              <a:ext cx="1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2821" name="Rectangle 52"/>
            <p:cNvSpPr>
              <a:spLocks noChangeArrowheads="1"/>
            </p:cNvSpPr>
            <p:nvPr/>
          </p:nvSpPr>
          <p:spPr bwMode="auto">
            <a:xfrm>
              <a:off x="3984" y="3606"/>
              <a:ext cx="3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26.19</a:t>
              </a:r>
            </a:p>
          </p:txBody>
        </p:sp>
        <p:sp>
          <p:nvSpPr>
            <p:cNvPr id="32822" name="Rectangle 53"/>
            <p:cNvSpPr>
              <a:spLocks noChangeArrowheads="1"/>
            </p:cNvSpPr>
            <p:nvPr/>
          </p:nvSpPr>
          <p:spPr bwMode="auto">
            <a:xfrm>
              <a:off x="4622" y="3606"/>
              <a:ext cx="23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32823" name="Rectangle 54"/>
            <p:cNvSpPr>
              <a:spLocks noChangeArrowheads="1"/>
            </p:cNvSpPr>
            <p:nvPr/>
          </p:nvSpPr>
          <p:spPr bwMode="auto">
            <a:xfrm>
              <a:off x="5147" y="3606"/>
              <a:ext cx="1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1500" b="1">
                  <a:solidFill>
                    <a:srgbClr val="000000"/>
                  </a:solidFill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11532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/>
              <a:t>Business Statistics, 4e, by Ken Black. © 2003 John Wiley &amp; Sons.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F76CB6E7-2956-4451-B9C1-FCC60806AA1A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15</a:t>
            </a:fld>
            <a:endParaRPr kumimoji="0" lang="en-US" altLang="en-US" sz="140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mtClean="0"/>
              <a:t>Mann-Whitney </a:t>
            </a:r>
            <a:r>
              <a:rPr lang="en-US" altLang="en-US" i="1" smtClean="0"/>
              <a:t>U</a:t>
            </a:r>
            <a:r>
              <a:rPr lang="en-US" altLang="en-US" smtClean="0"/>
              <a:t> Test:  </a:t>
            </a:r>
            <a:br>
              <a:rPr lang="en-US" altLang="en-US" smtClean="0"/>
            </a:br>
            <a:r>
              <a:rPr lang="en-US" altLang="en-US" smtClean="0"/>
              <a:t>Small Sample Example</a:t>
            </a:r>
          </a:p>
        </p:txBody>
      </p:sp>
      <p:grpSp>
        <p:nvGrpSpPr>
          <p:cNvPr id="34821" name="Group 8"/>
          <p:cNvGrpSpPr>
            <a:grpSpLocks/>
          </p:cNvGrpSpPr>
          <p:nvPr/>
        </p:nvGrpSpPr>
        <p:grpSpPr bwMode="auto">
          <a:xfrm>
            <a:off x="1981201" y="1981201"/>
            <a:ext cx="8302625" cy="3908425"/>
            <a:chOff x="288" y="1248"/>
            <a:chExt cx="5230" cy="2462"/>
          </a:xfrm>
          <a:solidFill>
            <a:schemeClr val="bg1"/>
          </a:solidFill>
        </p:grpSpPr>
        <p:graphicFrame>
          <p:nvGraphicFramePr>
            <p:cNvPr id="34822" name="Object 5">
              <a:hlinkClick r:id="" action="ppaction://ole?verb=0"/>
            </p:cNvPr>
            <p:cNvGraphicFramePr>
              <a:graphicFrameLocks/>
            </p:cNvGraphicFramePr>
            <p:nvPr>
              <p:extLst/>
            </p:nvPr>
          </p:nvGraphicFramePr>
          <p:xfrm>
            <a:off x="288" y="1263"/>
            <a:ext cx="2255" cy="2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4" imgW="1928726" imgH="2093683" progId="Equation.3">
                    <p:embed/>
                  </p:oleObj>
                </mc:Choice>
                <mc:Fallback>
                  <p:oleObj name="Equation" r:id="rId4" imgW="1928726" imgH="2093683" progId="Equation.3">
                    <p:embed/>
                    <p:pic>
                      <p:nvPicPr>
                        <p:cNvPr id="34822" name="Object 5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263"/>
                          <a:ext cx="2255" cy="2447"/>
                        </a:xfrm>
                        <a:prstGeom prst="rect">
                          <a:avLst/>
                        </a:prstGeom>
                        <a:noFill/>
                        <a:ln w="50800">
                          <a:solidFill>
                            <a:srgbClr val="F6BF69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3" name="Rectangle 6"/>
            <p:cNvSpPr>
              <a:spLocks noChangeArrowheads="1"/>
            </p:cNvSpPr>
            <p:nvPr/>
          </p:nvSpPr>
          <p:spPr bwMode="auto">
            <a:xfrm>
              <a:off x="2695" y="1248"/>
              <a:ext cx="2823" cy="14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400" b="1">
                  <a:solidFill>
                    <a:schemeClr val="accent2"/>
                  </a:solidFill>
                  <a:latin typeface="Book Antiqua" panose="02040602050305030304" pitchFamily="18" charset="0"/>
                </a:rPr>
                <a:t>Since U</a:t>
              </a:r>
              <a:r>
                <a:rPr kumimoji="0" lang="en-US" altLang="en-US" sz="2400" b="1" baseline="-25000">
                  <a:solidFill>
                    <a:schemeClr val="accent2"/>
                  </a:solidFill>
                  <a:latin typeface="Book Antiqua" panose="02040602050305030304" pitchFamily="18" charset="0"/>
                </a:rPr>
                <a:t>2</a:t>
              </a:r>
              <a:r>
                <a:rPr kumimoji="0" lang="en-US" altLang="en-US" sz="2400" b="1">
                  <a:solidFill>
                    <a:schemeClr val="accent2"/>
                  </a:solidFill>
                  <a:latin typeface="Book Antiqua" panose="02040602050305030304" pitchFamily="18" charset="0"/>
                </a:rPr>
                <a:t> &lt; U</a:t>
              </a:r>
              <a:r>
                <a:rPr kumimoji="0" lang="en-US" altLang="en-US" sz="2400" b="1" baseline="-25000">
                  <a:solidFill>
                    <a:schemeClr val="accent2"/>
                  </a:solidFill>
                  <a:latin typeface="Book Antiqua" panose="02040602050305030304" pitchFamily="18" charset="0"/>
                </a:rPr>
                <a:t>1</a:t>
              </a:r>
              <a:r>
                <a:rPr kumimoji="0" lang="en-US" altLang="en-US" sz="2400" b="1">
                  <a:solidFill>
                    <a:schemeClr val="accent2"/>
                  </a:solidFill>
                  <a:latin typeface="Book Antiqua" panose="02040602050305030304" pitchFamily="18" charset="0"/>
                </a:rPr>
                <a:t>, U = 3.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400" b="1">
                  <a:solidFill>
                    <a:schemeClr val="accent2"/>
                  </a:solidFill>
                  <a:latin typeface="Book Antiqua" panose="02040602050305030304" pitchFamily="18" charset="0"/>
                </a:rPr>
                <a:t>Ucritical from tables for (n1=8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400" b="1">
                  <a:solidFill>
                    <a:schemeClr val="accent2"/>
                  </a:solidFill>
                  <a:latin typeface="Book Antiqua" panose="02040602050305030304" pitchFamily="18" charset="0"/>
                </a:rPr>
                <a:t>And n2=8 at 0.05 )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400" b="1">
                  <a:solidFill>
                    <a:schemeClr val="accent2"/>
                  </a:solidFill>
                  <a:latin typeface="Book Antiqua" panose="02040602050305030304" pitchFamily="18" charset="0"/>
                </a:rPr>
                <a:t>Ucritical=10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400" b="1">
                  <a:solidFill>
                    <a:schemeClr val="accent2"/>
                  </a:solidFill>
                  <a:latin typeface="Book Antiqua" panose="02040602050305030304" pitchFamily="18" charset="0"/>
                </a:rPr>
                <a:t>Ucal &lt; U critical . Reject Ho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40712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/>
              <a:t>Business Statistics, 4e, by Ken Black. © 2003 John Wiley &amp; Sons.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B2BD746B-2603-4317-A64C-15FE021F18C8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16</a:t>
            </a:fld>
            <a:endParaRPr kumimoji="0" lang="en-US" altLang="en-US" sz="140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mtClean="0"/>
              <a:t>Mann-Whitney </a:t>
            </a:r>
            <a:r>
              <a:rPr lang="en-US" altLang="en-US" i="1" smtClean="0"/>
              <a:t>U</a:t>
            </a:r>
            <a:r>
              <a:rPr lang="en-US" altLang="en-US" smtClean="0"/>
              <a:t> Test:  </a:t>
            </a:r>
            <a:br>
              <a:rPr lang="en-US" altLang="en-US" smtClean="0"/>
            </a:br>
            <a:r>
              <a:rPr lang="en-US" altLang="en-US" smtClean="0"/>
              <a:t>Formulas for Large Sample Case</a:t>
            </a:r>
          </a:p>
        </p:txBody>
      </p:sp>
      <p:graphicFrame>
        <p:nvGraphicFramePr>
          <p:cNvPr id="36869" name="Object 5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2438401" y="2438400"/>
          <a:ext cx="3560763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1968500" imgH="1447800" progId="Equation.3">
                  <p:embed/>
                </p:oleObj>
              </mc:Choice>
              <mc:Fallback>
                <p:oleObj name="Equation" r:id="rId4" imgW="1968500" imgH="1447800" progId="Equation.3">
                  <p:embed/>
                  <p:pic>
                    <p:nvPicPr>
                      <p:cNvPr id="36869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2438400"/>
                        <a:ext cx="3560763" cy="2636838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6400801" y="2438401"/>
          <a:ext cx="292417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6" imgW="1686904" imgH="1496651" progId="Equation.3">
                  <p:embed/>
                </p:oleObj>
              </mc:Choice>
              <mc:Fallback>
                <p:oleObj name="Equation" r:id="rId6" imgW="1686904" imgH="1496651" progId="Equation.3">
                  <p:embed/>
                  <p:pic>
                    <p:nvPicPr>
                      <p:cNvPr id="36870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2438401"/>
                        <a:ext cx="2924175" cy="2219325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78637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 dirty="0"/>
              <a:t>Business Statistics, 4e, by Ken Black. © 2003 John Wiley &amp; Sons.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943C536F-D46F-4B5D-97DC-D7B279CC4088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17</a:t>
            </a:fld>
            <a:endParaRPr kumimoji="0" lang="en-US" altLang="en-US" sz="140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64770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mtClean="0"/>
              <a:t>Incomes of PBS </a:t>
            </a:r>
            <a:br>
              <a:rPr lang="en-US" altLang="en-US" smtClean="0"/>
            </a:br>
            <a:r>
              <a:rPr lang="en-US" altLang="en-US" smtClean="0"/>
              <a:t>and Non-PBS Viewers</a:t>
            </a:r>
          </a:p>
        </p:txBody>
      </p:sp>
      <p:grpSp>
        <p:nvGrpSpPr>
          <p:cNvPr id="38917" name="Group 42"/>
          <p:cNvGrpSpPr>
            <a:grpSpLocks/>
          </p:cNvGrpSpPr>
          <p:nvPr/>
        </p:nvGrpSpPr>
        <p:grpSpPr bwMode="auto">
          <a:xfrm>
            <a:off x="7848600" y="990601"/>
            <a:ext cx="2063750" cy="4722813"/>
            <a:chOff x="3984" y="624"/>
            <a:chExt cx="1300" cy="2975"/>
          </a:xfrm>
          <a:solidFill>
            <a:schemeClr val="bg1"/>
          </a:solidFill>
        </p:grpSpPr>
        <p:sp>
          <p:nvSpPr>
            <p:cNvPr id="38923" name="Rectangle 5"/>
            <p:cNvSpPr>
              <a:spLocks noChangeArrowheads="1"/>
            </p:cNvSpPr>
            <p:nvPr/>
          </p:nvSpPr>
          <p:spPr bwMode="auto">
            <a:xfrm>
              <a:off x="3984" y="642"/>
              <a:ext cx="1300" cy="2942"/>
            </a:xfrm>
            <a:prstGeom prst="rect">
              <a:avLst/>
            </a:prstGeom>
            <a:grpFill/>
            <a:ln w="50800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38924" name="Group 35"/>
            <p:cNvGrpSpPr>
              <a:grpSpLocks/>
            </p:cNvGrpSpPr>
            <p:nvPr/>
          </p:nvGrpSpPr>
          <p:grpSpPr bwMode="auto">
            <a:xfrm>
              <a:off x="4026" y="624"/>
              <a:ext cx="1221" cy="2975"/>
              <a:chOff x="3994" y="959"/>
              <a:chExt cx="1221" cy="2916"/>
            </a:xfrm>
            <a:grpFill/>
          </p:grpSpPr>
          <p:sp>
            <p:nvSpPr>
              <p:cNvPr id="38925" name="Rectangle 6"/>
              <p:cNvSpPr>
                <a:spLocks noChangeArrowheads="1"/>
              </p:cNvSpPr>
              <p:nvPr/>
            </p:nvSpPr>
            <p:spPr bwMode="auto">
              <a:xfrm>
                <a:off x="3994" y="959"/>
                <a:ext cx="368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 u="sng">
                    <a:solidFill>
                      <a:schemeClr val="accent2"/>
                    </a:solidFill>
                  </a:rPr>
                  <a:t>PBS</a:t>
                </a:r>
              </a:p>
            </p:txBody>
          </p:sp>
          <p:sp>
            <p:nvSpPr>
              <p:cNvPr id="38926" name="Rectangle 7"/>
              <p:cNvSpPr>
                <a:spLocks noChangeArrowheads="1"/>
              </p:cNvSpPr>
              <p:nvPr/>
            </p:nvSpPr>
            <p:spPr bwMode="auto">
              <a:xfrm>
                <a:off x="4547" y="959"/>
                <a:ext cx="657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 u="sng">
                    <a:solidFill>
                      <a:schemeClr val="folHlink"/>
                    </a:solidFill>
                  </a:rPr>
                  <a:t>Non-PBS</a:t>
                </a:r>
              </a:p>
            </p:txBody>
          </p:sp>
          <p:sp>
            <p:nvSpPr>
              <p:cNvPr id="38927" name="Rectangle 8"/>
              <p:cNvSpPr>
                <a:spLocks noChangeArrowheads="1"/>
              </p:cNvSpPr>
              <p:nvPr/>
            </p:nvSpPr>
            <p:spPr bwMode="auto">
              <a:xfrm>
                <a:off x="4002" y="1151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24,500</a:t>
                </a:r>
              </a:p>
            </p:txBody>
          </p:sp>
          <p:sp>
            <p:nvSpPr>
              <p:cNvPr id="38928" name="Rectangle 9"/>
              <p:cNvSpPr>
                <a:spLocks noChangeArrowheads="1"/>
              </p:cNvSpPr>
              <p:nvPr/>
            </p:nvSpPr>
            <p:spPr bwMode="auto">
              <a:xfrm>
                <a:off x="4722" y="1151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41,000</a:t>
                </a:r>
              </a:p>
            </p:txBody>
          </p:sp>
          <p:sp>
            <p:nvSpPr>
              <p:cNvPr id="38929" name="Rectangle 10"/>
              <p:cNvSpPr>
                <a:spLocks noChangeArrowheads="1"/>
              </p:cNvSpPr>
              <p:nvPr/>
            </p:nvSpPr>
            <p:spPr bwMode="auto">
              <a:xfrm>
                <a:off x="4002" y="1345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39,400</a:t>
                </a:r>
              </a:p>
            </p:txBody>
          </p:sp>
          <p:sp>
            <p:nvSpPr>
              <p:cNvPr id="38930" name="Rectangle 11"/>
              <p:cNvSpPr>
                <a:spLocks noChangeArrowheads="1"/>
              </p:cNvSpPr>
              <p:nvPr/>
            </p:nvSpPr>
            <p:spPr bwMode="auto">
              <a:xfrm>
                <a:off x="4722" y="1345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32,500</a:t>
                </a:r>
              </a:p>
            </p:txBody>
          </p:sp>
          <p:sp>
            <p:nvSpPr>
              <p:cNvPr id="38931" name="Rectangle 12"/>
              <p:cNvSpPr>
                <a:spLocks noChangeArrowheads="1"/>
              </p:cNvSpPr>
              <p:nvPr/>
            </p:nvSpPr>
            <p:spPr bwMode="auto">
              <a:xfrm>
                <a:off x="4002" y="1538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36,800</a:t>
                </a:r>
              </a:p>
            </p:txBody>
          </p:sp>
          <p:sp>
            <p:nvSpPr>
              <p:cNvPr id="38932" name="Rectangle 13"/>
              <p:cNvSpPr>
                <a:spLocks noChangeArrowheads="1"/>
              </p:cNvSpPr>
              <p:nvPr/>
            </p:nvSpPr>
            <p:spPr bwMode="auto">
              <a:xfrm>
                <a:off x="4722" y="1538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33,000</a:t>
                </a:r>
              </a:p>
            </p:txBody>
          </p:sp>
          <p:sp>
            <p:nvSpPr>
              <p:cNvPr id="38933" name="Rectangle 14"/>
              <p:cNvSpPr>
                <a:spLocks noChangeArrowheads="1"/>
              </p:cNvSpPr>
              <p:nvPr/>
            </p:nvSpPr>
            <p:spPr bwMode="auto">
              <a:xfrm>
                <a:off x="4005" y="1731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44,300</a:t>
                </a:r>
              </a:p>
            </p:txBody>
          </p:sp>
          <p:sp>
            <p:nvSpPr>
              <p:cNvPr id="38934" name="Rectangle 15"/>
              <p:cNvSpPr>
                <a:spLocks noChangeArrowheads="1"/>
              </p:cNvSpPr>
              <p:nvPr/>
            </p:nvSpPr>
            <p:spPr bwMode="auto">
              <a:xfrm>
                <a:off x="4722" y="1731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 dirty="0">
                    <a:solidFill>
                      <a:srgbClr val="000000"/>
                    </a:solidFill>
                  </a:rPr>
                  <a:t>21,000</a:t>
                </a:r>
              </a:p>
            </p:txBody>
          </p:sp>
          <p:sp>
            <p:nvSpPr>
              <p:cNvPr id="38935" name="Rectangle 16"/>
              <p:cNvSpPr>
                <a:spLocks noChangeArrowheads="1"/>
              </p:cNvSpPr>
              <p:nvPr/>
            </p:nvSpPr>
            <p:spPr bwMode="auto">
              <a:xfrm>
                <a:off x="4002" y="1922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57,960</a:t>
                </a:r>
              </a:p>
            </p:txBody>
          </p:sp>
          <p:sp>
            <p:nvSpPr>
              <p:cNvPr id="38936" name="Rectangle 17"/>
              <p:cNvSpPr>
                <a:spLocks noChangeArrowheads="1"/>
              </p:cNvSpPr>
              <p:nvPr/>
            </p:nvSpPr>
            <p:spPr bwMode="auto">
              <a:xfrm>
                <a:off x="4722" y="1922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40,500</a:t>
                </a:r>
              </a:p>
            </p:txBody>
          </p:sp>
          <p:sp>
            <p:nvSpPr>
              <p:cNvPr id="38937" name="Rectangle 18"/>
              <p:cNvSpPr>
                <a:spLocks noChangeArrowheads="1"/>
              </p:cNvSpPr>
              <p:nvPr/>
            </p:nvSpPr>
            <p:spPr bwMode="auto">
              <a:xfrm>
                <a:off x="4002" y="2116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32,000</a:t>
                </a:r>
              </a:p>
            </p:txBody>
          </p:sp>
          <p:sp>
            <p:nvSpPr>
              <p:cNvPr id="38938" name="Rectangle 19"/>
              <p:cNvSpPr>
                <a:spLocks noChangeArrowheads="1"/>
              </p:cNvSpPr>
              <p:nvPr/>
            </p:nvSpPr>
            <p:spPr bwMode="auto">
              <a:xfrm>
                <a:off x="4722" y="2116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32,400</a:t>
                </a:r>
              </a:p>
            </p:txBody>
          </p:sp>
          <p:sp>
            <p:nvSpPr>
              <p:cNvPr id="38939" name="Rectangle 20"/>
              <p:cNvSpPr>
                <a:spLocks noChangeArrowheads="1"/>
              </p:cNvSpPr>
              <p:nvPr/>
            </p:nvSpPr>
            <p:spPr bwMode="auto">
              <a:xfrm>
                <a:off x="4002" y="2309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61,000</a:t>
                </a:r>
              </a:p>
            </p:txBody>
          </p:sp>
          <p:sp>
            <p:nvSpPr>
              <p:cNvPr id="38940" name="Rectangle 21"/>
              <p:cNvSpPr>
                <a:spLocks noChangeArrowheads="1"/>
              </p:cNvSpPr>
              <p:nvPr/>
            </p:nvSpPr>
            <p:spPr bwMode="auto">
              <a:xfrm>
                <a:off x="4722" y="2309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16,000</a:t>
                </a:r>
              </a:p>
            </p:txBody>
          </p:sp>
          <p:sp>
            <p:nvSpPr>
              <p:cNvPr id="38941" name="Rectangle 22"/>
              <p:cNvSpPr>
                <a:spLocks noChangeArrowheads="1"/>
              </p:cNvSpPr>
              <p:nvPr/>
            </p:nvSpPr>
            <p:spPr bwMode="auto">
              <a:xfrm>
                <a:off x="4002" y="2502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34,000</a:t>
                </a:r>
              </a:p>
            </p:txBody>
          </p:sp>
          <p:sp>
            <p:nvSpPr>
              <p:cNvPr id="38942" name="Rectangle 23"/>
              <p:cNvSpPr>
                <a:spLocks noChangeArrowheads="1"/>
              </p:cNvSpPr>
              <p:nvPr/>
            </p:nvSpPr>
            <p:spPr bwMode="auto">
              <a:xfrm>
                <a:off x="4722" y="2502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21,500</a:t>
                </a:r>
              </a:p>
            </p:txBody>
          </p:sp>
          <p:sp>
            <p:nvSpPr>
              <p:cNvPr id="38943" name="Rectangle 24"/>
              <p:cNvSpPr>
                <a:spLocks noChangeArrowheads="1"/>
              </p:cNvSpPr>
              <p:nvPr/>
            </p:nvSpPr>
            <p:spPr bwMode="auto">
              <a:xfrm>
                <a:off x="4002" y="2694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43,500</a:t>
                </a:r>
              </a:p>
            </p:txBody>
          </p:sp>
          <p:sp>
            <p:nvSpPr>
              <p:cNvPr id="38944" name="Rectangle 25"/>
              <p:cNvSpPr>
                <a:spLocks noChangeArrowheads="1"/>
              </p:cNvSpPr>
              <p:nvPr/>
            </p:nvSpPr>
            <p:spPr bwMode="auto">
              <a:xfrm>
                <a:off x="4722" y="2694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39,500</a:t>
                </a:r>
              </a:p>
            </p:txBody>
          </p:sp>
          <p:sp>
            <p:nvSpPr>
              <p:cNvPr id="38945" name="Rectangle 26"/>
              <p:cNvSpPr>
                <a:spLocks noChangeArrowheads="1"/>
              </p:cNvSpPr>
              <p:nvPr/>
            </p:nvSpPr>
            <p:spPr bwMode="auto">
              <a:xfrm>
                <a:off x="4002" y="2887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55,000</a:t>
                </a:r>
              </a:p>
            </p:txBody>
          </p:sp>
          <p:sp>
            <p:nvSpPr>
              <p:cNvPr id="38946" name="Rectangle 27"/>
              <p:cNvSpPr>
                <a:spLocks noChangeArrowheads="1"/>
              </p:cNvSpPr>
              <p:nvPr/>
            </p:nvSpPr>
            <p:spPr bwMode="auto">
              <a:xfrm>
                <a:off x="4722" y="2887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27,600</a:t>
                </a:r>
              </a:p>
            </p:txBody>
          </p:sp>
          <p:sp>
            <p:nvSpPr>
              <p:cNvPr id="38947" name="Rectangle 28"/>
              <p:cNvSpPr>
                <a:spLocks noChangeArrowheads="1"/>
              </p:cNvSpPr>
              <p:nvPr/>
            </p:nvSpPr>
            <p:spPr bwMode="auto">
              <a:xfrm>
                <a:off x="4002" y="3080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39,000</a:t>
                </a:r>
              </a:p>
            </p:txBody>
          </p:sp>
          <p:sp>
            <p:nvSpPr>
              <p:cNvPr id="38948" name="Rectangle 29"/>
              <p:cNvSpPr>
                <a:spLocks noChangeArrowheads="1"/>
              </p:cNvSpPr>
              <p:nvPr/>
            </p:nvSpPr>
            <p:spPr bwMode="auto">
              <a:xfrm>
                <a:off x="4722" y="3080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43,500</a:t>
                </a:r>
              </a:p>
            </p:txBody>
          </p:sp>
          <p:sp>
            <p:nvSpPr>
              <p:cNvPr id="38949" name="Rectangle 30"/>
              <p:cNvSpPr>
                <a:spLocks noChangeArrowheads="1"/>
              </p:cNvSpPr>
              <p:nvPr/>
            </p:nvSpPr>
            <p:spPr bwMode="auto">
              <a:xfrm>
                <a:off x="4002" y="3272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62,500</a:t>
                </a:r>
              </a:p>
            </p:txBody>
          </p:sp>
          <p:sp>
            <p:nvSpPr>
              <p:cNvPr id="38950" name="Rectangle 31"/>
              <p:cNvSpPr>
                <a:spLocks noChangeArrowheads="1"/>
              </p:cNvSpPr>
              <p:nvPr/>
            </p:nvSpPr>
            <p:spPr bwMode="auto">
              <a:xfrm>
                <a:off x="4722" y="3272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51,900</a:t>
                </a:r>
              </a:p>
            </p:txBody>
          </p:sp>
          <p:sp>
            <p:nvSpPr>
              <p:cNvPr id="38951" name="Rectangle 32"/>
              <p:cNvSpPr>
                <a:spLocks noChangeArrowheads="1"/>
              </p:cNvSpPr>
              <p:nvPr/>
            </p:nvSpPr>
            <p:spPr bwMode="auto">
              <a:xfrm>
                <a:off x="4002" y="3465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61,400</a:t>
                </a:r>
              </a:p>
            </p:txBody>
          </p:sp>
          <p:sp>
            <p:nvSpPr>
              <p:cNvPr id="38952" name="Rectangle 33"/>
              <p:cNvSpPr>
                <a:spLocks noChangeArrowheads="1"/>
              </p:cNvSpPr>
              <p:nvPr/>
            </p:nvSpPr>
            <p:spPr bwMode="auto">
              <a:xfrm>
                <a:off x="4722" y="3465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27,800</a:t>
                </a:r>
              </a:p>
            </p:txBody>
          </p:sp>
          <p:sp>
            <p:nvSpPr>
              <p:cNvPr id="38953" name="Rectangle 34"/>
              <p:cNvSpPr>
                <a:spLocks noChangeArrowheads="1"/>
              </p:cNvSpPr>
              <p:nvPr/>
            </p:nvSpPr>
            <p:spPr bwMode="auto">
              <a:xfrm>
                <a:off x="4002" y="3658"/>
                <a:ext cx="493" cy="21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700" b="1">
                    <a:solidFill>
                      <a:srgbClr val="000000"/>
                    </a:solidFill>
                  </a:rPr>
                  <a:t>53,000</a:t>
                </a:r>
              </a:p>
            </p:txBody>
          </p:sp>
        </p:grpSp>
      </p:grpSp>
      <p:grpSp>
        <p:nvGrpSpPr>
          <p:cNvPr id="38918" name="Group 39"/>
          <p:cNvGrpSpPr>
            <a:grpSpLocks/>
          </p:cNvGrpSpPr>
          <p:nvPr/>
        </p:nvGrpSpPr>
        <p:grpSpPr bwMode="auto">
          <a:xfrm>
            <a:off x="6510341" y="4303714"/>
            <a:ext cx="941388" cy="1139825"/>
            <a:chOff x="3141" y="2711"/>
            <a:chExt cx="593" cy="718"/>
          </a:xfrm>
          <a:noFill/>
        </p:grpSpPr>
        <p:sp>
          <p:nvSpPr>
            <p:cNvPr id="38921" name="Rectangle 37"/>
            <p:cNvSpPr>
              <a:spLocks noChangeArrowheads="1"/>
            </p:cNvSpPr>
            <p:nvPr/>
          </p:nvSpPr>
          <p:spPr bwMode="auto">
            <a:xfrm>
              <a:off x="3141" y="2711"/>
              <a:ext cx="580" cy="250"/>
            </a:xfrm>
            <a:prstGeom prst="rect">
              <a:avLst/>
            </a:prstGeom>
            <a:grpFill/>
            <a:ln w="50800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FF99CC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000" b="1">
                  <a:solidFill>
                    <a:srgbClr val="000000"/>
                  </a:solidFill>
                </a:rPr>
                <a:t>n</a:t>
              </a:r>
              <a:r>
                <a:rPr kumimoji="0" lang="en-US" altLang="en-US" sz="2000" b="1" baseline="-25000">
                  <a:solidFill>
                    <a:srgbClr val="000000"/>
                  </a:solidFill>
                </a:rPr>
                <a:t>1 </a:t>
              </a:r>
              <a:r>
                <a:rPr kumimoji="0" lang="en-US" altLang="en-US" sz="2000" b="1">
                  <a:solidFill>
                    <a:srgbClr val="000000"/>
                  </a:solidFill>
                </a:rPr>
                <a:t>= 14</a:t>
              </a:r>
            </a:p>
          </p:txBody>
        </p:sp>
        <p:sp>
          <p:nvSpPr>
            <p:cNvPr id="38922" name="Rectangle 38"/>
            <p:cNvSpPr>
              <a:spLocks noChangeArrowheads="1"/>
            </p:cNvSpPr>
            <p:nvPr/>
          </p:nvSpPr>
          <p:spPr bwMode="auto">
            <a:xfrm>
              <a:off x="3141" y="3179"/>
              <a:ext cx="593" cy="250"/>
            </a:xfrm>
            <a:prstGeom prst="rect">
              <a:avLst/>
            </a:prstGeom>
            <a:grpFill/>
            <a:ln w="50800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A2C1FE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000" b="1">
                  <a:solidFill>
                    <a:srgbClr val="000000"/>
                  </a:solidFill>
                </a:rPr>
                <a:t>n</a:t>
              </a:r>
              <a:r>
                <a:rPr kumimoji="0" lang="en-US" altLang="en-US" sz="2000" b="1" baseline="-25000">
                  <a:solidFill>
                    <a:srgbClr val="000000"/>
                  </a:solidFill>
                </a:rPr>
                <a:t>2</a:t>
              </a:r>
              <a:r>
                <a:rPr kumimoji="0" lang="en-US" altLang="en-US" sz="2000" b="1">
                  <a:solidFill>
                    <a:srgbClr val="000000"/>
                  </a:solidFill>
                </a:rPr>
                <a:t> = 13</a:t>
              </a:r>
            </a:p>
          </p:txBody>
        </p:sp>
      </p:grpSp>
      <p:sp>
        <p:nvSpPr>
          <p:cNvPr id="90152" name="Rectangle 40"/>
          <p:cNvSpPr>
            <a:spLocks noChangeArrowheads="1"/>
          </p:cNvSpPr>
          <p:nvPr/>
        </p:nvSpPr>
        <p:spPr bwMode="auto">
          <a:xfrm>
            <a:off x="1866900" y="1962150"/>
            <a:ext cx="49149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628650" indent="-628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15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144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altLang="en-US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 The incomes for PBS viewers and non-PBS viewers are identical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altLang="en-US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 The incomes for PBS viewers and non-PBS viewers are not identical</a:t>
            </a:r>
          </a:p>
        </p:txBody>
      </p:sp>
      <p:graphicFrame>
        <p:nvGraphicFramePr>
          <p:cNvPr id="38920" name="Object 41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1677989" y="4513264"/>
          <a:ext cx="43592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2171700" imgH="431800" progId="Equation.3">
                  <p:embed/>
                </p:oleObj>
              </mc:Choice>
              <mc:Fallback>
                <p:oleObj name="Equation" r:id="rId4" imgW="2171700" imgH="431800" progId="Equation.3">
                  <p:embed/>
                  <p:pic>
                    <p:nvPicPr>
                      <p:cNvPr id="38920" name="Object 4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9" y="4513264"/>
                        <a:ext cx="4359275" cy="757237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2864441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/>
              <a:t>Business Statistics, 4e, by Ken Black. © 2003 John Wiley &amp; Sons.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473A0A8B-4CBE-4D76-82A5-40104A91AA74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18</a:t>
            </a:fld>
            <a:endParaRPr kumimoji="0" lang="en-US" altLang="en-US" sz="140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mtClean="0"/>
              <a:t>Ranks of Income from Combined Groups of PBS and Non-PBS Viewers</a:t>
            </a:r>
          </a:p>
        </p:txBody>
      </p:sp>
      <p:grpSp>
        <p:nvGrpSpPr>
          <p:cNvPr id="40965" name="Group 95"/>
          <p:cNvGrpSpPr>
            <a:grpSpLocks/>
          </p:cNvGrpSpPr>
          <p:nvPr/>
        </p:nvGrpSpPr>
        <p:grpSpPr bwMode="auto">
          <a:xfrm>
            <a:off x="2362200" y="1981200"/>
            <a:ext cx="5778500" cy="4548188"/>
            <a:chOff x="1008" y="1104"/>
            <a:chExt cx="3640" cy="2865"/>
          </a:xfrm>
          <a:solidFill>
            <a:schemeClr val="bg1"/>
          </a:solidFill>
        </p:grpSpPr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1008" y="1141"/>
              <a:ext cx="3640" cy="2788"/>
            </a:xfrm>
            <a:prstGeom prst="rect">
              <a:avLst/>
            </a:prstGeom>
            <a:grpFill/>
            <a:ln w="50800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40967" name="Group 93"/>
            <p:cNvGrpSpPr>
              <a:grpSpLocks/>
            </p:cNvGrpSpPr>
            <p:nvPr/>
          </p:nvGrpSpPr>
          <p:grpSpPr bwMode="auto">
            <a:xfrm>
              <a:off x="1019" y="1104"/>
              <a:ext cx="3626" cy="2865"/>
              <a:chOff x="1023" y="936"/>
              <a:chExt cx="3626" cy="2865"/>
            </a:xfrm>
            <a:grpFill/>
          </p:grpSpPr>
          <p:sp>
            <p:nvSpPr>
              <p:cNvPr id="40968" name="Rectangle 6"/>
              <p:cNvSpPr>
                <a:spLocks noChangeArrowheads="1"/>
              </p:cNvSpPr>
              <p:nvPr/>
            </p:nvSpPr>
            <p:spPr bwMode="auto">
              <a:xfrm>
                <a:off x="1023" y="936"/>
                <a:ext cx="601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 u="sng">
                    <a:solidFill>
                      <a:srgbClr val="000000"/>
                    </a:solidFill>
                  </a:rPr>
                  <a:t>Income</a:t>
                </a:r>
              </a:p>
            </p:txBody>
          </p:sp>
          <p:sp>
            <p:nvSpPr>
              <p:cNvPr id="40969" name="Rectangle 7"/>
              <p:cNvSpPr>
                <a:spLocks noChangeArrowheads="1"/>
              </p:cNvSpPr>
              <p:nvPr/>
            </p:nvSpPr>
            <p:spPr bwMode="auto">
              <a:xfrm>
                <a:off x="1660" y="936"/>
                <a:ext cx="475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 u="sng">
                    <a:solidFill>
                      <a:srgbClr val="000000"/>
                    </a:solidFill>
                  </a:rPr>
                  <a:t>Rank</a:t>
                </a:r>
              </a:p>
            </p:txBody>
          </p:sp>
          <p:sp>
            <p:nvSpPr>
              <p:cNvPr id="40970" name="Rectangle 8"/>
              <p:cNvSpPr>
                <a:spLocks noChangeArrowheads="1"/>
              </p:cNvSpPr>
              <p:nvPr/>
            </p:nvSpPr>
            <p:spPr bwMode="auto">
              <a:xfrm>
                <a:off x="2251" y="936"/>
                <a:ext cx="548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 u="sng">
                    <a:solidFill>
                      <a:srgbClr val="000000"/>
                    </a:solidFill>
                  </a:rPr>
                  <a:t>Group</a:t>
                </a:r>
              </a:p>
            </p:txBody>
          </p:sp>
          <p:sp>
            <p:nvSpPr>
              <p:cNvPr id="40971" name="Rectangle 9"/>
              <p:cNvSpPr>
                <a:spLocks noChangeArrowheads="1"/>
              </p:cNvSpPr>
              <p:nvPr/>
            </p:nvSpPr>
            <p:spPr bwMode="auto">
              <a:xfrm>
                <a:off x="2904" y="936"/>
                <a:ext cx="601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 u="sng">
                    <a:solidFill>
                      <a:srgbClr val="000000"/>
                    </a:solidFill>
                  </a:rPr>
                  <a:t>Income</a:t>
                </a:r>
              </a:p>
            </p:txBody>
          </p:sp>
          <p:sp>
            <p:nvSpPr>
              <p:cNvPr id="40972" name="Rectangle 10"/>
              <p:cNvSpPr>
                <a:spLocks noChangeArrowheads="1"/>
              </p:cNvSpPr>
              <p:nvPr/>
            </p:nvSpPr>
            <p:spPr bwMode="auto">
              <a:xfrm>
                <a:off x="3517" y="936"/>
                <a:ext cx="475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 u="sng">
                    <a:solidFill>
                      <a:srgbClr val="000000"/>
                    </a:solidFill>
                  </a:rPr>
                  <a:t>Rank</a:t>
                </a:r>
              </a:p>
            </p:txBody>
          </p:sp>
          <p:sp>
            <p:nvSpPr>
              <p:cNvPr id="40973" name="Rectangle 11"/>
              <p:cNvSpPr>
                <a:spLocks noChangeArrowheads="1"/>
              </p:cNvSpPr>
              <p:nvPr/>
            </p:nvSpPr>
            <p:spPr bwMode="auto">
              <a:xfrm>
                <a:off x="4051" y="936"/>
                <a:ext cx="548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 u="sng">
                    <a:solidFill>
                      <a:srgbClr val="000000"/>
                    </a:solidFill>
                  </a:rPr>
                  <a:t>Group</a:t>
                </a:r>
              </a:p>
            </p:txBody>
          </p:sp>
          <p:sp>
            <p:nvSpPr>
              <p:cNvPr id="40974" name="Rectangle 12"/>
              <p:cNvSpPr>
                <a:spLocks noChangeArrowheads="1"/>
              </p:cNvSpPr>
              <p:nvPr/>
            </p:nvSpPr>
            <p:spPr bwMode="auto">
              <a:xfrm>
                <a:off x="1118" y="1124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16,000</a:t>
                </a:r>
              </a:p>
            </p:txBody>
          </p:sp>
          <p:sp>
            <p:nvSpPr>
              <p:cNvPr id="40975" name="Rectangle 13"/>
              <p:cNvSpPr>
                <a:spLocks noChangeArrowheads="1"/>
              </p:cNvSpPr>
              <p:nvPr/>
            </p:nvSpPr>
            <p:spPr bwMode="auto">
              <a:xfrm>
                <a:off x="1973" y="1124"/>
                <a:ext cx="19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0976" name="Rectangle 14"/>
              <p:cNvSpPr>
                <a:spLocks noChangeArrowheads="1"/>
              </p:cNvSpPr>
              <p:nvPr/>
            </p:nvSpPr>
            <p:spPr bwMode="auto">
              <a:xfrm>
                <a:off x="2097" y="1124"/>
                <a:ext cx="72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 dirty="0">
                    <a:solidFill>
                      <a:srgbClr val="000000"/>
                    </a:solidFill>
                  </a:rPr>
                  <a:t>Non-PBS</a:t>
                </a:r>
              </a:p>
            </p:txBody>
          </p:sp>
          <p:sp>
            <p:nvSpPr>
              <p:cNvPr id="40977" name="Rectangle 15"/>
              <p:cNvSpPr>
                <a:spLocks noChangeArrowheads="1"/>
              </p:cNvSpPr>
              <p:nvPr/>
            </p:nvSpPr>
            <p:spPr bwMode="auto">
              <a:xfrm>
                <a:off x="3003" y="1124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39,500</a:t>
                </a:r>
              </a:p>
            </p:txBody>
          </p:sp>
          <p:sp>
            <p:nvSpPr>
              <p:cNvPr id="40978" name="Rectangle 16"/>
              <p:cNvSpPr>
                <a:spLocks noChangeArrowheads="1"/>
              </p:cNvSpPr>
              <p:nvPr/>
            </p:nvSpPr>
            <p:spPr bwMode="auto">
              <a:xfrm>
                <a:off x="3729" y="1124"/>
                <a:ext cx="269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15</a:t>
                </a:r>
              </a:p>
            </p:txBody>
          </p:sp>
          <p:sp>
            <p:nvSpPr>
              <p:cNvPr id="40979" name="Rectangle 17"/>
              <p:cNvSpPr>
                <a:spLocks noChangeArrowheads="1"/>
              </p:cNvSpPr>
              <p:nvPr/>
            </p:nvSpPr>
            <p:spPr bwMode="auto">
              <a:xfrm>
                <a:off x="3927" y="1124"/>
                <a:ext cx="72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Non-PBS</a:t>
                </a:r>
              </a:p>
            </p:txBody>
          </p:sp>
          <p:sp>
            <p:nvSpPr>
              <p:cNvPr id="40980" name="Rectangle 18"/>
              <p:cNvSpPr>
                <a:spLocks noChangeArrowheads="1"/>
              </p:cNvSpPr>
              <p:nvPr/>
            </p:nvSpPr>
            <p:spPr bwMode="auto">
              <a:xfrm>
                <a:off x="1118" y="1311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21,000</a:t>
                </a:r>
              </a:p>
            </p:txBody>
          </p:sp>
          <p:sp>
            <p:nvSpPr>
              <p:cNvPr id="40981" name="Rectangle 19"/>
              <p:cNvSpPr>
                <a:spLocks noChangeArrowheads="1"/>
              </p:cNvSpPr>
              <p:nvPr/>
            </p:nvSpPr>
            <p:spPr bwMode="auto">
              <a:xfrm>
                <a:off x="1973" y="1311"/>
                <a:ext cx="19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0982" name="Rectangle 20"/>
              <p:cNvSpPr>
                <a:spLocks noChangeArrowheads="1"/>
              </p:cNvSpPr>
              <p:nvPr/>
            </p:nvSpPr>
            <p:spPr bwMode="auto">
              <a:xfrm>
                <a:off x="2097" y="1311"/>
                <a:ext cx="72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Non-PBS</a:t>
                </a:r>
              </a:p>
            </p:txBody>
          </p:sp>
          <p:sp>
            <p:nvSpPr>
              <p:cNvPr id="40983" name="Rectangle 21"/>
              <p:cNvSpPr>
                <a:spLocks noChangeArrowheads="1"/>
              </p:cNvSpPr>
              <p:nvPr/>
            </p:nvSpPr>
            <p:spPr bwMode="auto">
              <a:xfrm>
                <a:off x="3003" y="1311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40,500</a:t>
                </a:r>
              </a:p>
            </p:txBody>
          </p:sp>
          <p:sp>
            <p:nvSpPr>
              <p:cNvPr id="40984" name="Rectangle 22"/>
              <p:cNvSpPr>
                <a:spLocks noChangeArrowheads="1"/>
              </p:cNvSpPr>
              <p:nvPr/>
            </p:nvSpPr>
            <p:spPr bwMode="auto">
              <a:xfrm>
                <a:off x="3729" y="1311"/>
                <a:ext cx="269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16</a:t>
                </a:r>
              </a:p>
            </p:txBody>
          </p:sp>
          <p:sp>
            <p:nvSpPr>
              <p:cNvPr id="40985" name="Rectangle 23"/>
              <p:cNvSpPr>
                <a:spLocks noChangeArrowheads="1"/>
              </p:cNvSpPr>
              <p:nvPr/>
            </p:nvSpPr>
            <p:spPr bwMode="auto">
              <a:xfrm>
                <a:off x="3927" y="1311"/>
                <a:ext cx="72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Non-PBS</a:t>
                </a:r>
              </a:p>
            </p:txBody>
          </p:sp>
          <p:sp>
            <p:nvSpPr>
              <p:cNvPr id="40986" name="Rectangle 24"/>
              <p:cNvSpPr>
                <a:spLocks noChangeArrowheads="1"/>
              </p:cNvSpPr>
              <p:nvPr/>
            </p:nvSpPr>
            <p:spPr bwMode="auto">
              <a:xfrm>
                <a:off x="1118" y="1499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21,500</a:t>
                </a:r>
              </a:p>
            </p:txBody>
          </p:sp>
          <p:sp>
            <p:nvSpPr>
              <p:cNvPr id="40987" name="Rectangle 25"/>
              <p:cNvSpPr>
                <a:spLocks noChangeArrowheads="1"/>
              </p:cNvSpPr>
              <p:nvPr/>
            </p:nvSpPr>
            <p:spPr bwMode="auto">
              <a:xfrm>
                <a:off x="1973" y="1499"/>
                <a:ext cx="19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40988" name="Rectangle 26"/>
              <p:cNvSpPr>
                <a:spLocks noChangeArrowheads="1"/>
              </p:cNvSpPr>
              <p:nvPr/>
            </p:nvSpPr>
            <p:spPr bwMode="auto">
              <a:xfrm>
                <a:off x="2097" y="1499"/>
                <a:ext cx="72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Non-PBS</a:t>
                </a:r>
              </a:p>
            </p:txBody>
          </p:sp>
          <p:sp>
            <p:nvSpPr>
              <p:cNvPr id="40989" name="Rectangle 27"/>
              <p:cNvSpPr>
                <a:spLocks noChangeArrowheads="1"/>
              </p:cNvSpPr>
              <p:nvPr/>
            </p:nvSpPr>
            <p:spPr bwMode="auto">
              <a:xfrm>
                <a:off x="3003" y="1499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41,000</a:t>
                </a:r>
              </a:p>
            </p:txBody>
          </p:sp>
          <p:sp>
            <p:nvSpPr>
              <p:cNvPr id="40990" name="Rectangle 28"/>
              <p:cNvSpPr>
                <a:spLocks noChangeArrowheads="1"/>
              </p:cNvSpPr>
              <p:nvPr/>
            </p:nvSpPr>
            <p:spPr bwMode="auto">
              <a:xfrm>
                <a:off x="3729" y="1499"/>
                <a:ext cx="269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17</a:t>
                </a:r>
              </a:p>
            </p:txBody>
          </p:sp>
          <p:sp>
            <p:nvSpPr>
              <p:cNvPr id="40991" name="Rectangle 29"/>
              <p:cNvSpPr>
                <a:spLocks noChangeArrowheads="1"/>
              </p:cNvSpPr>
              <p:nvPr/>
            </p:nvSpPr>
            <p:spPr bwMode="auto">
              <a:xfrm>
                <a:off x="3927" y="1499"/>
                <a:ext cx="72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Non-PBS</a:t>
                </a:r>
              </a:p>
            </p:txBody>
          </p:sp>
          <p:sp>
            <p:nvSpPr>
              <p:cNvPr id="40992" name="Rectangle 30"/>
              <p:cNvSpPr>
                <a:spLocks noChangeArrowheads="1"/>
              </p:cNvSpPr>
              <p:nvPr/>
            </p:nvSpPr>
            <p:spPr bwMode="auto">
              <a:xfrm>
                <a:off x="1118" y="1686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24,500</a:t>
                </a:r>
              </a:p>
            </p:txBody>
          </p:sp>
          <p:sp>
            <p:nvSpPr>
              <p:cNvPr id="40993" name="Rectangle 31"/>
              <p:cNvSpPr>
                <a:spLocks noChangeArrowheads="1"/>
              </p:cNvSpPr>
              <p:nvPr/>
            </p:nvSpPr>
            <p:spPr bwMode="auto">
              <a:xfrm>
                <a:off x="1973" y="1686"/>
                <a:ext cx="19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40994" name="Rectangle 32"/>
              <p:cNvSpPr>
                <a:spLocks noChangeArrowheads="1"/>
              </p:cNvSpPr>
              <p:nvPr/>
            </p:nvSpPr>
            <p:spPr bwMode="auto">
              <a:xfrm>
                <a:off x="2308" y="1686"/>
                <a:ext cx="39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PBS</a:t>
                </a:r>
              </a:p>
            </p:txBody>
          </p:sp>
          <p:sp>
            <p:nvSpPr>
              <p:cNvPr id="40995" name="Rectangle 33"/>
              <p:cNvSpPr>
                <a:spLocks noChangeArrowheads="1"/>
              </p:cNvSpPr>
              <p:nvPr/>
            </p:nvSpPr>
            <p:spPr bwMode="auto">
              <a:xfrm>
                <a:off x="3003" y="1686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43,000</a:t>
                </a:r>
              </a:p>
            </p:txBody>
          </p:sp>
          <p:sp>
            <p:nvSpPr>
              <p:cNvPr id="40996" name="Rectangle 34"/>
              <p:cNvSpPr>
                <a:spLocks noChangeArrowheads="1"/>
              </p:cNvSpPr>
              <p:nvPr/>
            </p:nvSpPr>
            <p:spPr bwMode="auto">
              <a:xfrm>
                <a:off x="3729" y="1686"/>
                <a:ext cx="269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18</a:t>
                </a:r>
              </a:p>
            </p:txBody>
          </p:sp>
          <p:sp>
            <p:nvSpPr>
              <p:cNvPr id="40997" name="Rectangle 35"/>
              <p:cNvSpPr>
                <a:spLocks noChangeArrowheads="1"/>
              </p:cNvSpPr>
              <p:nvPr/>
            </p:nvSpPr>
            <p:spPr bwMode="auto">
              <a:xfrm>
                <a:off x="4108" y="1686"/>
                <a:ext cx="39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PBS</a:t>
                </a:r>
              </a:p>
            </p:txBody>
          </p:sp>
          <p:sp>
            <p:nvSpPr>
              <p:cNvPr id="40998" name="Rectangle 36"/>
              <p:cNvSpPr>
                <a:spLocks noChangeArrowheads="1"/>
              </p:cNvSpPr>
              <p:nvPr/>
            </p:nvSpPr>
            <p:spPr bwMode="auto">
              <a:xfrm>
                <a:off x="1118" y="1873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27,600</a:t>
                </a:r>
              </a:p>
            </p:txBody>
          </p:sp>
          <p:sp>
            <p:nvSpPr>
              <p:cNvPr id="40999" name="Rectangle 37"/>
              <p:cNvSpPr>
                <a:spLocks noChangeArrowheads="1"/>
              </p:cNvSpPr>
              <p:nvPr/>
            </p:nvSpPr>
            <p:spPr bwMode="auto">
              <a:xfrm>
                <a:off x="1973" y="1873"/>
                <a:ext cx="19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41000" name="Rectangle 38"/>
              <p:cNvSpPr>
                <a:spLocks noChangeArrowheads="1"/>
              </p:cNvSpPr>
              <p:nvPr/>
            </p:nvSpPr>
            <p:spPr bwMode="auto">
              <a:xfrm>
                <a:off x="2097" y="1873"/>
                <a:ext cx="72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Non-PBS</a:t>
                </a:r>
              </a:p>
            </p:txBody>
          </p:sp>
          <p:sp>
            <p:nvSpPr>
              <p:cNvPr id="41001" name="Rectangle 39"/>
              <p:cNvSpPr>
                <a:spLocks noChangeArrowheads="1"/>
              </p:cNvSpPr>
              <p:nvPr/>
            </p:nvSpPr>
            <p:spPr bwMode="auto">
              <a:xfrm>
                <a:off x="3003" y="1873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43,500</a:t>
                </a:r>
              </a:p>
            </p:txBody>
          </p:sp>
          <p:sp>
            <p:nvSpPr>
              <p:cNvPr id="41002" name="Rectangle 40"/>
              <p:cNvSpPr>
                <a:spLocks noChangeArrowheads="1"/>
              </p:cNvSpPr>
              <p:nvPr/>
            </p:nvSpPr>
            <p:spPr bwMode="auto">
              <a:xfrm>
                <a:off x="3616" y="1873"/>
                <a:ext cx="384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19.5</a:t>
                </a:r>
              </a:p>
            </p:txBody>
          </p:sp>
          <p:sp>
            <p:nvSpPr>
              <p:cNvPr id="41003" name="Rectangle 41"/>
              <p:cNvSpPr>
                <a:spLocks noChangeArrowheads="1"/>
              </p:cNvSpPr>
              <p:nvPr/>
            </p:nvSpPr>
            <p:spPr bwMode="auto">
              <a:xfrm>
                <a:off x="4108" y="1873"/>
                <a:ext cx="39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PBS</a:t>
                </a:r>
              </a:p>
            </p:txBody>
          </p:sp>
          <p:sp>
            <p:nvSpPr>
              <p:cNvPr id="41004" name="Rectangle 42"/>
              <p:cNvSpPr>
                <a:spLocks noChangeArrowheads="1"/>
              </p:cNvSpPr>
              <p:nvPr/>
            </p:nvSpPr>
            <p:spPr bwMode="auto">
              <a:xfrm>
                <a:off x="1118" y="2061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27,800</a:t>
                </a:r>
              </a:p>
            </p:txBody>
          </p:sp>
          <p:sp>
            <p:nvSpPr>
              <p:cNvPr id="41005" name="Rectangle 43"/>
              <p:cNvSpPr>
                <a:spLocks noChangeArrowheads="1"/>
              </p:cNvSpPr>
              <p:nvPr/>
            </p:nvSpPr>
            <p:spPr bwMode="auto">
              <a:xfrm>
                <a:off x="1973" y="2061"/>
                <a:ext cx="19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41006" name="Rectangle 44"/>
              <p:cNvSpPr>
                <a:spLocks noChangeArrowheads="1"/>
              </p:cNvSpPr>
              <p:nvPr/>
            </p:nvSpPr>
            <p:spPr bwMode="auto">
              <a:xfrm>
                <a:off x="2097" y="2061"/>
                <a:ext cx="72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Non-PBS</a:t>
                </a:r>
              </a:p>
            </p:txBody>
          </p:sp>
          <p:sp>
            <p:nvSpPr>
              <p:cNvPr id="41007" name="Rectangle 45"/>
              <p:cNvSpPr>
                <a:spLocks noChangeArrowheads="1"/>
              </p:cNvSpPr>
              <p:nvPr/>
            </p:nvSpPr>
            <p:spPr bwMode="auto">
              <a:xfrm>
                <a:off x="3003" y="2061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43,500</a:t>
                </a:r>
              </a:p>
            </p:txBody>
          </p:sp>
          <p:sp>
            <p:nvSpPr>
              <p:cNvPr id="41008" name="Rectangle 46"/>
              <p:cNvSpPr>
                <a:spLocks noChangeArrowheads="1"/>
              </p:cNvSpPr>
              <p:nvPr/>
            </p:nvSpPr>
            <p:spPr bwMode="auto">
              <a:xfrm>
                <a:off x="3616" y="2061"/>
                <a:ext cx="384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19.5</a:t>
                </a:r>
              </a:p>
            </p:txBody>
          </p:sp>
          <p:sp>
            <p:nvSpPr>
              <p:cNvPr id="41009" name="Rectangle 47"/>
              <p:cNvSpPr>
                <a:spLocks noChangeArrowheads="1"/>
              </p:cNvSpPr>
              <p:nvPr/>
            </p:nvSpPr>
            <p:spPr bwMode="auto">
              <a:xfrm>
                <a:off x="3927" y="2061"/>
                <a:ext cx="72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Non-PBS</a:t>
                </a:r>
              </a:p>
            </p:txBody>
          </p:sp>
          <p:sp>
            <p:nvSpPr>
              <p:cNvPr id="41010" name="Rectangle 48"/>
              <p:cNvSpPr>
                <a:spLocks noChangeArrowheads="1"/>
              </p:cNvSpPr>
              <p:nvPr/>
            </p:nvSpPr>
            <p:spPr bwMode="auto">
              <a:xfrm>
                <a:off x="1118" y="2248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32,000</a:t>
                </a:r>
              </a:p>
            </p:txBody>
          </p:sp>
          <p:sp>
            <p:nvSpPr>
              <p:cNvPr id="41011" name="Rectangle 49"/>
              <p:cNvSpPr>
                <a:spLocks noChangeArrowheads="1"/>
              </p:cNvSpPr>
              <p:nvPr/>
            </p:nvSpPr>
            <p:spPr bwMode="auto">
              <a:xfrm>
                <a:off x="1973" y="2248"/>
                <a:ext cx="19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7</a:t>
                </a:r>
              </a:p>
            </p:txBody>
          </p:sp>
          <p:sp>
            <p:nvSpPr>
              <p:cNvPr id="41012" name="Rectangle 50"/>
              <p:cNvSpPr>
                <a:spLocks noChangeArrowheads="1"/>
              </p:cNvSpPr>
              <p:nvPr/>
            </p:nvSpPr>
            <p:spPr bwMode="auto">
              <a:xfrm>
                <a:off x="2308" y="2248"/>
                <a:ext cx="39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PBS</a:t>
                </a:r>
              </a:p>
            </p:txBody>
          </p:sp>
          <p:sp>
            <p:nvSpPr>
              <p:cNvPr id="41013" name="Rectangle 51"/>
              <p:cNvSpPr>
                <a:spLocks noChangeArrowheads="1"/>
              </p:cNvSpPr>
              <p:nvPr/>
            </p:nvSpPr>
            <p:spPr bwMode="auto">
              <a:xfrm>
                <a:off x="3003" y="2248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51,900</a:t>
                </a:r>
              </a:p>
            </p:txBody>
          </p:sp>
          <p:sp>
            <p:nvSpPr>
              <p:cNvPr id="41014" name="Rectangle 52"/>
              <p:cNvSpPr>
                <a:spLocks noChangeArrowheads="1"/>
              </p:cNvSpPr>
              <p:nvPr/>
            </p:nvSpPr>
            <p:spPr bwMode="auto">
              <a:xfrm>
                <a:off x="3729" y="2248"/>
                <a:ext cx="269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21</a:t>
                </a:r>
              </a:p>
            </p:txBody>
          </p:sp>
          <p:sp>
            <p:nvSpPr>
              <p:cNvPr id="41015" name="Rectangle 53"/>
              <p:cNvSpPr>
                <a:spLocks noChangeArrowheads="1"/>
              </p:cNvSpPr>
              <p:nvPr/>
            </p:nvSpPr>
            <p:spPr bwMode="auto">
              <a:xfrm>
                <a:off x="3927" y="2248"/>
                <a:ext cx="72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Non-PBS</a:t>
                </a:r>
              </a:p>
            </p:txBody>
          </p:sp>
          <p:sp>
            <p:nvSpPr>
              <p:cNvPr id="41016" name="Rectangle 54"/>
              <p:cNvSpPr>
                <a:spLocks noChangeArrowheads="1"/>
              </p:cNvSpPr>
              <p:nvPr/>
            </p:nvSpPr>
            <p:spPr bwMode="auto">
              <a:xfrm>
                <a:off x="1118" y="2436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32,400</a:t>
                </a:r>
              </a:p>
            </p:txBody>
          </p:sp>
          <p:sp>
            <p:nvSpPr>
              <p:cNvPr id="41017" name="Rectangle 55"/>
              <p:cNvSpPr>
                <a:spLocks noChangeArrowheads="1"/>
              </p:cNvSpPr>
              <p:nvPr/>
            </p:nvSpPr>
            <p:spPr bwMode="auto">
              <a:xfrm>
                <a:off x="1973" y="2436"/>
                <a:ext cx="19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8</a:t>
                </a:r>
              </a:p>
            </p:txBody>
          </p:sp>
          <p:sp>
            <p:nvSpPr>
              <p:cNvPr id="41018" name="Rectangle 56"/>
              <p:cNvSpPr>
                <a:spLocks noChangeArrowheads="1"/>
              </p:cNvSpPr>
              <p:nvPr/>
            </p:nvSpPr>
            <p:spPr bwMode="auto">
              <a:xfrm>
                <a:off x="2097" y="2436"/>
                <a:ext cx="72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Non-PBS</a:t>
                </a:r>
              </a:p>
            </p:txBody>
          </p:sp>
          <p:sp>
            <p:nvSpPr>
              <p:cNvPr id="41019" name="Rectangle 57"/>
              <p:cNvSpPr>
                <a:spLocks noChangeArrowheads="1"/>
              </p:cNvSpPr>
              <p:nvPr/>
            </p:nvSpPr>
            <p:spPr bwMode="auto">
              <a:xfrm>
                <a:off x="3003" y="2436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53,000</a:t>
                </a:r>
              </a:p>
            </p:txBody>
          </p:sp>
          <p:sp>
            <p:nvSpPr>
              <p:cNvPr id="41020" name="Rectangle 58"/>
              <p:cNvSpPr>
                <a:spLocks noChangeArrowheads="1"/>
              </p:cNvSpPr>
              <p:nvPr/>
            </p:nvSpPr>
            <p:spPr bwMode="auto">
              <a:xfrm>
                <a:off x="3729" y="2436"/>
                <a:ext cx="269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22</a:t>
                </a:r>
              </a:p>
            </p:txBody>
          </p:sp>
          <p:sp>
            <p:nvSpPr>
              <p:cNvPr id="41021" name="Rectangle 59"/>
              <p:cNvSpPr>
                <a:spLocks noChangeArrowheads="1"/>
              </p:cNvSpPr>
              <p:nvPr/>
            </p:nvSpPr>
            <p:spPr bwMode="auto">
              <a:xfrm>
                <a:off x="4108" y="2436"/>
                <a:ext cx="39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PBS</a:t>
                </a:r>
              </a:p>
            </p:txBody>
          </p:sp>
          <p:sp>
            <p:nvSpPr>
              <p:cNvPr id="41022" name="Rectangle 60"/>
              <p:cNvSpPr>
                <a:spLocks noChangeArrowheads="1"/>
              </p:cNvSpPr>
              <p:nvPr/>
            </p:nvSpPr>
            <p:spPr bwMode="auto">
              <a:xfrm>
                <a:off x="1118" y="2623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32,500</a:t>
                </a:r>
              </a:p>
            </p:txBody>
          </p:sp>
          <p:sp>
            <p:nvSpPr>
              <p:cNvPr id="41023" name="Rectangle 61"/>
              <p:cNvSpPr>
                <a:spLocks noChangeArrowheads="1"/>
              </p:cNvSpPr>
              <p:nvPr/>
            </p:nvSpPr>
            <p:spPr bwMode="auto">
              <a:xfrm>
                <a:off x="1973" y="2623"/>
                <a:ext cx="19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9</a:t>
                </a:r>
              </a:p>
            </p:txBody>
          </p:sp>
          <p:sp>
            <p:nvSpPr>
              <p:cNvPr id="41024" name="Rectangle 62"/>
              <p:cNvSpPr>
                <a:spLocks noChangeArrowheads="1"/>
              </p:cNvSpPr>
              <p:nvPr/>
            </p:nvSpPr>
            <p:spPr bwMode="auto">
              <a:xfrm>
                <a:off x="2097" y="2623"/>
                <a:ext cx="72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Non-PBS</a:t>
                </a:r>
              </a:p>
            </p:txBody>
          </p:sp>
          <p:sp>
            <p:nvSpPr>
              <p:cNvPr id="41025" name="Rectangle 63"/>
              <p:cNvSpPr>
                <a:spLocks noChangeArrowheads="1"/>
              </p:cNvSpPr>
              <p:nvPr/>
            </p:nvSpPr>
            <p:spPr bwMode="auto">
              <a:xfrm>
                <a:off x="3003" y="2623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55,000</a:t>
                </a:r>
              </a:p>
            </p:txBody>
          </p:sp>
          <p:sp>
            <p:nvSpPr>
              <p:cNvPr id="41026" name="Rectangle 64"/>
              <p:cNvSpPr>
                <a:spLocks noChangeArrowheads="1"/>
              </p:cNvSpPr>
              <p:nvPr/>
            </p:nvSpPr>
            <p:spPr bwMode="auto">
              <a:xfrm>
                <a:off x="3729" y="2623"/>
                <a:ext cx="269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23</a:t>
                </a:r>
              </a:p>
            </p:txBody>
          </p:sp>
          <p:sp>
            <p:nvSpPr>
              <p:cNvPr id="41027" name="Rectangle 65"/>
              <p:cNvSpPr>
                <a:spLocks noChangeArrowheads="1"/>
              </p:cNvSpPr>
              <p:nvPr/>
            </p:nvSpPr>
            <p:spPr bwMode="auto">
              <a:xfrm>
                <a:off x="4108" y="2623"/>
                <a:ext cx="39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PBS</a:t>
                </a:r>
              </a:p>
            </p:txBody>
          </p:sp>
          <p:sp>
            <p:nvSpPr>
              <p:cNvPr id="41028" name="Rectangle 66"/>
              <p:cNvSpPr>
                <a:spLocks noChangeArrowheads="1"/>
              </p:cNvSpPr>
              <p:nvPr/>
            </p:nvSpPr>
            <p:spPr bwMode="auto">
              <a:xfrm>
                <a:off x="1118" y="2811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33,000</a:t>
                </a:r>
              </a:p>
            </p:txBody>
          </p:sp>
          <p:sp>
            <p:nvSpPr>
              <p:cNvPr id="41029" name="Rectangle 67"/>
              <p:cNvSpPr>
                <a:spLocks noChangeArrowheads="1"/>
              </p:cNvSpPr>
              <p:nvPr/>
            </p:nvSpPr>
            <p:spPr bwMode="auto">
              <a:xfrm>
                <a:off x="1898" y="2811"/>
                <a:ext cx="269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10</a:t>
                </a:r>
              </a:p>
            </p:txBody>
          </p:sp>
          <p:sp>
            <p:nvSpPr>
              <p:cNvPr id="41030" name="Rectangle 68"/>
              <p:cNvSpPr>
                <a:spLocks noChangeArrowheads="1"/>
              </p:cNvSpPr>
              <p:nvPr/>
            </p:nvSpPr>
            <p:spPr bwMode="auto">
              <a:xfrm>
                <a:off x="2097" y="2811"/>
                <a:ext cx="722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Non-PBS</a:t>
                </a:r>
              </a:p>
            </p:txBody>
          </p:sp>
          <p:sp>
            <p:nvSpPr>
              <p:cNvPr id="41031" name="Rectangle 69"/>
              <p:cNvSpPr>
                <a:spLocks noChangeArrowheads="1"/>
              </p:cNvSpPr>
              <p:nvPr/>
            </p:nvSpPr>
            <p:spPr bwMode="auto">
              <a:xfrm>
                <a:off x="3003" y="2811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57,960</a:t>
                </a:r>
              </a:p>
            </p:txBody>
          </p:sp>
          <p:sp>
            <p:nvSpPr>
              <p:cNvPr id="41032" name="Rectangle 70"/>
              <p:cNvSpPr>
                <a:spLocks noChangeArrowheads="1"/>
              </p:cNvSpPr>
              <p:nvPr/>
            </p:nvSpPr>
            <p:spPr bwMode="auto">
              <a:xfrm>
                <a:off x="3729" y="2811"/>
                <a:ext cx="269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24</a:t>
                </a:r>
              </a:p>
            </p:txBody>
          </p:sp>
          <p:sp>
            <p:nvSpPr>
              <p:cNvPr id="41033" name="Rectangle 71"/>
              <p:cNvSpPr>
                <a:spLocks noChangeArrowheads="1"/>
              </p:cNvSpPr>
              <p:nvPr/>
            </p:nvSpPr>
            <p:spPr bwMode="auto">
              <a:xfrm>
                <a:off x="4108" y="2811"/>
                <a:ext cx="39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PBS</a:t>
                </a:r>
              </a:p>
            </p:txBody>
          </p:sp>
          <p:sp>
            <p:nvSpPr>
              <p:cNvPr id="41034" name="Rectangle 72"/>
              <p:cNvSpPr>
                <a:spLocks noChangeArrowheads="1"/>
              </p:cNvSpPr>
              <p:nvPr/>
            </p:nvSpPr>
            <p:spPr bwMode="auto">
              <a:xfrm>
                <a:off x="1118" y="2998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34,000</a:t>
                </a:r>
              </a:p>
            </p:txBody>
          </p:sp>
          <p:sp>
            <p:nvSpPr>
              <p:cNvPr id="41035" name="Rectangle 73"/>
              <p:cNvSpPr>
                <a:spLocks noChangeArrowheads="1"/>
              </p:cNvSpPr>
              <p:nvPr/>
            </p:nvSpPr>
            <p:spPr bwMode="auto">
              <a:xfrm>
                <a:off x="1898" y="2998"/>
                <a:ext cx="260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11</a:t>
                </a:r>
              </a:p>
            </p:txBody>
          </p:sp>
          <p:sp>
            <p:nvSpPr>
              <p:cNvPr id="41036" name="Rectangle 74"/>
              <p:cNvSpPr>
                <a:spLocks noChangeArrowheads="1"/>
              </p:cNvSpPr>
              <p:nvPr/>
            </p:nvSpPr>
            <p:spPr bwMode="auto">
              <a:xfrm>
                <a:off x="2308" y="2998"/>
                <a:ext cx="39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PBS</a:t>
                </a:r>
              </a:p>
            </p:txBody>
          </p:sp>
          <p:sp>
            <p:nvSpPr>
              <p:cNvPr id="41037" name="Rectangle 75"/>
              <p:cNvSpPr>
                <a:spLocks noChangeArrowheads="1"/>
              </p:cNvSpPr>
              <p:nvPr/>
            </p:nvSpPr>
            <p:spPr bwMode="auto">
              <a:xfrm>
                <a:off x="3003" y="2998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61,000</a:t>
                </a:r>
              </a:p>
            </p:txBody>
          </p:sp>
          <p:sp>
            <p:nvSpPr>
              <p:cNvPr id="41038" name="Rectangle 76"/>
              <p:cNvSpPr>
                <a:spLocks noChangeArrowheads="1"/>
              </p:cNvSpPr>
              <p:nvPr/>
            </p:nvSpPr>
            <p:spPr bwMode="auto">
              <a:xfrm>
                <a:off x="3729" y="2998"/>
                <a:ext cx="269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25</a:t>
                </a:r>
              </a:p>
            </p:txBody>
          </p:sp>
          <p:sp>
            <p:nvSpPr>
              <p:cNvPr id="41039" name="Rectangle 77"/>
              <p:cNvSpPr>
                <a:spLocks noChangeArrowheads="1"/>
              </p:cNvSpPr>
              <p:nvPr/>
            </p:nvSpPr>
            <p:spPr bwMode="auto">
              <a:xfrm>
                <a:off x="4108" y="2998"/>
                <a:ext cx="39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PBS</a:t>
                </a:r>
              </a:p>
            </p:txBody>
          </p:sp>
          <p:sp>
            <p:nvSpPr>
              <p:cNvPr id="41040" name="Rectangle 78"/>
              <p:cNvSpPr>
                <a:spLocks noChangeArrowheads="1"/>
              </p:cNvSpPr>
              <p:nvPr/>
            </p:nvSpPr>
            <p:spPr bwMode="auto">
              <a:xfrm>
                <a:off x="1118" y="3185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36,800</a:t>
                </a:r>
              </a:p>
            </p:txBody>
          </p:sp>
          <p:sp>
            <p:nvSpPr>
              <p:cNvPr id="41041" name="Rectangle 79"/>
              <p:cNvSpPr>
                <a:spLocks noChangeArrowheads="1"/>
              </p:cNvSpPr>
              <p:nvPr/>
            </p:nvSpPr>
            <p:spPr bwMode="auto">
              <a:xfrm>
                <a:off x="1898" y="3185"/>
                <a:ext cx="269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12</a:t>
                </a:r>
              </a:p>
            </p:txBody>
          </p:sp>
          <p:sp>
            <p:nvSpPr>
              <p:cNvPr id="41042" name="Rectangle 80"/>
              <p:cNvSpPr>
                <a:spLocks noChangeArrowheads="1"/>
              </p:cNvSpPr>
              <p:nvPr/>
            </p:nvSpPr>
            <p:spPr bwMode="auto">
              <a:xfrm>
                <a:off x="2308" y="3185"/>
                <a:ext cx="39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PBS</a:t>
                </a:r>
              </a:p>
            </p:txBody>
          </p:sp>
          <p:sp>
            <p:nvSpPr>
              <p:cNvPr id="41043" name="Rectangle 81"/>
              <p:cNvSpPr>
                <a:spLocks noChangeArrowheads="1"/>
              </p:cNvSpPr>
              <p:nvPr/>
            </p:nvSpPr>
            <p:spPr bwMode="auto">
              <a:xfrm>
                <a:off x="3003" y="3185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61,400</a:t>
                </a:r>
              </a:p>
            </p:txBody>
          </p:sp>
          <p:sp>
            <p:nvSpPr>
              <p:cNvPr id="41044" name="Rectangle 82"/>
              <p:cNvSpPr>
                <a:spLocks noChangeArrowheads="1"/>
              </p:cNvSpPr>
              <p:nvPr/>
            </p:nvSpPr>
            <p:spPr bwMode="auto">
              <a:xfrm>
                <a:off x="3729" y="3185"/>
                <a:ext cx="269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26</a:t>
                </a:r>
              </a:p>
            </p:txBody>
          </p:sp>
          <p:sp>
            <p:nvSpPr>
              <p:cNvPr id="41045" name="Rectangle 83"/>
              <p:cNvSpPr>
                <a:spLocks noChangeArrowheads="1"/>
              </p:cNvSpPr>
              <p:nvPr/>
            </p:nvSpPr>
            <p:spPr bwMode="auto">
              <a:xfrm>
                <a:off x="4108" y="3185"/>
                <a:ext cx="39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PBS</a:t>
                </a:r>
              </a:p>
            </p:txBody>
          </p:sp>
          <p:sp>
            <p:nvSpPr>
              <p:cNvPr id="41046" name="Rectangle 84"/>
              <p:cNvSpPr>
                <a:spLocks noChangeArrowheads="1"/>
              </p:cNvSpPr>
              <p:nvPr/>
            </p:nvSpPr>
            <p:spPr bwMode="auto">
              <a:xfrm>
                <a:off x="1118" y="3373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39,000</a:t>
                </a:r>
              </a:p>
            </p:txBody>
          </p:sp>
          <p:sp>
            <p:nvSpPr>
              <p:cNvPr id="41047" name="Rectangle 85"/>
              <p:cNvSpPr>
                <a:spLocks noChangeArrowheads="1"/>
              </p:cNvSpPr>
              <p:nvPr/>
            </p:nvSpPr>
            <p:spPr bwMode="auto">
              <a:xfrm>
                <a:off x="1898" y="3373"/>
                <a:ext cx="269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13</a:t>
                </a:r>
              </a:p>
            </p:txBody>
          </p:sp>
          <p:sp>
            <p:nvSpPr>
              <p:cNvPr id="41048" name="Rectangle 86"/>
              <p:cNvSpPr>
                <a:spLocks noChangeArrowheads="1"/>
              </p:cNvSpPr>
              <p:nvPr/>
            </p:nvSpPr>
            <p:spPr bwMode="auto">
              <a:xfrm>
                <a:off x="2308" y="3373"/>
                <a:ext cx="39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PBS</a:t>
                </a:r>
              </a:p>
            </p:txBody>
          </p:sp>
          <p:sp>
            <p:nvSpPr>
              <p:cNvPr id="41049" name="Rectangle 87"/>
              <p:cNvSpPr>
                <a:spLocks noChangeArrowheads="1"/>
              </p:cNvSpPr>
              <p:nvPr/>
            </p:nvSpPr>
            <p:spPr bwMode="auto">
              <a:xfrm>
                <a:off x="3003" y="3373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62,500</a:t>
                </a:r>
              </a:p>
            </p:txBody>
          </p:sp>
          <p:sp>
            <p:nvSpPr>
              <p:cNvPr id="41050" name="Rectangle 88"/>
              <p:cNvSpPr>
                <a:spLocks noChangeArrowheads="1"/>
              </p:cNvSpPr>
              <p:nvPr/>
            </p:nvSpPr>
            <p:spPr bwMode="auto">
              <a:xfrm>
                <a:off x="3729" y="3373"/>
                <a:ext cx="269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27</a:t>
                </a:r>
              </a:p>
            </p:txBody>
          </p:sp>
          <p:sp>
            <p:nvSpPr>
              <p:cNvPr id="41051" name="Rectangle 89"/>
              <p:cNvSpPr>
                <a:spLocks noChangeArrowheads="1"/>
              </p:cNvSpPr>
              <p:nvPr/>
            </p:nvSpPr>
            <p:spPr bwMode="auto">
              <a:xfrm>
                <a:off x="4108" y="3373"/>
                <a:ext cx="39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PBS</a:t>
                </a:r>
              </a:p>
            </p:txBody>
          </p:sp>
          <p:sp>
            <p:nvSpPr>
              <p:cNvPr id="41052" name="Rectangle 90"/>
              <p:cNvSpPr>
                <a:spLocks noChangeArrowheads="1"/>
              </p:cNvSpPr>
              <p:nvPr/>
            </p:nvSpPr>
            <p:spPr bwMode="auto">
              <a:xfrm>
                <a:off x="1118" y="3560"/>
                <a:ext cx="53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39,400</a:t>
                </a:r>
              </a:p>
            </p:txBody>
          </p:sp>
          <p:sp>
            <p:nvSpPr>
              <p:cNvPr id="41053" name="Rectangle 91"/>
              <p:cNvSpPr>
                <a:spLocks noChangeArrowheads="1"/>
              </p:cNvSpPr>
              <p:nvPr/>
            </p:nvSpPr>
            <p:spPr bwMode="auto">
              <a:xfrm>
                <a:off x="1898" y="3560"/>
                <a:ext cx="269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14</a:t>
                </a:r>
              </a:p>
            </p:txBody>
          </p:sp>
          <p:sp>
            <p:nvSpPr>
              <p:cNvPr id="41054" name="Rectangle 92"/>
              <p:cNvSpPr>
                <a:spLocks noChangeArrowheads="1"/>
              </p:cNvSpPr>
              <p:nvPr/>
            </p:nvSpPr>
            <p:spPr bwMode="auto">
              <a:xfrm>
                <a:off x="2308" y="3560"/>
                <a:ext cx="397" cy="24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900" b="1">
                    <a:solidFill>
                      <a:srgbClr val="000000"/>
                    </a:solidFill>
                  </a:rPr>
                  <a:t>PBS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77022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/>
              <a:t>Business Statistics, 4e, by Ken Black. © 2003 John Wiley &amp; Sons.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604451EA-E7CF-4FE8-9DFF-7ADDAA0F62A6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19</a:t>
            </a:fld>
            <a:endParaRPr kumimoji="0" lang="en-US" altLang="en-US" sz="140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mtClean="0"/>
              <a:t>PBS and Non-PBS Viewers:  Calculation of </a:t>
            </a:r>
            <a:r>
              <a:rPr lang="en-US" altLang="en-US" i="1" smtClean="0"/>
              <a:t>U</a:t>
            </a:r>
            <a:endParaRPr lang="en-US" altLang="en-US" smtClean="0"/>
          </a:p>
        </p:txBody>
      </p:sp>
      <p:graphicFrame>
        <p:nvGraphicFramePr>
          <p:cNvPr id="43013" name="Object 5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2209801" y="1981200"/>
          <a:ext cx="7546975" cy="297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4176487" imgH="1637589" progId="Equation.3">
                  <p:embed/>
                </p:oleObj>
              </mc:Choice>
              <mc:Fallback>
                <p:oleObj name="Equation" r:id="rId4" imgW="4176487" imgH="1637589" progId="Equation.3">
                  <p:embed/>
                  <p:pic>
                    <p:nvPicPr>
                      <p:cNvPr id="43013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1981200"/>
                        <a:ext cx="7546975" cy="2973388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32711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/>
              <a:t>Business Statistics, 4e, by Ken Black. © 2003 John Wiley &amp; Sons.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72F465B9-46E9-4C6B-9CA1-DDA99A9FEE36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2</a:t>
            </a:fld>
            <a:endParaRPr kumimoji="0" lang="en-US" altLang="en-US" sz="140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1885950" y="381000"/>
            <a:ext cx="878205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mtClean="0"/>
              <a:t>Wilcoxon Matched-Pairs</a:t>
            </a:r>
            <a:br>
              <a:rPr lang="en-US" altLang="en-US" smtClean="0"/>
            </a:br>
            <a:r>
              <a:rPr lang="en-US" altLang="en-US" smtClean="0"/>
              <a:t>Signed Rank Test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3657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mtClean="0"/>
              <a:t>A nonparametric alternative to the </a:t>
            </a:r>
            <a:r>
              <a:rPr lang="en-US" altLang="en-US" i="1" smtClean="0"/>
              <a:t>t</a:t>
            </a:r>
            <a:r>
              <a:rPr lang="en-US" altLang="en-US" smtClean="0"/>
              <a:t> test for related samples</a:t>
            </a:r>
          </a:p>
          <a:p>
            <a:r>
              <a:rPr lang="en-US" altLang="en-US" smtClean="0"/>
              <a:t>Before and After studies</a:t>
            </a:r>
          </a:p>
          <a:p>
            <a:r>
              <a:rPr lang="en-US" altLang="en-US" smtClean="0"/>
              <a:t>Studies in which measures are taken on the same person or object under different conditions</a:t>
            </a:r>
          </a:p>
          <a:p>
            <a:r>
              <a:rPr lang="en-US" altLang="en-US" smtClean="0"/>
              <a:t>Studies or twins or other relatives</a:t>
            </a:r>
          </a:p>
        </p:txBody>
      </p:sp>
    </p:spTree>
    <p:extLst>
      <p:ext uri="{BB962C8B-B14F-4D97-AF65-F5344CB8AC3E}">
        <p14:creationId xmlns:p14="http://schemas.microsoft.com/office/powerpoint/2010/main" val="265942671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/>
              <a:t>Business Statistics, 4e, by Ken Black. © 2003 John Wiley &amp; Sons.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91414308-6B20-4D0D-AC59-3D62FA0FA9CE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20</a:t>
            </a:fld>
            <a:endParaRPr kumimoji="0" lang="en-US" altLang="en-US" sz="140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3600"/>
              <a:t>PBS and Non-PBS Viewers:  Conclusion</a:t>
            </a:r>
            <a:endParaRPr lang="en-US" altLang="en-US" smtClean="0"/>
          </a:p>
        </p:txBody>
      </p:sp>
      <p:graphicFrame>
        <p:nvGraphicFramePr>
          <p:cNvPr id="45061" name="Object 5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2100264" y="1506539"/>
          <a:ext cx="3011487" cy="384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1687635" imgH="2309395" progId="Equation.3">
                  <p:embed/>
                </p:oleObj>
              </mc:Choice>
              <mc:Fallback>
                <p:oleObj name="Equation" r:id="rId4" imgW="1687635" imgH="2309395" progId="Equation.3">
                  <p:embed/>
                  <p:pic>
                    <p:nvPicPr>
                      <p:cNvPr id="45061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4" y="1506539"/>
                        <a:ext cx="3011487" cy="3843337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5484813" y="1506538"/>
          <a:ext cx="1674812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6" imgW="836747" imgH="1166375" progId="Equation.3">
                  <p:embed/>
                </p:oleObj>
              </mc:Choice>
              <mc:Fallback>
                <p:oleObj name="Equation" r:id="rId6" imgW="836747" imgH="1166375" progId="Equation.3">
                  <p:embed/>
                  <p:pic>
                    <p:nvPicPr>
                      <p:cNvPr id="45062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1506538"/>
                        <a:ext cx="1674812" cy="2036762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5467350" y="4624389"/>
          <a:ext cx="48720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8" imgW="1930400" imgH="241300" progId="Equation.3">
                  <p:embed/>
                </p:oleObj>
              </mc:Choice>
              <mc:Fallback>
                <p:oleObj name="Equation" r:id="rId8" imgW="1930400" imgH="241300" progId="Equation.3">
                  <p:embed/>
                  <p:pic>
                    <p:nvPicPr>
                      <p:cNvPr id="45063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4624389"/>
                        <a:ext cx="4872038" cy="573087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2562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 dirty="0"/>
              <a:t>Business Statistics, 4e, by Ken Black. © 2003 John Wiley &amp; Sons.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1792A004-489C-4935-B433-EE5F9485CF82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3</a:t>
            </a:fld>
            <a:endParaRPr kumimoji="0" lang="en-US" altLang="en-US" sz="140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mtClean="0"/>
              <a:t>Wilcoxon Matched-Pairs</a:t>
            </a:r>
            <a:br>
              <a:rPr lang="en-US" altLang="en-US" smtClean="0"/>
            </a:br>
            <a:r>
              <a:rPr lang="en-US" altLang="en-US" smtClean="0"/>
              <a:t>Signed Rank Test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33600" y="2057400"/>
            <a:ext cx="7772400" cy="33337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 lnSpcReduction="10000"/>
          </a:bodyPr>
          <a:lstStyle/>
          <a:p>
            <a:r>
              <a:rPr lang="en-US" altLang="en-US" smtClean="0"/>
              <a:t>Differences of the scores of the two matched samples</a:t>
            </a:r>
          </a:p>
          <a:p>
            <a:r>
              <a:rPr lang="en-US" altLang="en-US" smtClean="0"/>
              <a:t>Differences are ranked, ignoring the sign</a:t>
            </a:r>
          </a:p>
          <a:p>
            <a:r>
              <a:rPr lang="en-US" altLang="en-US" smtClean="0"/>
              <a:t>Ranks are given the sign of the difference</a:t>
            </a:r>
          </a:p>
          <a:p>
            <a:r>
              <a:rPr lang="en-US" altLang="en-US" smtClean="0"/>
              <a:t>Positive ranks are summed</a:t>
            </a:r>
          </a:p>
          <a:p>
            <a:r>
              <a:rPr lang="en-US" altLang="en-US" smtClean="0"/>
              <a:t>Negative ranks are summed</a:t>
            </a:r>
          </a:p>
          <a:p>
            <a:r>
              <a:rPr lang="en-US" altLang="en-US" i="1" smtClean="0"/>
              <a:t>T</a:t>
            </a:r>
            <a:r>
              <a:rPr lang="en-US" altLang="en-US" smtClean="0"/>
              <a:t> is the smaller sum of ranks</a:t>
            </a:r>
          </a:p>
        </p:txBody>
      </p:sp>
    </p:spTree>
    <p:extLst>
      <p:ext uri="{BB962C8B-B14F-4D97-AF65-F5344CB8AC3E}">
        <p14:creationId xmlns:p14="http://schemas.microsoft.com/office/powerpoint/2010/main" val="1885183176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/>
              <a:t>Business Statistics, 4e, by Ken Black. © 2003 John Wiley &amp; Sons.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459ABC41-9E8F-43E0-985C-BD27E6EBE13F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4</a:t>
            </a:fld>
            <a:endParaRPr kumimoji="0" lang="en-US" altLang="en-US" sz="140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20638"/>
            <a:ext cx="8382000" cy="226536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mtClean="0"/>
              <a:t>Wilcoxon Matched-Pairs Signed Rank Test:  Sample Size Consideration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33600" y="2514601"/>
            <a:ext cx="7772400" cy="23336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US" altLang="en-US" b="1" dirty="0"/>
              <a:t>n is the number of matched pairs</a:t>
            </a:r>
          </a:p>
          <a:p>
            <a:pPr>
              <a:lnSpc>
                <a:spcPct val="70000"/>
              </a:lnSpc>
            </a:pPr>
            <a:r>
              <a:rPr lang="en-US" altLang="en-US" b="1" dirty="0"/>
              <a:t>If </a:t>
            </a:r>
            <a:r>
              <a:rPr lang="en-US" altLang="en-US" b="1" i="1" dirty="0"/>
              <a:t>n</a:t>
            </a:r>
            <a:r>
              <a:rPr lang="en-US" altLang="en-US" b="1" dirty="0"/>
              <a:t> &gt; 15, </a:t>
            </a:r>
            <a:r>
              <a:rPr lang="en-US" altLang="en-US" b="1" i="1" dirty="0"/>
              <a:t>T</a:t>
            </a:r>
            <a:r>
              <a:rPr lang="en-US" altLang="en-US" b="1" dirty="0"/>
              <a:t> is approximately normally distributed, and a </a:t>
            </a:r>
            <a:r>
              <a:rPr lang="en-US" altLang="en-US" b="1" i="1" dirty="0"/>
              <a:t>Z</a:t>
            </a:r>
            <a:r>
              <a:rPr lang="en-US" altLang="en-US" b="1" dirty="0"/>
              <a:t> test is used.</a:t>
            </a:r>
          </a:p>
          <a:p>
            <a:pPr>
              <a:lnSpc>
                <a:spcPct val="70000"/>
              </a:lnSpc>
            </a:pPr>
            <a:r>
              <a:rPr lang="en-US" altLang="en-US" b="1" dirty="0"/>
              <a:t>If </a:t>
            </a:r>
            <a:r>
              <a:rPr lang="en-US" altLang="en-US" b="1" i="1" dirty="0"/>
              <a:t>n</a:t>
            </a:r>
            <a:r>
              <a:rPr lang="en-US" altLang="en-US" b="1" dirty="0"/>
              <a:t> </a:t>
            </a:r>
            <a:r>
              <a:rPr lang="en-US" altLang="en-US" b="1" dirty="0">
                <a:latin typeface="Symbol" panose="05050102010706020507" pitchFamily="18" charset="2"/>
              </a:rPr>
              <a:t></a:t>
            </a:r>
            <a:r>
              <a:rPr lang="en-US" altLang="en-US" b="1" dirty="0"/>
              <a:t> 15, a special “small sample” procedure is followed.</a:t>
            </a:r>
          </a:p>
          <a:p>
            <a:pPr lvl="1">
              <a:lnSpc>
                <a:spcPct val="70000"/>
              </a:lnSpc>
            </a:pPr>
            <a:r>
              <a:rPr lang="en-US" altLang="en-US" b="1" dirty="0"/>
              <a:t>The paired data are randomly selected.</a:t>
            </a:r>
          </a:p>
          <a:p>
            <a:pPr lvl="1">
              <a:lnSpc>
                <a:spcPct val="70000"/>
              </a:lnSpc>
            </a:pPr>
            <a:r>
              <a:rPr lang="en-US" altLang="en-US" b="1" dirty="0"/>
              <a:t>The underlying distributions are symmetrical.</a:t>
            </a:r>
          </a:p>
        </p:txBody>
      </p:sp>
    </p:spTree>
    <p:extLst>
      <p:ext uri="{BB962C8B-B14F-4D97-AF65-F5344CB8AC3E}">
        <p14:creationId xmlns:p14="http://schemas.microsoft.com/office/powerpoint/2010/main" val="2923834460"/>
      </p:ext>
    </p:extLst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/>
              <a:t>Business Statistics, 4e, by Ken Black. © 2003 John Wiley &amp; Sons.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D7161D38-46B2-4854-8770-D73C0DFA058C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5</a:t>
            </a:fld>
            <a:endParaRPr kumimoji="0" lang="en-US" altLang="en-US" sz="140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mtClean="0"/>
              <a:t>Wilcoxon Matched-Pairs Signed Rank Test:  Small Sample Example</a:t>
            </a:r>
          </a:p>
        </p:txBody>
      </p:sp>
      <p:grpSp>
        <p:nvGrpSpPr>
          <p:cNvPr id="53253" name="Group 54"/>
          <p:cNvGrpSpPr>
            <a:grpSpLocks/>
          </p:cNvGrpSpPr>
          <p:nvPr/>
        </p:nvGrpSpPr>
        <p:grpSpPr bwMode="auto">
          <a:xfrm>
            <a:off x="5559425" y="1757362"/>
            <a:ext cx="4264025" cy="3243263"/>
            <a:chOff x="2542" y="1107"/>
            <a:chExt cx="2686" cy="2043"/>
          </a:xfrm>
        </p:grpSpPr>
        <p:sp>
          <p:nvSpPr>
            <p:cNvPr id="53256" name="Rectangle 6"/>
            <p:cNvSpPr>
              <a:spLocks noChangeArrowheads="1"/>
            </p:cNvSpPr>
            <p:nvPr/>
          </p:nvSpPr>
          <p:spPr bwMode="auto">
            <a:xfrm>
              <a:off x="2542" y="1107"/>
              <a:ext cx="71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Family </a:t>
              </a:r>
            </a:p>
          </p:txBody>
        </p:sp>
        <p:sp>
          <p:nvSpPr>
            <p:cNvPr id="53257" name="Rectangle 7"/>
            <p:cNvSpPr>
              <a:spLocks noChangeArrowheads="1"/>
            </p:cNvSpPr>
            <p:nvPr/>
          </p:nvSpPr>
          <p:spPr bwMode="auto">
            <a:xfrm>
              <a:off x="2757" y="1342"/>
              <a:ext cx="455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 u="sng">
                  <a:solidFill>
                    <a:srgbClr val="000000"/>
                  </a:solidFill>
                </a:rPr>
                <a:t>Pair</a:t>
              </a:r>
            </a:p>
          </p:txBody>
        </p:sp>
        <p:sp>
          <p:nvSpPr>
            <p:cNvPr id="53258" name="Rectangle 8"/>
            <p:cNvSpPr>
              <a:spLocks noChangeArrowheads="1"/>
            </p:cNvSpPr>
            <p:nvPr/>
          </p:nvSpPr>
          <p:spPr bwMode="auto">
            <a:xfrm>
              <a:off x="3352" y="1342"/>
              <a:ext cx="96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 u="sng">
                  <a:solidFill>
                    <a:srgbClr val="000000"/>
                  </a:solidFill>
                </a:rPr>
                <a:t>Pittsburgh</a:t>
              </a:r>
            </a:p>
          </p:txBody>
        </p:sp>
        <p:sp>
          <p:nvSpPr>
            <p:cNvPr id="53259" name="Rectangle 9"/>
            <p:cNvSpPr>
              <a:spLocks noChangeArrowheads="1"/>
            </p:cNvSpPr>
            <p:nvPr/>
          </p:nvSpPr>
          <p:spPr bwMode="auto">
            <a:xfrm>
              <a:off x="4422" y="1342"/>
              <a:ext cx="80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 u="sng">
                  <a:solidFill>
                    <a:srgbClr val="000000"/>
                  </a:solidFill>
                </a:rPr>
                <a:t>Oakland</a:t>
              </a:r>
            </a:p>
          </p:txBody>
        </p:sp>
        <p:sp>
          <p:nvSpPr>
            <p:cNvPr id="53260" name="Rectangle 10"/>
            <p:cNvSpPr>
              <a:spLocks noChangeArrowheads="1"/>
            </p:cNvSpPr>
            <p:nvPr/>
          </p:nvSpPr>
          <p:spPr bwMode="auto">
            <a:xfrm>
              <a:off x="2999" y="1597"/>
              <a:ext cx="2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3261" name="Rectangle 11"/>
            <p:cNvSpPr>
              <a:spLocks noChangeArrowheads="1"/>
            </p:cNvSpPr>
            <p:nvPr/>
          </p:nvSpPr>
          <p:spPr bwMode="auto">
            <a:xfrm>
              <a:off x="3702" y="1597"/>
              <a:ext cx="53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1,950</a:t>
              </a:r>
            </a:p>
          </p:txBody>
        </p:sp>
        <p:sp>
          <p:nvSpPr>
            <p:cNvPr id="53262" name="Rectangle 12"/>
            <p:cNvSpPr>
              <a:spLocks noChangeArrowheads="1"/>
            </p:cNvSpPr>
            <p:nvPr/>
          </p:nvSpPr>
          <p:spPr bwMode="auto">
            <a:xfrm>
              <a:off x="3217" y="1597"/>
              <a:ext cx="58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         </a:t>
              </a:r>
            </a:p>
          </p:txBody>
        </p:sp>
        <p:sp>
          <p:nvSpPr>
            <p:cNvPr id="53263" name="Rectangle 13"/>
            <p:cNvSpPr>
              <a:spLocks noChangeArrowheads="1"/>
            </p:cNvSpPr>
            <p:nvPr/>
          </p:nvSpPr>
          <p:spPr bwMode="auto">
            <a:xfrm>
              <a:off x="3699" y="1597"/>
              <a:ext cx="16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53264" name="Rectangle 14"/>
            <p:cNvSpPr>
              <a:spLocks noChangeArrowheads="1"/>
            </p:cNvSpPr>
            <p:nvPr/>
          </p:nvSpPr>
          <p:spPr bwMode="auto">
            <a:xfrm>
              <a:off x="4615" y="1597"/>
              <a:ext cx="53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1,760</a:t>
              </a:r>
            </a:p>
          </p:txBody>
        </p:sp>
        <p:sp>
          <p:nvSpPr>
            <p:cNvPr id="53265" name="Rectangle 15"/>
            <p:cNvSpPr>
              <a:spLocks noChangeArrowheads="1"/>
            </p:cNvSpPr>
            <p:nvPr/>
          </p:nvSpPr>
          <p:spPr bwMode="auto">
            <a:xfrm>
              <a:off x="4310" y="1597"/>
              <a:ext cx="39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     </a:t>
              </a:r>
            </a:p>
          </p:txBody>
        </p:sp>
        <p:sp>
          <p:nvSpPr>
            <p:cNvPr id="53266" name="Rectangle 16"/>
            <p:cNvSpPr>
              <a:spLocks noChangeArrowheads="1"/>
            </p:cNvSpPr>
            <p:nvPr/>
          </p:nvSpPr>
          <p:spPr bwMode="auto">
            <a:xfrm>
              <a:off x="4599" y="1597"/>
              <a:ext cx="16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53267" name="Rectangle 17"/>
            <p:cNvSpPr>
              <a:spLocks noChangeArrowheads="1"/>
            </p:cNvSpPr>
            <p:nvPr/>
          </p:nvSpPr>
          <p:spPr bwMode="auto">
            <a:xfrm>
              <a:off x="2999" y="1851"/>
              <a:ext cx="2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3268" name="Rectangle 18"/>
            <p:cNvSpPr>
              <a:spLocks noChangeArrowheads="1"/>
            </p:cNvSpPr>
            <p:nvPr/>
          </p:nvSpPr>
          <p:spPr bwMode="auto">
            <a:xfrm>
              <a:off x="3702" y="1851"/>
              <a:ext cx="53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1,840</a:t>
              </a:r>
            </a:p>
          </p:txBody>
        </p:sp>
        <p:sp>
          <p:nvSpPr>
            <p:cNvPr id="53269" name="Rectangle 19"/>
            <p:cNvSpPr>
              <a:spLocks noChangeArrowheads="1"/>
            </p:cNvSpPr>
            <p:nvPr/>
          </p:nvSpPr>
          <p:spPr bwMode="auto">
            <a:xfrm>
              <a:off x="3217" y="1851"/>
              <a:ext cx="58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         </a:t>
              </a:r>
            </a:p>
          </p:txBody>
        </p:sp>
        <p:sp>
          <p:nvSpPr>
            <p:cNvPr id="53270" name="Rectangle 20"/>
            <p:cNvSpPr>
              <a:spLocks noChangeArrowheads="1"/>
            </p:cNvSpPr>
            <p:nvPr/>
          </p:nvSpPr>
          <p:spPr bwMode="auto">
            <a:xfrm>
              <a:off x="3699" y="1851"/>
              <a:ext cx="16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53271" name="Rectangle 21"/>
            <p:cNvSpPr>
              <a:spLocks noChangeArrowheads="1"/>
            </p:cNvSpPr>
            <p:nvPr/>
          </p:nvSpPr>
          <p:spPr bwMode="auto">
            <a:xfrm>
              <a:off x="4615" y="1851"/>
              <a:ext cx="53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1,870</a:t>
              </a:r>
            </a:p>
          </p:txBody>
        </p:sp>
        <p:sp>
          <p:nvSpPr>
            <p:cNvPr id="53272" name="Rectangle 22"/>
            <p:cNvSpPr>
              <a:spLocks noChangeArrowheads="1"/>
            </p:cNvSpPr>
            <p:nvPr/>
          </p:nvSpPr>
          <p:spPr bwMode="auto">
            <a:xfrm>
              <a:off x="4310" y="1851"/>
              <a:ext cx="39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     </a:t>
              </a:r>
            </a:p>
          </p:txBody>
        </p:sp>
        <p:sp>
          <p:nvSpPr>
            <p:cNvPr id="53273" name="Rectangle 23"/>
            <p:cNvSpPr>
              <a:spLocks noChangeArrowheads="1"/>
            </p:cNvSpPr>
            <p:nvPr/>
          </p:nvSpPr>
          <p:spPr bwMode="auto">
            <a:xfrm>
              <a:off x="4599" y="1851"/>
              <a:ext cx="16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53274" name="Rectangle 24"/>
            <p:cNvSpPr>
              <a:spLocks noChangeArrowheads="1"/>
            </p:cNvSpPr>
            <p:nvPr/>
          </p:nvSpPr>
          <p:spPr bwMode="auto">
            <a:xfrm>
              <a:off x="2999" y="2106"/>
              <a:ext cx="2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3275" name="Rectangle 25"/>
            <p:cNvSpPr>
              <a:spLocks noChangeArrowheads="1"/>
            </p:cNvSpPr>
            <p:nvPr/>
          </p:nvSpPr>
          <p:spPr bwMode="auto">
            <a:xfrm>
              <a:off x="3702" y="2106"/>
              <a:ext cx="53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2,015</a:t>
              </a:r>
            </a:p>
          </p:txBody>
        </p:sp>
        <p:sp>
          <p:nvSpPr>
            <p:cNvPr id="53276" name="Rectangle 26"/>
            <p:cNvSpPr>
              <a:spLocks noChangeArrowheads="1"/>
            </p:cNvSpPr>
            <p:nvPr/>
          </p:nvSpPr>
          <p:spPr bwMode="auto">
            <a:xfrm>
              <a:off x="3217" y="2106"/>
              <a:ext cx="58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         </a:t>
              </a:r>
            </a:p>
          </p:txBody>
        </p:sp>
        <p:sp>
          <p:nvSpPr>
            <p:cNvPr id="53277" name="Rectangle 27"/>
            <p:cNvSpPr>
              <a:spLocks noChangeArrowheads="1"/>
            </p:cNvSpPr>
            <p:nvPr/>
          </p:nvSpPr>
          <p:spPr bwMode="auto">
            <a:xfrm>
              <a:off x="3699" y="2106"/>
              <a:ext cx="16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53278" name="Rectangle 28"/>
            <p:cNvSpPr>
              <a:spLocks noChangeArrowheads="1"/>
            </p:cNvSpPr>
            <p:nvPr/>
          </p:nvSpPr>
          <p:spPr bwMode="auto">
            <a:xfrm>
              <a:off x="4615" y="2106"/>
              <a:ext cx="53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1,810</a:t>
              </a:r>
            </a:p>
          </p:txBody>
        </p:sp>
        <p:sp>
          <p:nvSpPr>
            <p:cNvPr id="53279" name="Rectangle 29"/>
            <p:cNvSpPr>
              <a:spLocks noChangeArrowheads="1"/>
            </p:cNvSpPr>
            <p:nvPr/>
          </p:nvSpPr>
          <p:spPr bwMode="auto">
            <a:xfrm>
              <a:off x="4310" y="2106"/>
              <a:ext cx="39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     </a:t>
              </a:r>
            </a:p>
          </p:txBody>
        </p:sp>
        <p:sp>
          <p:nvSpPr>
            <p:cNvPr id="53280" name="Rectangle 30"/>
            <p:cNvSpPr>
              <a:spLocks noChangeArrowheads="1"/>
            </p:cNvSpPr>
            <p:nvPr/>
          </p:nvSpPr>
          <p:spPr bwMode="auto">
            <a:xfrm>
              <a:off x="4599" y="2106"/>
              <a:ext cx="16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53281" name="Rectangle 31"/>
            <p:cNvSpPr>
              <a:spLocks noChangeArrowheads="1"/>
            </p:cNvSpPr>
            <p:nvPr/>
          </p:nvSpPr>
          <p:spPr bwMode="auto">
            <a:xfrm>
              <a:off x="2999" y="2361"/>
              <a:ext cx="2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3282" name="Rectangle 32"/>
            <p:cNvSpPr>
              <a:spLocks noChangeArrowheads="1"/>
            </p:cNvSpPr>
            <p:nvPr/>
          </p:nvSpPr>
          <p:spPr bwMode="auto">
            <a:xfrm>
              <a:off x="3702" y="2361"/>
              <a:ext cx="53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1,580</a:t>
              </a:r>
            </a:p>
          </p:txBody>
        </p:sp>
        <p:sp>
          <p:nvSpPr>
            <p:cNvPr id="53283" name="Rectangle 33"/>
            <p:cNvSpPr>
              <a:spLocks noChangeArrowheads="1"/>
            </p:cNvSpPr>
            <p:nvPr/>
          </p:nvSpPr>
          <p:spPr bwMode="auto">
            <a:xfrm>
              <a:off x="3217" y="2361"/>
              <a:ext cx="58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         </a:t>
              </a:r>
            </a:p>
          </p:txBody>
        </p:sp>
        <p:sp>
          <p:nvSpPr>
            <p:cNvPr id="53284" name="Rectangle 34"/>
            <p:cNvSpPr>
              <a:spLocks noChangeArrowheads="1"/>
            </p:cNvSpPr>
            <p:nvPr/>
          </p:nvSpPr>
          <p:spPr bwMode="auto">
            <a:xfrm>
              <a:off x="3699" y="2361"/>
              <a:ext cx="16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53285" name="Rectangle 35"/>
            <p:cNvSpPr>
              <a:spLocks noChangeArrowheads="1"/>
            </p:cNvSpPr>
            <p:nvPr/>
          </p:nvSpPr>
          <p:spPr bwMode="auto">
            <a:xfrm>
              <a:off x="4615" y="2361"/>
              <a:ext cx="53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1,660</a:t>
              </a:r>
            </a:p>
          </p:txBody>
        </p:sp>
        <p:sp>
          <p:nvSpPr>
            <p:cNvPr id="53286" name="Rectangle 36"/>
            <p:cNvSpPr>
              <a:spLocks noChangeArrowheads="1"/>
            </p:cNvSpPr>
            <p:nvPr/>
          </p:nvSpPr>
          <p:spPr bwMode="auto">
            <a:xfrm>
              <a:off x="4310" y="2361"/>
              <a:ext cx="39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     </a:t>
              </a:r>
            </a:p>
          </p:txBody>
        </p:sp>
        <p:sp>
          <p:nvSpPr>
            <p:cNvPr id="53287" name="Rectangle 37"/>
            <p:cNvSpPr>
              <a:spLocks noChangeArrowheads="1"/>
            </p:cNvSpPr>
            <p:nvPr/>
          </p:nvSpPr>
          <p:spPr bwMode="auto">
            <a:xfrm>
              <a:off x="4599" y="2361"/>
              <a:ext cx="16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53288" name="Rectangle 38"/>
            <p:cNvSpPr>
              <a:spLocks noChangeArrowheads="1"/>
            </p:cNvSpPr>
            <p:nvPr/>
          </p:nvSpPr>
          <p:spPr bwMode="auto">
            <a:xfrm>
              <a:off x="2999" y="2615"/>
              <a:ext cx="2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3289" name="Rectangle 39"/>
            <p:cNvSpPr>
              <a:spLocks noChangeArrowheads="1"/>
            </p:cNvSpPr>
            <p:nvPr/>
          </p:nvSpPr>
          <p:spPr bwMode="auto">
            <a:xfrm>
              <a:off x="3702" y="2615"/>
              <a:ext cx="53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1,790</a:t>
              </a:r>
            </a:p>
          </p:txBody>
        </p:sp>
        <p:sp>
          <p:nvSpPr>
            <p:cNvPr id="53290" name="Rectangle 40"/>
            <p:cNvSpPr>
              <a:spLocks noChangeArrowheads="1"/>
            </p:cNvSpPr>
            <p:nvPr/>
          </p:nvSpPr>
          <p:spPr bwMode="auto">
            <a:xfrm>
              <a:off x="3217" y="2615"/>
              <a:ext cx="58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         </a:t>
              </a:r>
            </a:p>
          </p:txBody>
        </p:sp>
        <p:sp>
          <p:nvSpPr>
            <p:cNvPr id="53291" name="Rectangle 41"/>
            <p:cNvSpPr>
              <a:spLocks noChangeArrowheads="1"/>
            </p:cNvSpPr>
            <p:nvPr/>
          </p:nvSpPr>
          <p:spPr bwMode="auto">
            <a:xfrm>
              <a:off x="3699" y="2615"/>
              <a:ext cx="16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53292" name="Rectangle 42"/>
            <p:cNvSpPr>
              <a:spLocks noChangeArrowheads="1"/>
            </p:cNvSpPr>
            <p:nvPr/>
          </p:nvSpPr>
          <p:spPr bwMode="auto">
            <a:xfrm>
              <a:off x="4615" y="2615"/>
              <a:ext cx="53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1,340</a:t>
              </a:r>
            </a:p>
          </p:txBody>
        </p:sp>
        <p:sp>
          <p:nvSpPr>
            <p:cNvPr id="53293" name="Rectangle 43"/>
            <p:cNvSpPr>
              <a:spLocks noChangeArrowheads="1"/>
            </p:cNvSpPr>
            <p:nvPr/>
          </p:nvSpPr>
          <p:spPr bwMode="auto">
            <a:xfrm>
              <a:off x="4310" y="2615"/>
              <a:ext cx="39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     </a:t>
              </a:r>
            </a:p>
          </p:txBody>
        </p:sp>
        <p:sp>
          <p:nvSpPr>
            <p:cNvPr id="53294" name="Rectangle 44"/>
            <p:cNvSpPr>
              <a:spLocks noChangeArrowheads="1"/>
            </p:cNvSpPr>
            <p:nvPr/>
          </p:nvSpPr>
          <p:spPr bwMode="auto">
            <a:xfrm>
              <a:off x="4599" y="2615"/>
              <a:ext cx="16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53295" name="Rectangle 45"/>
            <p:cNvSpPr>
              <a:spLocks noChangeArrowheads="1"/>
            </p:cNvSpPr>
            <p:nvPr/>
          </p:nvSpPr>
          <p:spPr bwMode="auto">
            <a:xfrm>
              <a:off x="2999" y="2870"/>
              <a:ext cx="2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3296" name="Rectangle 46"/>
            <p:cNvSpPr>
              <a:spLocks noChangeArrowheads="1"/>
            </p:cNvSpPr>
            <p:nvPr/>
          </p:nvSpPr>
          <p:spPr bwMode="auto">
            <a:xfrm>
              <a:off x="3702" y="2870"/>
              <a:ext cx="53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1,925</a:t>
              </a:r>
            </a:p>
          </p:txBody>
        </p:sp>
        <p:sp>
          <p:nvSpPr>
            <p:cNvPr id="53297" name="Rectangle 47"/>
            <p:cNvSpPr>
              <a:spLocks noChangeArrowheads="1"/>
            </p:cNvSpPr>
            <p:nvPr/>
          </p:nvSpPr>
          <p:spPr bwMode="auto">
            <a:xfrm>
              <a:off x="3217" y="2870"/>
              <a:ext cx="58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         </a:t>
              </a:r>
            </a:p>
          </p:txBody>
        </p:sp>
        <p:sp>
          <p:nvSpPr>
            <p:cNvPr id="53298" name="Rectangle 48"/>
            <p:cNvSpPr>
              <a:spLocks noChangeArrowheads="1"/>
            </p:cNvSpPr>
            <p:nvPr/>
          </p:nvSpPr>
          <p:spPr bwMode="auto">
            <a:xfrm>
              <a:off x="3699" y="2870"/>
              <a:ext cx="16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53299" name="Rectangle 49"/>
            <p:cNvSpPr>
              <a:spLocks noChangeArrowheads="1"/>
            </p:cNvSpPr>
            <p:nvPr/>
          </p:nvSpPr>
          <p:spPr bwMode="auto">
            <a:xfrm>
              <a:off x="4615" y="2870"/>
              <a:ext cx="53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1,765</a:t>
              </a:r>
            </a:p>
          </p:txBody>
        </p:sp>
        <p:sp>
          <p:nvSpPr>
            <p:cNvPr id="53300" name="Rectangle 50"/>
            <p:cNvSpPr>
              <a:spLocks noChangeArrowheads="1"/>
            </p:cNvSpPr>
            <p:nvPr/>
          </p:nvSpPr>
          <p:spPr bwMode="auto">
            <a:xfrm>
              <a:off x="4310" y="2870"/>
              <a:ext cx="39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     </a:t>
              </a:r>
            </a:p>
          </p:txBody>
        </p:sp>
        <p:sp>
          <p:nvSpPr>
            <p:cNvPr id="53301" name="Rectangle 51"/>
            <p:cNvSpPr>
              <a:spLocks noChangeArrowheads="1"/>
            </p:cNvSpPr>
            <p:nvPr/>
          </p:nvSpPr>
          <p:spPr bwMode="auto">
            <a:xfrm>
              <a:off x="4599" y="2870"/>
              <a:ext cx="16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kumimoji="1" sz="32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–"/>
                <a:defRPr kumimoji="1" sz="28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kumimoji="1" sz="24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300" b="1">
                  <a:solidFill>
                    <a:srgbClr val="000000"/>
                  </a:solidFill>
                </a:rPr>
                <a:t> </a:t>
              </a:r>
            </a:p>
          </p:txBody>
        </p:sp>
      </p:grpSp>
      <p:sp>
        <p:nvSpPr>
          <p:cNvPr id="53254" name="Rectangle 53"/>
          <p:cNvSpPr>
            <a:spLocks noChangeArrowheads="1"/>
          </p:cNvSpPr>
          <p:nvPr/>
        </p:nvSpPr>
        <p:spPr bwMode="auto">
          <a:xfrm>
            <a:off x="1855789" y="1741489"/>
            <a:ext cx="3446457" cy="341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H</a:t>
            </a:r>
            <a:r>
              <a:rPr kumimoji="0" lang="en-US" altLang="en-US" sz="2400" b="1" baseline="-25000">
                <a:solidFill>
                  <a:schemeClr val="accent2"/>
                </a:solidFill>
                <a:latin typeface="Book Antiqua" panose="02040602050305030304" pitchFamily="18" charset="0"/>
              </a:rPr>
              <a:t>0</a:t>
            </a: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:  M</a:t>
            </a:r>
            <a:r>
              <a:rPr kumimoji="0" lang="en-US" altLang="en-US" sz="2400" b="1" baseline="-25000">
                <a:solidFill>
                  <a:schemeClr val="accent2"/>
                </a:solidFill>
                <a:latin typeface="Book Antiqua" panose="02040602050305030304" pitchFamily="18" charset="0"/>
              </a:rPr>
              <a:t>d</a:t>
            </a: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H</a:t>
            </a:r>
            <a:r>
              <a:rPr kumimoji="0" lang="en-US" altLang="en-US" sz="2400" b="1" baseline="-25000">
                <a:solidFill>
                  <a:schemeClr val="accent2"/>
                </a:solidFill>
                <a:latin typeface="Book Antiqua" panose="02040602050305030304" pitchFamily="18" charset="0"/>
              </a:rPr>
              <a:t>a</a:t>
            </a: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:  M</a:t>
            </a:r>
            <a:r>
              <a:rPr kumimoji="0" lang="en-US" altLang="en-US" sz="2400" b="1" baseline="-25000">
                <a:solidFill>
                  <a:schemeClr val="accent2"/>
                </a:solidFill>
                <a:latin typeface="Book Antiqua" panose="02040602050305030304" pitchFamily="18" charset="0"/>
              </a:rPr>
              <a:t>d</a:t>
            </a: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 </a:t>
            </a:r>
            <a:r>
              <a:rPr kumimoji="0" lang="en-US" altLang="en-US" sz="2400" b="1">
                <a:solidFill>
                  <a:schemeClr val="accent2"/>
                </a:solidFill>
                <a:latin typeface="Symbol" panose="05050102010706020507" pitchFamily="18" charset="2"/>
              </a:rPr>
              <a:t></a:t>
            </a: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en-US" sz="2400" b="1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n = 6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en-US" sz="2400" b="1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</a:t>
            </a: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 =0.05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en-US" sz="2400" b="1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en-US" sz="2400" b="1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If T</a:t>
            </a:r>
            <a:r>
              <a:rPr kumimoji="0" lang="en-US" altLang="en-US" sz="2400" b="1" baseline="-25000">
                <a:solidFill>
                  <a:schemeClr val="accent2"/>
                </a:solidFill>
                <a:latin typeface="Book Antiqua" panose="02040602050305030304" pitchFamily="18" charset="0"/>
              </a:rPr>
              <a:t>observed</a:t>
            </a: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 </a:t>
            </a:r>
            <a:r>
              <a:rPr kumimoji="0" lang="en-US" altLang="en-US" sz="2400" b="1">
                <a:solidFill>
                  <a:schemeClr val="accent2"/>
                </a:solidFill>
                <a:latin typeface="Symbol" panose="05050102010706020507" pitchFamily="18" charset="2"/>
              </a:rPr>
              <a:t></a:t>
            </a:r>
            <a:r>
              <a:rPr kumimoji="0" lang="en-US" altLang="en-US" sz="2400" b="1">
                <a:solidFill>
                  <a:schemeClr val="accent2"/>
                </a:solidFill>
                <a:latin typeface="Book Antiqua" panose="02040602050305030304" pitchFamily="18" charset="0"/>
              </a:rPr>
              <a:t> 1, reject H</a:t>
            </a:r>
            <a:r>
              <a:rPr kumimoji="0" lang="en-US" altLang="en-US" sz="2400" b="1" baseline="-25000">
                <a:solidFill>
                  <a:schemeClr val="accent2"/>
                </a:solidFill>
                <a:latin typeface="Book Antiqua" panose="02040602050305030304" pitchFamily="18" charset="0"/>
              </a:rPr>
              <a:t>0</a:t>
            </a:r>
            <a:r>
              <a:rPr kumimoji="0" lang="en-US" altLang="en-US" sz="2400" b="1" baseline="-25000">
                <a:solidFill>
                  <a:schemeClr val="tx1"/>
                </a:solidFill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035084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/>
              <a:t>Business Statistics, 4e, by Ken Black. © 2003 John Wiley &amp; Sons.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1DA72A01-0157-4012-B73A-44DFE91BE7FF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6</a:t>
            </a:fld>
            <a:endParaRPr kumimoji="0" lang="en-US" altLang="en-US" sz="140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mtClean="0"/>
              <a:t>Wilcoxon Matched-Pairs Signed Rank Test:  Small Sample Example</a:t>
            </a:r>
          </a:p>
        </p:txBody>
      </p:sp>
      <p:grpSp>
        <p:nvGrpSpPr>
          <p:cNvPr id="55301" name="Group 76"/>
          <p:cNvGrpSpPr>
            <a:grpSpLocks/>
          </p:cNvGrpSpPr>
          <p:nvPr/>
        </p:nvGrpSpPr>
        <p:grpSpPr bwMode="auto">
          <a:xfrm>
            <a:off x="1816100" y="1562100"/>
            <a:ext cx="8491538" cy="4905376"/>
            <a:chOff x="184" y="984"/>
            <a:chExt cx="5349" cy="3090"/>
          </a:xfrm>
        </p:grpSpPr>
        <p:grpSp>
          <p:nvGrpSpPr>
            <p:cNvPr id="55304" name="Group 74"/>
            <p:cNvGrpSpPr>
              <a:grpSpLocks/>
            </p:cNvGrpSpPr>
            <p:nvPr/>
          </p:nvGrpSpPr>
          <p:grpSpPr bwMode="auto">
            <a:xfrm>
              <a:off x="1044" y="984"/>
              <a:ext cx="3678" cy="1915"/>
              <a:chOff x="1044" y="984"/>
              <a:chExt cx="3678" cy="1915"/>
            </a:xfrm>
          </p:grpSpPr>
          <p:sp>
            <p:nvSpPr>
              <p:cNvPr id="55309" name="Rectangle 6"/>
              <p:cNvSpPr>
                <a:spLocks noChangeArrowheads="1"/>
              </p:cNvSpPr>
              <p:nvPr/>
            </p:nvSpPr>
            <p:spPr bwMode="auto">
              <a:xfrm>
                <a:off x="1044" y="984"/>
                <a:ext cx="694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Family </a:t>
                </a:r>
              </a:p>
            </p:txBody>
          </p:sp>
          <p:sp>
            <p:nvSpPr>
              <p:cNvPr id="55310" name="Rectangle 7"/>
              <p:cNvSpPr>
                <a:spLocks noChangeArrowheads="1"/>
              </p:cNvSpPr>
              <p:nvPr/>
            </p:nvSpPr>
            <p:spPr bwMode="auto">
              <a:xfrm>
                <a:off x="1244" y="1204"/>
                <a:ext cx="441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 u="sng">
                    <a:solidFill>
                      <a:srgbClr val="000000"/>
                    </a:solidFill>
                  </a:rPr>
                  <a:t>Pair</a:t>
                </a:r>
              </a:p>
            </p:txBody>
          </p:sp>
          <p:sp>
            <p:nvSpPr>
              <p:cNvPr id="55311" name="Rectangle 8"/>
              <p:cNvSpPr>
                <a:spLocks noChangeArrowheads="1"/>
              </p:cNvSpPr>
              <p:nvPr/>
            </p:nvSpPr>
            <p:spPr bwMode="auto">
              <a:xfrm>
                <a:off x="1797" y="1204"/>
                <a:ext cx="926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 u="sng">
                    <a:solidFill>
                      <a:srgbClr val="000000"/>
                    </a:solidFill>
                  </a:rPr>
                  <a:t>Pittsburgh</a:t>
                </a:r>
              </a:p>
            </p:txBody>
          </p:sp>
          <p:sp>
            <p:nvSpPr>
              <p:cNvPr id="55312" name="Rectangle 9"/>
              <p:cNvSpPr>
                <a:spLocks noChangeArrowheads="1"/>
              </p:cNvSpPr>
              <p:nvPr/>
            </p:nvSpPr>
            <p:spPr bwMode="auto">
              <a:xfrm>
                <a:off x="2791" y="1204"/>
                <a:ext cx="778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 u="sng">
                    <a:solidFill>
                      <a:srgbClr val="000000"/>
                    </a:solidFill>
                  </a:rPr>
                  <a:t>Oakland</a:t>
                </a:r>
              </a:p>
            </p:txBody>
          </p:sp>
          <p:sp>
            <p:nvSpPr>
              <p:cNvPr id="55313" name="Rectangle 10"/>
              <p:cNvSpPr>
                <a:spLocks noChangeArrowheads="1"/>
              </p:cNvSpPr>
              <p:nvPr/>
            </p:nvSpPr>
            <p:spPr bwMode="auto">
              <a:xfrm>
                <a:off x="3908" y="1204"/>
                <a:ext cx="214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 u="sng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55314" name="Rectangle 11"/>
              <p:cNvSpPr>
                <a:spLocks noChangeArrowheads="1"/>
              </p:cNvSpPr>
              <p:nvPr/>
            </p:nvSpPr>
            <p:spPr bwMode="auto">
              <a:xfrm>
                <a:off x="4192" y="1204"/>
                <a:ext cx="530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 u="sng">
                    <a:solidFill>
                      <a:srgbClr val="000000"/>
                    </a:solidFill>
                  </a:rPr>
                  <a:t>Rank</a:t>
                </a:r>
              </a:p>
            </p:txBody>
          </p:sp>
          <p:sp>
            <p:nvSpPr>
              <p:cNvPr id="55315" name="Rectangle 12"/>
              <p:cNvSpPr>
                <a:spLocks noChangeArrowheads="1"/>
              </p:cNvSpPr>
              <p:nvPr/>
            </p:nvSpPr>
            <p:spPr bwMode="auto">
              <a:xfrm>
                <a:off x="1468" y="1441"/>
                <a:ext cx="204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55316" name="Rectangle 13"/>
              <p:cNvSpPr>
                <a:spLocks noChangeArrowheads="1"/>
              </p:cNvSpPr>
              <p:nvPr/>
            </p:nvSpPr>
            <p:spPr bwMode="auto">
              <a:xfrm>
                <a:off x="2122" y="1441"/>
                <a:ext cx="51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1,950</a:t>
                </a:r>
              </a:p>
            </p:txBody>
          </p:sp>
          <p:sp>
            <p:nvSpPr>
              <p:cNvPr id="55317" name="Rectangle 14"/>
              <p:cNvSpPr>
                <a:spLocks noChangeArrowheads="1"/>
              </p:cNvSpPr>
              <p:nvPr/>
            </p:nvSpPr>
            <p:spPr bwMode="auto">
              <a:xfrm>
                <a:off x="1671" y="1441"/>
                <a:ext cx="559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         </a:t>
                </a:r>
              </a:p>
            </p:txBody>
          </p:sp>
          <p:sp>
            <p:nvSpPr>
              <p:cNvPr id="55318" name="Rectangle 15"/>
              <p:cNvSpPr>
                <a:spLocks noChangeArrowheads="1"/>
              </p:cNvSpPr>
              <p:nvPr/>
            </p:nvSpPr>
            <p:spPr bwMode="auto">
              <a:xfrm>
                <a:off x="2119" y="1441"/>
                <a:ext cx="160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55319" name="Rectangle 16"/>
              <p:cNvSpPr>
                <a:spLocks noChangeArrowheads="1"/>
              </p:cNvSpPr>
              <p:nvPr/>
            </p:nvSpPr>
            <p:spPr bwMode="auto">
              <a:xfrm>
                <a:off x="2971" y="1441"/>
                <a:ext cx="51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1,760</a:t>
                </a:r>
              </a:p>
            </p:txBody>
          </p:sp>
          <p:sp>
            <p:nvSpPr>
              <p:cNvPr id="55320" name="Rectangle 17"/>
              <p:cNvSpPr>
                <a:spLocks noChangeArrowheads="1"/>
              </p:cNvSpPr>
              <p:nvPr/>
            </p:nvSpPr>
            <p:spPr bwMode="auto">
              <a:xfrm>
                <a:off x="2687" y="1441"/>
                <a:ext cx="38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     </a:t>
                </a:r>
              </a:p>
            </p:txBody>
          </p:sp>
          <p:sp>
            <p:nvSpPr>
              <p:cNvPr id="55321" name="Rectangle 18"/>
              <p:cNvSpPr>
                <a:spLocks noChangeArrowheads="1"/>
              </p:cNvSpPr>
              <p:nvPr/>
            </p:nvSpPr>
            <p:spPr bwMode="auto">
              <a:xfrm>
                <a:off x="2956" y="1441"/>
                <a:ext cx="160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55322" name="Rectangle 19"/>
              <p:cNvSpPr>
                <a:spLocks noChangeArrowheads="1"/>
              </p:cNvSpPr>
              <p:nvPr/>
            </p:nvSpPr>
            <p:spPr bwMode="auto">
              <a:xfrm>
                <a:off x="3744" y="1441"/>
                <a:ext cx="38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190</a:t>
                </a:r>
              </a:p>
            </p:txBody>
          </p:sp>
          <p:sp>
            <p:nvSpPr>
              <p:cNvPr id="55323" name="Rectangle 20"/>
              <p:cNvSpPr>
                <a:spLocks noChangeArrowheads="1"/>
              </p:cNvSpPr>
              <p:nvPr/>
            </p:nvSpPr>
            <p:spPr bwMode="auto">
              <a:xfrm>
                <a:off x="1468" y="1679"/>
                <a:ext cx="204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55324" name="Rectangle 21"/>
              <p:cNvSpPr>
                <a:spLocks noChangeArrowheads="1"/>
              </p:cNvSpPr>
              <p:nvPr/>
            </p:nvSpPr>
            <p:spPr bwMode="auto">
              <a:xfrm>
                <a:off x="2122" y="1679"/>
                <a:ext cx="51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1,840</a:t>
                </a:r>
              </a:p>
            </p:txBody>
          </p:sp>
          <p:sp>
            <p:nvSpPr>
              <p:cNvPr id="55325" name="Rectangle 22"/>
              <p:cNvSpPr>
                <a:spLocks noChangeArrowheads="1"/>
              </p:cNvSpPr>
              <p:nvPr/>
            </p:nvSpPr>
            <p:spPr bwMode="auto">
              <a:xfrm>
                <a:off x="1671" y="1679"/>
                <a:ext cx="559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         </a:t>
                </a:r>
              </a:p>
            </p:txBody>
          </p:sp>
          <p:sp>
            <p:nvSpPr>
              <p:cNvPr id="55326" name="Rectangle 23"/>
              <p:cNvSpPr>
                <a:spLocks noChangeArrowheads="1"/>
              </p:cNvSpPr>
              <p:nvPr/>
            </p:nvSpPr>
            <p:spPr bwMode="auto">
              <a:xfrm>
                <a:off x="2119" y="1679"/>
                <a:ext cx="160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55327" name="Rectangle 24"/>
              <p:cNvSpPr>
                <a:spLocks noChangeArrowheads="1"/>
              </p:cNvSpPr>
              <p:nvPr/>
            </p:nvSpPr>
            <p:spPr bwMode="auto">
              <a:xfrm>
                <a:off x="2971" y="1679"/>
                <a:ext cx="51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1,870</a:t>
                </a:r>
              </a:p>
            </p:txBody>
          </p:sp>
          <p:sp>
            <p:nvSpPr>
              <p:cNvPr id="55328" name="Rectangle 25"/>
              <p:cNvSpPr>
                <a:spLocks noChangeArrowheads="1"/>
              </p:cNvSpPr>
              <p:nvPr/>
            </p:nvSpPr>
            <p:spPr bwMode="auto">
              <a:xfrm>
                <a:off x="2687" y="1679"/>
                <a:ext cx="38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     </a:t>
                </a:r>
              </a:p>
            </p:txBody>
          </p:sp>
          <p:sp>
            <p:nvSpPr>
              <p:cNvPr id="55329" name="Rectangle 26"/>
              <p:cNvSpPr>
                <a:spLocks noChangeArrowheads="1"/>
              </p:cNvSpPr>
              <p:nvPr/>
            </p:nvSpPr>
            <p:spPr bwMode="auto">
              <a:xfrm>
                <a:off x="2956" y="1679"/>
                <a:ext cx="160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55330" name="Rectangle 27"/>
              <p:cNvSpPr>
                <a:spLocks noChangeArrowheads="1"/>
              </p:cNvSpPr>
              <p:nvPr/>
            </p:nvSpPr>
            <p:spPr bwMode="auto">
              <a:xfrm>
                <a:off x="3774" y="1679"/>
                <a:ext cx="35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-30</a:t>
                </a:r>
              </a:p>
            </p:txBody>
          </p:sp>
          <p:sp>
            <p:nvSpPr>
              <p:cNvPr id="55331" name="Rectangle 28"/>
              <p:cNvSpPr>
                <a:spLocks noChangeArrowheads="1"/>
              </p:cNvSpPr>
              <p:nvPr/>
            </p:nvSpPr>
            <p:spPr bwMode="auto">
              <a:xfrm>
                <a:off x="1468" y="1916"/>
                <a:ext cx="204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55332" name="Rectangle 29"/>
              <p:cNvSpPr>
                <a:spLocks noChangeArrowheads="1"/>
              </p:cNvSpPr>
              <p:nvPr/>
            </p:nvSpPr>
            <p:spPr bwMode="auto">
              <a:xfrm>
                <a:off x="2122" y="1916"/>
                <a:ext cx="51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2,015</a:t>
                </a:r>
              </a:p>
            </p:txBody>
          </p:sp>
          <p:sp>
            <p:nvSpPr>
              <p:cNvPr id="55333" name="Rectangle 30"/>
              <p:cNvSpPr>
                <a:spLocks noChangeArrowheads="1"/>
              </p:cNvSpPr>
              <p:nvPr/>
            </p:nvSpPr>
            <p:spPr bwMode="auto">
              <a:xfrm>
                <a:off x="1671" y="1916"/>
                <a:ext cx="559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         </a:t>
                </a:r>
              </a:p>
            </p:txBody>
          </p:sp>
          <p:sp>
            <p:nvSpPr>
              <p:cNvPr id="55334" name="Rectangle 31"/>
              <p:cNvSpPr>
                <a:spLocks noChangeArrowheads="1"/>
              </p:cNvSpPr>
              <p:nvPr/>
            </p:nvSpPr>
            <p:spPr bwMode="auto">
              <a:xfrm>
                <a:off x="2119" y="1916"/>
                <a:ext cx="160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55335" name="Rectangle 32"/>
              <p:cNvSpPr>
                <a:spLocks noChangeArrowheads="1"/>
              </p:cNvSpPr>
              <p:nvPr/>
            </p:nvSpPr>
            <p:spPr bwMode="auto">
              <a:xfrm>
                <a:off x="2971" y="1916"/>
                <a:ext cx="51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1,810</a:t>
                </a:r>
              </a:p>
            </p:txBody>
          </p:sp>
          <p:sp>
            <p:nvSpPr>
              <p:cNvPr id="55336" name="Rectangle 33"/>
              <p:cNvSpPr>
                <a:spLocks noChangeArrowheads="1"/>
              </p:cNvSpPr>
              <p:nvPr/>
            </p:nvSpPr>
            <p:spPr bwMode="auto">
              <a:xfrm>
                <a:off x="2687" y="1916"/>
                <a:ext cx="38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     </a:t>
                </a:r>
              </a:p>
            </p:txBody>
          </p:sp>
          <p:sp>
            <p:nvSpPr>
              <p:cNvPr id="55337" name="Rectangle 34"/>
              <p:cNvSpPr>
                <a:spLocks noChangeArrowheads="1"/>
              </p:cNvSpPr>
              <p:nvPr/>
            </p:nvSpPr>
            <p:spPr bwMode="auto">
              <a:xfrm>
                <a:off x="2956" y="1916"/>
                <a:ext cx="160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55338" name="Rectangle 35"/>
              <p:cNvSpPr>
                <a:spLocks noChangeArrowheads="1"/>
              </p:cNvSpPr>
              <p:nvPr/>
            </p:nvSpPr>
            <p:spPr bwMode="auto">
              <a:xfrm>
                <a:off x="3744" y="1916"/>
                <a:ext cx="38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205</a:t>
                </a:r>
              </a:p>
            </p:txBody>
          </p:sp>
          <p:sp>
            <p:nvSpPr>
              <p:cNvPr id="55339" name="Rectangle 36"/>
              <p:cNvSpPr>
                <a:spLocks noChangeArrowheads="1"/>
              </p:cNvSpPr>
              <p:nvPr/>
            </p:nvSpPr>
            <p:spPr bwMode="auto">
              <a:xfrm>
                <a:off x="1468" y="2154"/>
                <a:ext cx="204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55340" name="Rectangle 37"/>
              <p:cNvSpPr>
                <a:spLocks noChangeArrowheads="1"/>
              </p:cNvSpPr>
              <p:nvPr/>
            </p:nvSpPr>
            <p:spPr bwMode="auto">
              <a:xfrm>
                <a:off x="2122" y="2154"/>
                <a:ext cx="51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1,580</a:t>
                </a:r>
              </a:p>
            </p:txBody>
          </p:sp>
          <p:sp>
            <p:nvSpPr>
              <p:cNvPr id="55341" name="Rectangle 38"/>
              <p:cNvSpPr>
                <a:spLocks noChangeArrowheads="1"/>
              </p:cNvSpPr>
              <p:nvPr/>
            </p:nvSpPr>
            <p:spPr bwMode="auto">
              <a:xfrm>
                <a:off x="1671" y="2154"/>
                <a:ext cx="559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         </a:t>
                </a:r>
              </a:p>
            </p:txBody>
          </p:sp>
          <p:sp>
            <p:nvSpPr>
              <p:cNvPr id="55342" name="Rectangle 39"/>
              <p:cNvSpPr>
                <a:spLocks noChangeArrowheads="1"/>
              </p:cNvSpPr>
              <p:nvPr/>
            </p:nvSpPr>
            <p:spPr bwMode="auto">
              <a:xfrm>
                <a:off x="2119" y="2154"/>
                <a:ext cx="160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55343" name="Rectangle 40"/>
              <p:cNvSpPr>
                <a:spLocks noChangeArrowheads="1"/>
              </p:cNvSpPr>
              <p:nvPr/>
            </p:nvSpPr>
            <p:spPr bwMode="auto">
              <a:xfrm>
                <a:off x="2971" y="2154"/>
                <a:ext cx="51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1,660</a:t>
                </a:r>
              </a:p>
            </p:txBody>
          </p:sp>
          <p:sp>
            <p:nvSpPr>
              <p:cNvPr id="55344" name="Rectangle 41"/>
              <p:cNvSpPr>
                <a:spLocks noChangeArrowheads="1"/>
              </p:cNvSpPr>
              <p:nvPr/>
            </p:nvSpPr>
            <p:spPr bwMode="auto">
              <a:xfrm>
                <a:off x="2687" y="2154"/>
                <a:ext cx="38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     </a:t>
                </a:r>
              </a:p>
            </p:txBody>
          </p:sp>
          <p:sp>
            <p:nvSpPr>
              <p:cNvPr id="55345" name="Rectangle 42"/>
              <p:cNvSpPr>
                <a:spLocks noChangeArrowheads="1"/>
              </p:cNvSpPr>
              <p:nvPr/>
            </p:nvSpPr>
            <p:spPr bwMode="auto">
              <a:xfrm>
                <a:off x="2956" y="2154"/>
                <a:ext cx="160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55346" name="Rectangle 43"/>
              <p:cNvSpPr>
                <a:spLocks noChangeArrowheads="1"/>
              </p:cNvSpPr>
              <p:nvPr/>
            </p:nvSpPr>
            <p:spPr bwMode="auto">
              <a:xfrm>
                <a:off x="3774" y="2154"/>
                <a:ext cx="35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-80</a:t>
                </a:r>
              </a:p>
            </p:txBody>
          </p:sp>
          <p:sp>
            <p:nvSpPr>
              <p:cNvPr id="55347" name="Rectangle 44"/>
              <p:cNvSpPr>
                <a:spLocks noChangeArrowheads="1"/>
              </p:cNvSpPr>
              <p:nvPr/>
            </p:nvSpPr>
            <p:spPr bwMode="auto">
              <a:xfrm>
                <a:off x="1468" y="2391"/>
                <a:ext cx="204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55348" name="Rectangle 45"/>
              <p:cNvSpPr>
                <a:spLocks noChangeArrowheads="1"/>
              </p:cNvSpPr>
              <p:nvPr/>
            </p:nvSpPr>
            <p:spPr bwMode="auto">
              <a:xfrm>
                <a:off x="2122" y="2391"/>
                <a:ext cx="51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1,790</a:t>
                </a:r>
              </a:p>
            </p:txBody>
          </p:sp>
          <p:sp>
            <p:nvSpPr>
              <p:cNvPr id="55349" name="Rectangle 46"/>
              <p:cNvSpPr>
                <a:spLocks noChangeArrowheads="1"/>
              </p:cNvSpPr>
              <p:nvPr/>
            </p:nvSpPr>
            <p:spPr bwMode="auto">
              <a:xfrm>
                <a:off x="1671" y="2391"/>
                <a:ext cx="559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         </a:t>
                </a:r>
              </a:p>
            </p:txBody>
          </p:sp>
          <p:sp>
            <p:nvSpPr>
              <p:cNvPr id="55350" name="Rectangle 47"/>
              <p:cNvSpPr>
                <a:spLocks noChangeArrowheads="1"/>
              </p:cNvSpPr>
              <p:nvPr/>
            </p:nvSpPr>
            <p:spPr bwMode="auto">
              <a:xfrm>
                <a:off x="2119" y="2391"/>
                <a:ext cx="160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55351" name="Rectangle 48"/>
              <p:cNvSpPr>
                <a:spLocks noChangeArrowheads="1"/>
              </p:cNvSpPr>
              <p:nvPr/>
            </p:nvSpPr>
            <p:spPr bwMode="auto">
              <a:xfrm>
                <a:off x="2971" y="2391"/>
                <a:ext cx="51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1,340</a:t>
                </a:r>
              </a:p>
            </p:txBody>
          </p:sp>
          <p:sp>
            <p:nvSpPr>
              <p:cNvPr id="55352" name="Rectangle 49"/>
              <p:cNvSpPr>
                <a:spLocks noChangeArrowheads="1"/>
              </p:cNvSpPr>
              <p:nvPr/>
            </p:nvSpPr>
            <p:spPr bwMode="auto">
              <a:xfrm>
                <a:off x="2687" y="2391"/>
                <a:ext cx="38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     </a:t>
                </a:r>
              </a:p>
            </p:txBody>
          </p:sp>
          <p:sp>
            <p:nvSpPr>
              <p:cNvPr id="55353" name="Rectangle 50"/>
              <p:cNvSpPr>
                <a:spLocks noChangeArrowheads="1"/>
              </p:cNvSpPr>
              <p:nvPr/>
            </p:nvSpPr>
            <p:spPr bwMode="auto">
              <a:xfrm>
                <a:off x="2956" y="2391"/>
                <a:ext cx="160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55354" name="Rectangle 51"/>
              <p:cNvSpPr>
                <a:spLocks noChangeArrowheads="1"/>
              </p:cNvSpPr>
              <p:nvPr/>
            </p:nvSpPr>
            <p:spPr bwMode="auto">
              <a:xfrm>
                <a:off x="3744" y="2391"/>
                <a:ext cx="38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450</a:t>
                </a:r>
              </a:p>
            </p:txBody>
          </p:sp>
          <p:sp>
            <p:nvSpPr>
              <p:cNvPr id="55355" name="Rectangle 52"/>
              <p:cNvSpPr>
                <a:spLocks noChangeArrowheads="1"/>
              </p:cNvSpPr>
              <p:nvPr/>
            </p:nvSpPr>
            <p:spPr bwMode="auto">
              <a:xfrm>
                <a:off x="1468" y="2629"/>
                <a:ext cx="204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55356" name="Rectangle 53"/>
              <p:cNvSpPr>
                <a:spLocks noChangeArrowheads="1"/>
              </p:cNvSpPr>
              <p:nvPr/>
            </p:nvSpPr>
            <p:spPr bwMode="auto">
              <a:xfrm>
                <a:off x="2122" y="2629"/>
                <a:ext cx="51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1,925</a:t>
                </a:r>
              </a:p>
            </p:txBody>
          </p:sp>
          <p:sp>
            <p:nvSpPr>
              <p:cNvPr id="55357" name="Rectangle 54"/>
              <p:cNvSpPr>
                <a:spLocks noChangeArrowheads="1"/>
              </p:cNvSpPr>
              <p:nvPr/>
            </p:nvSpPr>
            <p:spPr bwMode="auto">
              <a:xfrm>
                <a:off x="1671" y="2629"/>
                <a:ext cx="559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         </a:t>
                </a:r>
              </a:p>
            </p:txBody>
          </p:sp>
          <p:sp>
            <p:nvSpPr>
              <p:cNvPr id="55358" name="Rectangle 55"/>
              <p:cNvSpPr>
                <a:spLocks noChangeArrowheads="1"/>
              </p:cNvSpPr>
              <p:nvPr/>
            </p:nvSpPr>
            <p:spPr bwMode="auto">
              <a:xfrm>
                <a:off x="2119" y="2629"/>
                <a:ext cx="160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55359" name="Rectangle 56"/>
              <p:cNvSpPr>
                <a:spLocks noChangeArrowheads="1"/>
              </p:cNvSpPr>
              <p:nvPr/>
            </p:nvSpPr>
            <p:spPr bwMode="auto">
              <a:xfrm>
                <a:off x="2971" y="2629"/>
                <a:ext cx="51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1,765</a:t>
                </a:r>
              </a:p>
            </p:txBody>
          </p:sp>
          <p:sp>
            <p:nvSpPr>
              <p:cNvPr id="55360" name="Rectangle 57"/>
              <p:cNvSpPr>
                <a:spLocks noChangeArrowheads="1"/>
              </p:cNvSpPr>
              <p:nvPr/>
            </p:nvSpPr>
            <p:spPr bwMode="auto">
              <a:xfrm>
                <a:off x="2687" y="2629"/>
                <a:ext cx="38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     </a:t>
                </a:r>
              </a:p>
            </p:txBody>
          </p:sp>
          <p:sp>
            <p:nvSpPr>
              <p:cNvPr id="55361" name="Rectangle 58"/>
              <p:cNvSpPr>
                <a:spLocks noChangeArrowheads="1"/>
              </p:cNvSpPr>
              <p:nvPr/>
            </p:nvSpPr>
            <p:spPr bwMode="auto">
              <a:xfrm>
                <a:off x="2956" y="2629"/>
                <a:ext cx="160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55362" name="Rectangle 59"/>
              <p:cNvSpPr>
                <a:spLocks noChangeArrowheads="1"/>
              </p:cNvSpPr>
              <p:nvPr/>
            </p:nvSpPr>
            <p:spPr bwMode="auto">
              <a:xfrm>
                <a:off x="3744" y="2629"/>
                <a:ext cx="38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200" b="1">
                    <a:solidFill>
                      <a:srgbClr val="000000"/>
                    </a:solidFill>
                  </a:rPr>
                  <a:t>160</a:t>
                </a:r>
              </a:p>
            </p:txBody>
          </p:sp>
          <p:grpSp>
            <p:nvGrpSpPr>
              <p:cNvPr id="55363" name="Group 66"/>
              <p:cNvGrpSpPr>
                <a:grpSpLocks/>
              </p:cNvGrpSpPr>
              <p:nvPr/>
            </p:nvGrpSpPr>
            <p:grpSpPr bwMode="auto">
              <a:xfrm>
                <a:off x="4338" y="1441"/>
                <a:ext cx="305" cy="1458"/>
                <a:chOff x="4338" y="1441"/>
                <a:chExt cx="305" cy="1458"/>
              </a:xfrm>
            </p:grpSpPr>
            <p:sp>
              <p:nvSpPr>
                <p:cNvPr id="55364" name="Rectangle 60"/>
                <p:cNvSpPr>
                  <a:spLocks noChangeArrowheads="1"/>
                </p:cNvSpPr>
                <p:nvPr/>
              </p:nvSpPr>
              <p:spPr bwMode="auto">
                <a:xfrm>
                  <a:off x="4338" y="1441"/>
                  <a:ext cx="305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lnSpc>
                      <a:spcPct val="80000"/>
                    </a:lnSpc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80000"/>
                    </a:lnSpc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80000"/>
                    </a:lnSpc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80000"/>
                    </a:lnSpc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lnSpc>
                      <a:spcPct val="80000"/>
                    </a:lnSpc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2200" b="1">
                      <a:solidFill>
                        <a:srgbClr val="000000"/>
                      </a:solidFill>
                    </a:rPr>
                    <a:t>+4</a:t>
                  </a:r>
                </a:p>
              </p:txBody>
            </p:sp>
            <p:sp>
              <p:nvSpPr>
                <p:cNvPr id="55365" name="Rectangle 61"/>
                <p:cNvSpPr>
                  <a:spLocks noChangeArrowheads="1"/>
                </p:cNvSpPr>
                <p:nvPr/>
              </p:nvSpPr>
              <p:spPr bwMode="auto">
                <a:xfrm>
                  <a:off x="4379" y="1679"/>
                  <a:ext cx="264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lnSpc>
                      <a:spcPct val="80000"/>
                    </a:lnSpc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80000"/>
                    </a:lnSpc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80000"/>
                    </a:lnSpc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80000"/>
                    </a:lnSpc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lnSpc>
                      <a:spcPct val="80000"/>
                    </a:lnSpc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2200" b="1">
                      <a:solidFill>
                        <a:srgbClr val="000000"/>
                      </a:solidFill>
                    </a:rPr>
                    <a:t>-1</a:t>
                  </a:r>
                </a:p>
              </p:txBody>
            </p:sp>
            <p:sp>
              <p:nvSpPr>
                <p:cNvPr id="55366" name="Rectangle 62"/>
                <p:cNvSpPr>
                  <a:spLocks noChangeArrowheads="1"/>
                </p:cNvSpPr>
                <p:nvPr/>
              </p:nvSpPr>
              <p:spPr bwMode="auto">
                <a:xfrm>
                  <a:off x="4338" y="1916"/>
                  <a:ext cx="305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lnSpc>
                      <a:spcPct val="80000"/>
                    </a:lnSpc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80000"/>
                    </a:lnSpc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80000"/>
                    </a:lnSpc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80000"/>
                    </a:lnSpc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lnSpc>
                      <a:spcPct val="80000"/>
                    </a:lnSpc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2200" b="1">
                      <a:solidFill>
                        <a:srgbClr val="000000"/>
                      </a:solidFill>
                    </a:rPr>
                    <a:t>+5</a:t>
                  </a:r>
                </a:p>
              </p:txBody>
            </p:sp>
            <p:sp>
              <p:nvSpPr>
                <p:cNvPr id="55367" name="Rectangle 63"/>
                <p:cNvSpPr>
                  <a:spLocks noChangeArrowheads="1"/>
                </p:cNvSpPr>
                <p:nvPr/>
              </p:nvSpPr>
              <p:spPr bwMode="auto">
                <a:xfrm>
                  <a:off x="4379" y="2154"/>
                  <a:ext cx="264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lnSpc>
                      <a:spcPct val="80000"/>
                    </a:lnSpc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80000"/>
                    </a:lnSpc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80000"/>
                    </a:lnSpc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80000"/>
                    </a:lnSpc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lnSpc>
                      <a:spcPct val="80000"/>
                    </a:lnSpc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2200" b="1">
                      <a:solidFill>
                        <a:srgbClr val="000000"/>
                      </a:solidFill>
                    </a:rPr>
                    <a:t>-2</a:t>
                  </a:r>
                </a:p>
              </p:txBody>
            </p:sp>
            <p:sp>
              <p:nvSpPr>
                <p:cNvPr id="55368" name="Rectangle 64"/>
                <p:cNvSpPr>
                  <a:spLocks noChangeArrowheads="1"/>
                </p:cNvSpPr>
                <p:nvPr/>
              </p:nvSpPr>
              <p:spPr bwMode="auto">
                <a:xfrm>
                  <a:off x="4338" y="2391"/>
                  <a:ext cx="305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lnSpc>
                      <a:spcPct val="80000"/>
                    </a:lnSpc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80000"/>
                    </a:lnSpc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80000"/>
                    </a:lnSpc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80000"/>
                    </a:lnSpc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lnSpc>
                      <a:spcPct val="80000"/>
                    </a:lnSpc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2200" b="1">
                      <a:solidFill>
                        <a:srgbClr val="000000"/>
                      </a:solidFill>
                    </a:rPr>
                    <a:t>+6</a:t>
                  </a:r>
                </a:p>
              </p:txBody>
            </p:sp>
            <p:sp>
              <p:nvSpPr>
                <p:cNvPr id="55369" name="Rectangle 65"/>
                <p:cNvSpPr>
                  <a:spLocks noChangeArrowheads="1"/>
                </p:cNvSpPr>
                <p:nvPr/>
              </p:nvSpPr>
              <p:spPr bwMode="auto">
                <a:xfrm>
                  <a:off x="4338" y="2629"/>
                  <a:ext cx="305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lnSpc>
                      <a:spcPct val="80000"/>
                    </a:lnSpc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80000"/>
                    </a:lnSpc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80000"/>
                    </a:lnSpc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80000"/>
                    </a:lnSpc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lnSpc>
                      <a:spcPct val="80000"/>
                    </a:lnSpc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accent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2200" b="1">
                      <a:solidFill>
                        <a:srgbClr val="000000"/>
                      </a:solidFill>
                    </a:rPr>
                    <a:t>+3</a:t>
                  </a:r>
                </a:p>
              </p:txBody>
            </p:sp>
          </p:grpSp>
        </p:grpSp>
        <p:grpSp>
          <p:nvGrpSpPr>
            <p:cNvPr id="55305" name="Group 75"/>
            <p:cNvGrpSpPr>
              <a:grpSpLocks/>
            </p:cNvGrpSpPr>
            <p:nvPr/>
          </p:nvGrpSpPr>
          <p:grpSpPr bwMode="auto">
            <a:xfrm>
              <a:off x="184" y="3087"/>
              <a:ext cx="5349" cy="987"/>
              <a:chOff x="184" y="3087"/>
              <a:chExt cx="5349" cy="987"/>
            </a:xfrm>
          </p:grpSpPr>
          <p:sp>
            <p:nvSpPr>
              <p:cNvPr id="55306" name="Rectangle 68"/>
              <p:cNvSpPr>
                <a:spLocks noChangeArrowheads="1"/>
              </p:cNvSpPr>
              <p:nvPr/>
            </p:nvSpPr>
            <p:spPr bwMode="auto">
              <a:xfrm>
                <a:off x="184" y="3087"/>
                <a:ext cx="1949" cy="9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400" b="1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T = minimum(T</a:t>
                </a:r>
                <a:r>
                  <a:rPr kumimoji="0" lang="en-US" altLang="en-US" sz="2400" b="1" baseline="-2500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+</a:t>
                </a:r>
                <a:r>
                  <a:rPr kumimoji="0" lang="en-US" altLang="en-US" sz="2400" b="1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, T</a:t>
                </a:r>
                <a:r>
                  <a:rPr kumimoji="0" lang="en-US" altLang="en-US" sz="2400" b="1" baseline="-2500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-</a:t>
                </a:r>
                <a:r>
                  <a:rPr kumimoji="0" lang="en-US" altLang="en-US" sz="2400" b="1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400" b="1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T</a:t>
                </a:r>
                <a:r>
                  <a:rPr kumimoji="0" lang="en-US" altLang="en-US" sz="2400" b="1" baseline="-25000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+</a:t>
                </a:r>
                <a:r>
                  <a:rPr kumimoji="0" lang="en-US" altLang="en-US" sz="2400" b="1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= 4 + 5 + 6 + 3= 18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400" b="1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T</a:t>
                </a:r>
                <a:r>
                  <a:rPr kumimoji="0" lang="en-US" altLang="en-US" sz="2400" b="1" baseline="-25000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-</a:t>
                </a:r>
                <a:r>
                  <a:rPr kumimoji="0" lang="en-US" altLang="en-US" sz="2400" b="1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= 1 + 2 = 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400" b="1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T = 3</a:t>
                </a:r>
              </a:p>
            </p:txBody>
          </p:sp>
          <p:sp>
            <p:nvSpPr>
              <p:cNvPr id="55307" name="Rectangle 69"/>
              <p:cNvSpPr>
                <a:spLocks noChangeArrowheads="1"/>
              </p:cNvSpPr>
              <p:nvPr/>
            </p:nvSpPr>
            <p:spPr bwMode="auto">
              <a:xfrm>
                <a:off x="2697" y="3087"/>
                <a:ext cx="2836" cy="6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32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8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har char="•"/>
                  <a:defRPr kumimoji="1" sz="24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accent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400" b="1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T = 3 &gt; </a:t>
                </a:r>
                <a:r>
                  <a:rPr kumimoji="0" lang="en-US" altLang="en-US" sz="2400" b="1" dirty="0" err="1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T</a:t>
                </a:r>
                <a:r>
                  <a:rPr kumimoji="0" lang="en-US" altLang="en-US" sz="2400" b="1" baseline="-25000" dirty="0" err="1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crit</a:t>
                </a:r>
                <a:r>
                  <a:rPr kumimoji="0" lang="en-US" altLang="en-US" sz="2400" b="1" baseline="-25000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kumimoji="0" lang="en-US" altLang="en-US" sz="2400" b="1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= 1, do not reject H</a:t>
                </a:r>
                <a:r>
                  <a:rPr kumimoji="0" lang="en-US" altLang="en-US" sz="2400" b="1" baseline="-25000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en-US" altLang="en-US" sz="2400" b="1" baseline="-250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2400" b="1" baseline="-25000" dirty="0" err="1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Tcal</a:t>
                </a:r>
                <a:r>
                  <a:rPr kumimoji="0" lang="en-US" altLang="en-US" sz="2400" b="1" baseline="-25000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&gt; </a:t>
                </a:r>
                <a:r>
                  <a:rPr kumimoji="0" lang="en-US" altLang="en-US" sz="2400" b="1" baseline="-25000" dirty="0" err="1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Tcritcial</a:t>
                </a:r>
                <a:r>
                  <a:rPr kumimoji="0" lang="en-US" altLang="en-US" sz="2400" b="1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. Do not reject H</a:t>
                </a:r>
                <a:r>
                  <a:rPr kumimoji="0" lang="en-US" altLang="en-US" sz="2400" b="1" baseline="-25000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6770005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/>
              <a:t>Business Statistics, 4e, by Ken Black. © 2003 John Wiley &amp; Sons.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8A78C81F-A01B-415D-9D7A-8B8B63B79AD2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7</a:t>
            </a:fld>
            <a:endParaRPr kumimoji="0" lang="en-US" altLang="en-US" sz="140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mtClean="0"/>
              <a:t>Wilcoxon Matched-Pairs Signed Rank Test:  Large Sample Formulas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874" y="2434940"/>
            <a:ext cx="5548780" cy="28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6890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/>
              <a:t>Business Statistics, 4e, by Ken Black. © 2003 John Wiley &amp; Sons.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25DFF156-8BF0-42DD-BAA2-EA4831FD5404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8</a:t>
            </a:fld>
            <a:endParaRPr kumimoji="0" lang="en-US" altLang="en-US" sz="1400"/>
          </a:p>
        </p:txBody>
      </p:sp>
      <p:sp>
        <p:nvSpPr>
          <p:cNvPr id="5939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5939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59398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mtClean="0"/>
              <a:t>Airline Cost Data for 17 Cities, </a:t>
            </a:r>
            <a:br>
              <a:rPr lang="en-US" altLang="en-US" smtClean="0"/>
            </a:br>
            <a:r>
              <a:rPr lang="en-US" altLang="en-US" smtClean="0"/>
              <a:t>1997 and 1999</a:t>
            </a:r>
          </a:p>
        </p:txBody>
      </p:sp>
      <p:sp>
        <p:nvSpPr>
          <p:cNvPr id="59400" name="Rectangle 103"/>
          <p:cNvSpPr>
            <a:spLocks noChangeArrowheads="1"/>
          </p:cNvSpPr>
          <p:nvPr/>
        </p:nvSpPr>
        <p:spPr bwMode="auto">
          <a:xfrm>
            <a:off x="2133600" y="1752600"/>
            <a:ext cx="23622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628650" indent="-6286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155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14450" indent="-22860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1714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0">
                <a:solidFill>
                  <a:schemeClr val="accent2"/>
                </a:solidFill>
                <a:latin typeface="Book Antiqua" panose="02040602050305030304" pitchFamily="18" charset="0"/>
              </a:rPr>
              <a:t>H</a:t>
            </a:r>
            <a:r>
              <a:rPr lang="en-US" altLang="en-US" b="1" i="0" baseline="-25000">
                <a:solidFill>
                  <a:schemeClr val="accent2"/>
                </a:solidFill>
                <a:latin typeface="Book Antiqua" panose="02040602050305030304" pitchFamily="18" charset="0"/>
              </a:rPr>
              <a:t>0</a:t>
            </a:r>
            <a:r>
              <a:rPr lang="en-US" altLang="en-US" b="1" i="0">
                <a:solidFill>
                  <a:schemeClr val="accent2"/>
                </a:solidFill>
                <a:latin typeface="Book Antiqua" panose="02040602050305030304" pitchFamily="18" charset="0"/>
              </a:rPr>
              <a:t>:  M</a:t>
            </a:r>
            <a:r>
              <a:rPr lang="en-US" altLang="en-US" b="1" i="0" baseline="-25000">
                <a:solidFill>
                  <a:schemeClr val="accent2"/>
                </a:solidFill>
                <a:latin typeface="Book Antiqua" panose="02040602050305030304" pitchFamily="18" charset="0"/>
              </a:rPr>
              <a:t>d</a:t>
            </a:r>
            <a:r>
              <a:rPr lang="en-US" altLang="en-US" b="1" i="0">
                <a:solidFill>
                  <a:schemeClr val="accent2"/>
                </a:solidFill>
                <a:latin typeface="Book Antiqua" panose="02040602050305030304" pitchFamily="18" charset="0"/>
              </a:rPr>
              <a:t> = 0</a:t>
            </a:r>
          </a:p>
          <a:p>
            <a:r>
              <a:rPr lang="en-US" altLang="en-US" b="1" i="0">
                <a:solidFill>
                  <a:schemeClr val="accent2"/>
                </a:solidFill>
                <a:latin typeface="Book Antiqua" panose="02040602050305030304" pitchFamily="18" charset="0"/>
              </a:rPr>
              <a:t>H</a:t>
            </a:r>
            <a:r>
              <a:rPr lang="en-US" altLang="en-US" b="1" i="0" baseline="-25000">
                <a:solidFill>
                  <a:schemeClr val="accent2"/>
                </a:solidFill>
                <a:latin typeface="Book Antiqua" panose="02040602050305030304" pitchFamily="18" charset="0"/>
              </a:rPr>
              <a:t>a</a:t>
            </a:r>
            <a:r>
              <a:rPr lang="en-US" altLang="en-US" b="1" i="0">
                <a:solidFill>
                  <a:schemeClr val="accent2"/>
                </a:solidFill>
                <a:latin typeface="Book Antiqua" panose="02040602050305030304" pitchFamily="18" charset="0"/>
              </a:rPr>
              <a:t>:  M</a:t>
            </a:r>
            <a:r>
              <a:rPr lang="en-US" altLang="en-US" b="1" i="0" baseline="-25000">
                <a:solidFill>
                  <a:schemeClr val="accent2"/>
                </a:solidFill>
                <a:latin typeface="Book Antiqua" panose="02040602050305030304" pitchFamily="18" charset="0"/>
              </a:rPr>
              <a:t>d</a:t>
            </a:r>
            <a:r>
              <a:rPr lang="en-US" altLang="en-US" b="1" i="0">
                <a:solidFill>
                  <a:schemeClr val="accent2"/>
                </a:solidFill>
                <a:latin typeface="Book Antiqua" panose="02040602050305030304" pitchFamily="18" charset="0"/>
              </a:rPr>
              <a:t> </a:t>
            </a:r>
            <a:r>
              <a:rPr lang="en-US" altLang="en-US" b="1" i="0">
                <a:solidFill>
                  <a:schemeClr val="accent2"/>
                </a:solidFill>
                <a:latin typeface="Symbol" panose="05050102010706020507" pitchFamily="18" charset="2"/>
              </a:rPr>
              <a:t></a:t>
            </a:r>
            <a:r>
              <a:rPr lang="en-US" altLang="en-US" b="1" i="0">
                <a:solidFill>
                  <a:schemeClr val="accent2"/>
                </a:solidFill>
                <a:latin typeface="Book Antiqua" panose="02040602050305030304" pitchFamily="18" charset="0"/>
              </a:rPr>
              <a:t> 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695" y="2783002"/>
            <a:ext cx="6587120" cy="30264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069" y="1474564"/>
            <a:ext cx="4577665" cy="86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06033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800"/>
              <a:t>Business Statistics, 4e, by Ken Black. © 2003 John Wiley &amp; Sons.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kumimoji="1" sz="32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–"/>
              <a:defRPr kumimoji="1" sz="28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kumimoji="1" sz="24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–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en-US" sz="1400"/>
              <a:t>17-</a:t>
            </a:r>
            <a:fld id="{5C209560-84F1-42AB-B4DB-5CCCCB13CD9A}" type="slidenum">
              <a:rPr kumimoji="0" lang="en-US" altLang="en-US" sz="1400"/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9</a:t>
            </a:fld>
            <a:endParaRPr kumimoji="0" lang="en-US" altLang="en-US" sz="140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mtClean="0"/>
              <a:t>Airline Cost:  </a:t>
            </a:r>
            <a:r>
              <a:rPr lang="en-US" altLang="en-US" i="1" smtClean="0"/>
              <a:t>T</a:t>
            </a:r>
            <a:r>
              <a:rPr lang="en-US" altLang="en-US" smtClean="0"/>
              <a:t> Calculation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540" y="1690688"/>
            <a:ext cx="6015978" cy="391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7876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CC78B91D69424DA9C13DC6BE71EBF4" ma:contentTypeVersion="13" ma:contentTypeDescription="Create a new document." ma:contentTypeScope="" ma:versionID="46df297a30d561d1b9ef8d6a48a1b44c">
  <xsd:schema xmlns:xsd="http://www.w3.org/2001/XMLSchema" xmlns:xs="http://www.w3.org/2001/XMLSchema" xmlns:p="http://schemas.microsoft.com/office/2006/metadata/properties" xmlns:ns3="45bcf4e6-1e2d-4305-9d27-d0da1310ba34" xmlns:ns4="635327d9-5203-4bed-a70b-b142ecd1414f" targetNamespace="http://schemas.microsoft.com/office/2006/metadata/properties" ma:root="true" ma:fieldsID="ac44257137baff58f527f46ebd1a31c2" ns3:_="" ns4:_="">
    <xsd:import namespace="45bcf4e6-1e2d-4305-9d27-d0da1310ba34"/>
    <xsd:import namespace="635327d9-5203-4bed-a70b-b142ecd141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cf4e6-1e2d-4305-9d27-d0da1310b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327d9-5203-4bed-a70b-b142ecd1414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AA4EBB-9A7D-4535-8D11-0D6A6B9983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bcf4e6-1e2d-4305-9d27-d0da1310ba34"/>
    <ds:schemaRef ds:uri="635327d9-5203-4bed-a70b-b142ecd141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EF895B-726F-4E4E-980E-A301847D4C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F3932F-19B6-4FA9-A8F5-D3B8B7769407}">
  <ds:schemaRefs>
    <ds:schemaRef ds:uri="http://schemas.openxmlformats.org/package/2006/metadata/core-properties"/>
    <ds:schemaRef ds:uri="45bcf4e6-1e2d-4305-9d27-d0da1310ba34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635327d9-5203-4bed-a70b-b142ecd1414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1163</Words>
  <Application>Microsoft Office PowerPoint</Application>
  <PresentationFormat>Widescreen</PresentationFormat>
  <Paragraphs>424</Paragraphs>
  <Slides>20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 Antiqua</vt:lpstr>
      <vt:lpstr>Calibri</vt:lpstr>
      <vt:lpstr>Calibri Light</vt:lpstr>
      <vt:lpstr>Symbol</vt:lpstr>
      <vt:lpstr>Times New Roman</vt:lpstr>
      <vt:lpstr>Office Theme</vt:lpstr>
      <vt:lpstr>Equation</vt:lpstr>
      <vt:lpstr>Wilcoxon Ranked Test and  Mann-Whitney Test </vt:lpstr>
      <vt:lpstr>Wilcoxon Matched-Pairs Signed Rank Test</vt:lpstr>
      <vt:lpstr>Wilcoxon Matched-Pairs Signed Rank Test</vt:lpstr>
      <vt:lpstr>Wilcoxon Matched-Pairs Signed Rank Test:  Sample Size Consideration</vt:lpstr>
      <vt:lpstr>Wilcoxon Matched-Pairs Signed Rank Test:  Small Sample Example</vt:lpstr>
      <vt:lpstr>Wilcoxon Matched-Pairs Signed Rank Test:  Small Sample Example</vt:lpstr>
      <vt:lpstr>Wilcoxon Matched-Pairs Signed Rank Test:  Large Sample Formulas </vt:lpstr>
      <vt:lpstr>Airline Cost Data for 17 Cities,  1997 and 1999</vt:lpstr>
      <vt:lpstr>Airline Cost:  T Calculation</vt:lpstr>
      <vt:lpstr>Airline Cost:  Conclusion</vt:lpstr>
      <vt:lpstr>Mann-Whitney U Test</vt:lpstr>
      <vt:lpstr>Mann-Whitney U Test:   Sample Size Consideration</vt:lpstr>
      <vt:lpstr>Mann-Whitney U Test:   Small Sample Example</vt:lpstr>
      <vt:lpstr>Mann-Whitney U Test:   Small Sample Example</vt:lpstr>
      <vt:lpstr>Mann-Whitney U Test:   Small Sample Example</vt:lpstr>
      <vt:lpstr>Mann-Whitney U Test:   Formulas for Large Sample Case</vt:lpstr>
      <vt:lpstr>Incomes of PBS  and Non-PBS Viewers</vt:lpstr>
      <vt:lpstr>Ranks of Income from Combined Groups of PBS and Non-PBS Viewers</vt:lpstr>
      <vt:lpstr>PBS and Non-PBS Viewers:  Calculation of U</vt:lpstr>
      <vt:lpstr>PBS and Non-PBS Viewers:  Conclusion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Wilcoxon Ranked Test and  Mann-Whitney Test</dc:title>
  <dc:creator>Rama Koganti</dc:creator>
  <cp:lastModifiedBy>Rama Koganti</cp:lastModifiedBy>
  <cp:revision>2</cp:revision>
  <dcterms:created xsi:type="dcterms:W3CDTF">2019-10-30T00:59:39Z</dcterms:created>
  <dcterms:modified xsi:type="dcterms:W3CDTF">2019-10-30T01:01:09Z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0x01010021CC78B91D69424DA9C13DC6BE71EBF4</vt:lpwstr>
  </property>
</Properties>
</file>