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EBA0B3-4AC5-460C-92DA-4AE5415903E3}" type="datetimeFigureOut">
              <a:rPr lang="en-IN" smtClean="0"/>
              <a:t>21-03-2017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A9F076-E07B-4E72-B6EC-FFA50E81936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zookeeper.apach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98" y="2132856"/>
            <a:ext cx="7772400" cy="1470025"/>
          </a:xfrm>
        </p:spPr>
        <p:txBody>
          <a:bodyPr/>
          <a:lstStyle/>
          <a:p>
            <a:r>
              <a:rPr lang="en-IN" b="1" dirty="0" smtClean="0">
                <a:latin typeface="Arial Black" pitchFamily="34" charset="0"/>
              </a:rPr>
              <a:t>Apache Mesos</a:t>
            </a:r>
            <a:endParaRPr lang="en-IN" b="1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1884877"/>
            <a:ext cx="5074850" cy="2664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1052735"/>
            <a:ext cx="3871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Cloud Computing Assignment</a:t>
            </a:r>
          </a:p>
          <a:p>
            <a:pPr algn="ctr"/>
            <a:r>
              <a:rPr lang="en-IN" sz="2400" dirty="0" smtClean="0"/>
              <a:t>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5667919"/>
            <a:ext cx="2620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Presented By-</a:t>
            </a:r>
          </a:p>
          <a:p>
            <a:r>
              <a:rPr lang="en-IN" dirty="0" err="1" smtClean="0"/>
              <a:t>Lakshita</a:t>
            </a:r>
            <a:r>
              <a:rPr lang="en-IN" dirty="0" smtClean="0"/>
              <a:t> </a:t>
            </a:r>
            <a:r>
              <a:rPr lang="en-IN" dirty="0" err="1" smtClean="0"/>
              <a:t>Nagpal</a:t>
            </a:r>
            <a:r>
              <a:rPr lang="en-IN" dirty="0" smtClean="0"/>
              <a:t>(137130)</a:t>
            </a:r>
          </a:p>
          <a:p>
            <a:r>
              <a:rPr lang="en-IN" dirty="0" err="1" smtClean="0"/>
              <a:t>Bholaram</a:t>
            </a:r>
            <a:r>
              <a:rPr lang="en-IN" dirty="0" smtClean="0"/>
              <a:t> </a:t>
            </a:r>
            <a:r>
              <a:rPr lang="en-IN" dirty="0" err="1" smtClean="0"/>
              <a:t>Seervi</a:t>
            </a:r>
            <a:r>
              <a:rPr lang="en-IN" dirty="0" smtClean="0"/>
              <a:t>(137112)</a:t>
            </a:r>
          </a:p>
          <a:p>
            <a:r>
              <a:rPr lang="en-IN" dirty="0" smtClean="0"/>
              <a:t>Mahesh </a:t>
            </a:r>
            <a:r>
              <a:rPr lang="en-IN" dirty="0" err="1" smtClean="0"/>
              <a:t>Garhwal</a:t>
            </a:r>
            <a:r>
              <a:rPr lang="en-IN" dirty="0" smtClean="0"/>
              <a:t>(137132)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44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Objective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8229600" cy="3808279"/>
          </a:xfrm>
        </p:spPr>
      </p:pic>
      <p:sp>
        <p:nvSpPr>
          <p:cNvPr id="6" name="TextBox 5"/>
          <p:cNvSpPr txBox="1"/>
          <p:nvPr/>
        </p:nvSpPr>
        <p:spPr>
          <a:xfrm>
            <a:off x="539552" y="1268760"/>
            <a:ext cx="587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Dynamic Sharing and Management of Resources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Utilization and </a:t>
            </a:r>
            <a:r>
              <a:rPr lang="en-IN" dirty="0" err="1" smtClean="0"/>
              <a:t>Scalibility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84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r>
              <a:rPr lang="en-IN" dirty="0" smtClean="0"/>
              <a:t>What requirements are there beyond </a:t>
            </a:r>
            <a:r>
              <a:rPr lang="en-IN" dirty="0" err="1" smtClean="0"/>
              <a:t>Hadoop</a:t>
            </a:r>
            <a:r>
              <a:rPr lang="en-IN" dirty="0" smtClean="0"/>
              <a:t>?</a:t>
            </a:r>
          </a:p>
          <a:p>
            <a:r>
              <a:rPr lang="en-IN" sz="2400" dirty="0" smtClean="0"/>
              <a:t>Cluster Sharing and Multi Tenancy</a:t>
            </a:r>
          </a:p>
          <a:p>
            <a:r>
              <a:rPr lang="en-IN" sz="2400" dirty="0" smtClean="0"/>
              <a:t>Higher Resource Utilization</a:t>
            </a:r>
          </a:p>
          <a:p>
            <a:r>
              <a:rPr lang="en-IN" sz="2400" dirty="0" smtClean="0"/>
              <a:t>Faster Response Times</a:t>
            </a:r>
          </a:p>
          <a:p>
            <a:r>
              <a:rPr lang="en-IN" sz="2400" dirty="0" smtClean="0"/>
              <a:t>More out of box functionality</a:t>
            </a:r>
          </a:p>
          <a:p>
            <a:pPr lvl="4"/>
            <a:r>
              <a:rPr lang="en-IN" sz="1500" dirty="0" smtClean="0"/>
              <a:t>Graphical Cluster Monitoring</a:t>
            </a:r>
          </a:p>
          <a:p>
            <a:pPr lvl="4"/>
            <a:r>
              <a:rPr lang="en-IN" sz="1500" dirty="0" smtClean="0"/>
              <a:t>Graphical Drag and Drop Cluster Manipulation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</a:t>
            </a:r>
            <a:r>
              <a:rPr lang="en-IN" dirty="0" err="1" smtClean="0"/>
              <a:t>Mesos</a:t>
            </a:r>
            <a:r>
              <a:rPr lang="en-IN" dirty="0" smtClean="0"/>
              <a:t>-Beyond </a:t>
            </a:r>
            <a:r>
              <a:rPr lang="en-IN" dirty="0" err="1" smtClean="0"/>
              <a:t>Hadoop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90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206065" cy="48158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Apache Mesos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89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IN" sz="2400" b="1" dirty="0" smtClean="0"/>
              <a:t>Zookeepers</a:t>
            </a:r>
            <a:r>
              <a:rPr lang="en-IN" sz="2400" dirty="0" smtClean="0"/>
              <a:t>: </a:t>
            </a:r>
            <a:r>
              <a:rPr lang="en-IN" sz="2400" dirty="0">
                <a:hlinkClick r:id="rId2"/>
              </a:rPr>
              <a:t>Apache </a:t>
            </a:r>
            <a:r>
              <a:rPr lang="en-IN" sz="2400" dirty="0" err="1">
                <a:hlinkClick r:id="rId2"/>
              </a:rPr>
              <a:t>ZooKeeper</a:t>
            </a:r>
            <a:r>
              <a:rPr lang="en-IN" sz="2400" dirty="0"/>
              <a:t> is a centralised configuration manager, used by distributed applications such as Mesos to coordinate activity across a </a:t>
            </a:r>
            <a:r>
              <a:rPr lang="en-IN" sz="2400" dirty="0" smtClean="0"/>
              <a:t>cluster. </a:t>
            </a:r>
            <a:r>
              <a:rPr lang="en-IN" sz="2400" dirty="0"/>
              <a:t>Mesos uses </a:t>
            </a:r>
            <a:r>
              <a:rPr lang="en-IN" sz="2400" dirty="0" err="1"/>
              <a:t>ZooKeeper</a:t>
            </a:r>
            <a:r>
              <a:rPr lang="en-IN" sz="2400" dirty="0"/>
              <a:t> to elect a leading master and for slaves to join the cluster.</a:t>
            </a:r>
            <a:endParaRPr lang="en-IN" sz="2400" dirty="0" smtClean="0"/>
          </a:p>
          <a:p>
            <a:pPr marL="624078" indent="-514350">
              <a:buFont typeface="+mj-lt"/>
              <a:buAutoNum type="arabicPeriod"/>
            </a:pPr>
            <a:r>
              <a:rPr lang="en-IN" sz="2400" b="1" dirty="0" smtClean="0"/>
              <a:t>Mesos Master</a:t>
            </a:r>
            <a:r>
              <a:rPr lang="en-IN" sz="2400" dirty="0" smtClean="0"/>
              <a:t>: </a:t>
            </a:r>
            <a:r>
              <a:rPr lang="en-IN" sz="2400" dirty="0"/>
              <a:t>A Mesos master is a Mesos instance in control of the cluster</a:t>
            </a:r>
            <a:r>
              <a:rPr lang="en-IN" sz="2400" dirty="0" smtClean="0"/>
              <a:t>. </a:t>
            </a:r>
            <a:r>
              <a:rPr lang="en-IN" sz="2400" dirty="0"/>
              <a:t>A cluster will typically have multiple Mesos masters to provide fault-tolerance, with one instance elected the leading master.</a:t>
            </a:r>
            <a:endParaRPr lang="en-IN" sz="2400" dirty="0" smtClean="0"/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Mesos cluster is made up of 4 components: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4203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3"/>
            </a:pPr>
            <a:r>
              <a:rPr lang="en-IN" sz="2400" b="1" dirty="0" smtClean="0"/>
              <a:t>Mesos Slaves: </a:t>
            </a:r>
            <a:r>
              <a:rPr lang="en-IN" sz="2400" dirty="0"/>
              <a:t>A Mesos slave is a Mesos instance which offers resources to the cluster</a:t>
            </a:r>
            <a:r>
              <a:rPr lang="en-IN" sz="2400" dirty="0" smtClean="0"/>
              <a:t>.</a:t>
            </a:r>
            <a:r>
              <a:rPr lang="en-IN" sz="2400" dirty="0"/>
              <a:t> They are the ‘worker’ instances - tasks are allocated to the slaves by the Mesos master</a:t>
            </a:r>
            <a:r>
              <a:rPr lang="en-IN" sz="2400" dirty="0" smtClean="0"/>
              <a:t>.</a:t>
            </a:r>
          </a:p>
          <a:p>
            <a:pPr marL="624078" indent="-514350">
              <a:buFont typeface="+mj-lt"/>
              <a:buAutoNum type="arabicPeriod" startAt="3"/>
            </a:pPr>
            <a:r>
              <a:rPr lang="en-IN" sz="2400" b="1" dirty="0" smtClean="0"/>
              <a:t>Frameworks: </a:t>
            </a:r>
            <a:r>
              <a:rPr lang="en-IN" sz="2400" dirty="0"/>
              <a:t>Frameworks bridge the gap between the Mesos layer and your applications. They are higher level abstractions which simplify the process of launching tasks on the cluster.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2226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Resource Offer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611061"/>
            <a:ext cx="6192688" cy="43676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7944" y="4151352"/>
            <a:ext cx="3010614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2780928"/>
            <a:ext cx="5957230" cy="5952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556792"/>
            <a:ext cx="6549712" cy="46194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79912" y="2780928"/>
            <a:ext cx="3010614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1626" y="4221088"/>
            <a:ext cx="3170653" cy="792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556792"/>
            <a:ext cx="6549712" cy="46194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21626" y="4221088"/>
            <a:ext cx="3170653" cy="792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0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556792"/>
            <a:ext cx="6549712" cy="46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0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359" y="-9939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Datacentre OS</a:t>
            </a:r>
            <a:endParaRPr lang="en-IN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71" y="936195"/>
            <a:ext cx="2895600" cy="5812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33" y="1736334"/>
            <a:ext cx="7953375" cy="8096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921621" y="1808104"/>
            <a:ext cx="1724025" cy="6660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docs.mesosphere.com/wp-content/uploads/2015/12/get-started-overview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21" y="2636912"/>
            <a:ext cx="4864100" cy="38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489518" y="4665895"/>
            <a:ext cx="3481488" cy="66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80532" y="4661774"/>
            <a:ext cx="1103390" cy="6660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>
            <a:off x="1932720" y="1226832"/>
            <a:ext cx="1423751" cy="58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6252071" y="1226832"/>
            <a:ext cx="1671559" cy="64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5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IN" dirty="0" smtClean="0"/>
              <a:t>What is it?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Features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What is the need?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Why is it beyond </a:t>
            </a:r>
            <a:r>
              <a:rPr lang="en-IN" dirty="0" err="1" smtClean="0"/>
              <a:t>Hadoop</a:t>
            </a:r>
            <a:r>
              <a:rPr lang="en-IN" dirty="0" smtClean="0"/>
              <a:t>?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Architecture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Who uses it?</a:t>
            </a:r>
          </a:p>
          <a:p>
            <a:pPr marL="624078" indent="-514350">
              <a:buFont typeface="+mj-lt"/>
              <a:buAutoNum type="arabicPeriod"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713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30229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Organizations using Mesos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98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DC/OS is a distributed operating system based on the Apache Mesos distributed systems kernel. It enables the management of multiple machines as if they were a single computer. It automates resource management, schedules process placement, facilitates inter-process communication, and simplifies the installation and management of distributed services. Its included web interface and available command-line interface (CLI) facilitate remote management and monitoring of the cluster and its services.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DC/OS?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02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24744"/>
            <a:ext cx="7044642" cy="49382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DC/OS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434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Marathon is a framework for Mesos that is designed to launch long-running applications, and, in Mesosphere, serves as a replacement for a traditional </a:t>
            </a:r>
            <a:r>
              <a:rPr lang="en-IN" dirty="0" err="1"/>
              <a:t>init</a:t>
            </a:r>
            <a:r>
              <a:rPr lang="en-IN" dirty="0"/>
              <a:t> system. It has many features that simplify running applications in a clustered environment, such as high-availability, node constraints, application health checks, an API for </a:t>
            </a:r>
            <a:r>
              <a:rPr lang="en-IN" dirty="0" err="1"/>
              <a:t>scriptability</a:t>
            </a:r>
            <a:r>
              <a:rPr lang="en-IN" dirty="0"/>
              <a:t> and service discovery, and an easy to use web user interface. It adds its scaling and self-healing capabilities to the Mesosphere feature set.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Marathon?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50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Chronos</a:t>
            </a:r>
            <a:r>
              <a:rPr lang="en-IN" dirty="0"/>
              <a:t> is a framework for Mesos that was originally developed by </a:t>
            </a:r>
            <a:r>
              <a:rPr lang="en-IN" dirty="0" err="1"/>
              <a:t>Airbnb</a:t>
            </a:r>
            <a:r>
              <a:rPr lang="en-IN" dirty="0"/>
              <a:t> as a replacement for </a:t>
            </a:r>
            <a:r>
              <a:rPr lang="en-IN" dirty="0" err="1"/>
              <a:t>cron</a:t>
            </a:r>
            <a:r>
              <a:rPr lang="en-IN" dirty="0"/>
              <a:t>. As such, it is a fully-featured, distributed, and fault-tolerant scheduler for Mesos, which eases the orchestration of jobs, which are collections of tasks. It includes an API that allows for scripting of scheduling jobs, and a web UI for ease of use.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Chronos</a:t>
            </a:r>
            <a:r>
              <a:rPr lang="en-IN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27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cluster Manager</a:t>
            </a:r>
          </a:p>
          <a:p>
            <a:r>
              <a:rPr lang="en-IN" dirty="0" smtClean="0"/>
              <a:t>A distributed systems Kernel</a:t>
            </a:r>
          </a:p>
          <a:p>
            <a:r>
              <a:rPr lang="en-IN" dirty="0" smtClean="0"/>
              <a:t>Provides resource isolation/sharing</a:t>
            </a:r>
          </a:p>
          <a:p>
            <a:r>
              <a:rPr lang="en-IN" dirty="0" smtClean="0"/>
              <a:t>Cluster Monitoring via Web UI</a:t>
            </a:r>
          </a:p>
          <a:p>
            <a:r>
              <a:rPr lang="en-IN" dirty="0" smtClean="0"/>
              <a:t>Tasks isolated via Linux Containers</a:t>
            </a:r>
          </a:p>
          <a:p>
            <a:r>
              <a:rPr lang="en-IN" dirty="0" smtClean="0"/>
              <a:t>Written is C++</a:t>
            </a:r>
          </a:p>
          <a:p>
            <a:r>
              <a:rPr lang="en-IN" dirty="0" smtClean="0"/>
              <a:t>Master/Slave Based System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What is Mesos?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13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IN" sz="2000" b="1" dirty="0" smtClean="0"/>
              <a:t>High Availability</a:t>
            </a:r>
            <a:r>
              <a:rPr lang="en-IN" sz="2000" dirty="0" smtClean="0"/>
              <a:t>: Fault-tolerant </a:t>
            </a:r>
            <a:r>
              <a:rPr lang="en-IN" sz="2000" dirty="0"/>
              <a:t>replicated master and agents using </a:t>
            </a:r>
            <a:r>
              <a:rPr lang="en-IN" sz="2000" dirty="0" smtClean="0"/>
              <a:t>Zookeeper.</a:t>
            </a:r>
          </a:p>
          <a:p>
            <a:pPr marL="624078" indent="-514350">
              <a:buFont typeface="+mj-lt"/>
              <a:buAutoNum type="arabicPeriod"/>
            </a:pPr>
            <a:r>
              <a:rPr lang="en-IN" sz="2000" b="1" dirty="0" smtClean="0"/>
              <a:t>Linear Scalability : </a:t>
            </a:r>
            <a:r>
              <a:rPr lang="en-IN" sz="2000" dirty="0"/>
              <a:t>Industry proven to easily scale to 10,000s of nodes</a:t>
            </a:r>
            <a:r>
              <a:rPr lang="en-IN" sz="2000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IN" sz="2000" b="1" dirty="0" smtClean="0"/>
              <a:t>Multi Resource Scheduling: </a:t>
            </a:r>
            <a:r>
              <a:rPr lang="en-IN" sz="2000" dirty="0" smtClean="0"/>
              <a:t>Abstracts </a:t>
            </a:r>
            <a:r>
              <a:rPr lang="en-IN" sz="2000" dirty="0"/>
              <a:t>CPU, memory, storage, and other compute </a:t>
            </a:r>
            <a:r>
              <a:rPr lang="en-IN" sz="2000" dirty="0" smtClean="0"/>
              <a:t>resources.</a:t>
            </a:r>
          </a:p>
          <a:p>
            <a:pPr marL="624078" indent="-514350">
              <a:buFont typeface="+mj-lt"/>
              <a:buAutoNum type="arabicPeriod"/>
            </a:pPr>
            <a:r>
              <a:rPr lang="en-IN" sz="2000" b="1" dirty="0" smtClean="0"/>
              <a:t>Web UIs : </a:t>
            </a:r>
            <a:r>
              <a:rPr lang="en-IN" sz="2000" dirty="0"/>
              <a:t>Built-in Web UI for viewing cluster state and navigating container </a:t>
            </a:r>
            <a:r>
              <a:rPr lang="en-IN" sz="2000" dirty="0" smtClean="0"/>
              <a:t>sandboxes.</a:t>
            </a:r>
          </a:p>
          <a:p>
            <a:pPr marL="624078" indent="-514350">
              <a:buFont typeface="+mj-lt"/>
              <a:buAutoNum type="arabicPeriod"/>
            </a:pPr>
            <a:r>
              <a:rPr lang="en-IN" sz="2000" b="1" dirty="0" smtClean="0"/>
              <a:t>Pluggable Isolation : </a:t>
            </a:r>
            <a:r>
              <a:rPr lang="en-IN" sz="2000" dirty="0"/>
              <a:t>First class isolation support for CPU, memory, disk, ports, GPU, and modules for custom resource isolation</a:t>
            </a:r>
            <a:r>
              <a:rPr lang="en-IN" sz="2000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IN" sz="2000" b="1" dirty="0" smtClean="0"/>
              <a:t>APIs : </a:t>
            </a:r>
            <a:r>
              <a:rPr lang="en-IN" sz="2000" dirty="0"/>
              <a:t>HTTP APIs for developing new distributed applications, for operating the cluster, and for monitoring.</a:t>
            </a:r>
            <a:endParaRPr lang="en-IN" sz="2000" b="1" dirty="0" smtClean="0"/>
          </a:p>
          <a:p>
            <a:pPr marL="624078" indent="-51435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Mesos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05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81010"/>
            <a:ext cx="8229600" cy="24680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do we need Mesos?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4653136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Static Partitioning 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4788024" y="4745469"/>
            <a:ext cx="57606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524072" y="4655548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 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98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2973"/>
            <a:ext cx="8229600" cy="40422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Problem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7824" y="1340768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Required Resources for different frameworks is different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6660232" y="1433101"/>
            <a:ext cx="57606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207632" y="135008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Under Utilization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8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Problem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7824" y="1340768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Required Resources for different frameworks is different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6660232" y="1433101"/>
            <a:ext cx="57606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207632" y="135008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Under Utilization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229600" cy="4051075"/>
          </a:xfrm>
        </p:spPr>
      </p:pic>
    </p:spTree>
    <p:extLst>
      <p:ext uri="{BB962C8B-B14F-4D97-AF65-F5344CB8AC3E}">
        <p14:creationId xmlns:p14="http://schemas.microsoft.com/office/powerpoint/2010/main" val="85717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Solution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423821" cy="4751942"/>
          </a:xfrm>
        </p:spPr>
      </p:pic>
    </p:spTree>
    <p:extLst>
      <p:ext uri="{BB962C8B-B14F-4D97-AF65-F5344CB8AC3E}">
        <p14:creationId xmlns:p14="http://schemas.microsoft.com/office/powerpoint/2010/main" val="405720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5"/>
            <a:ext cx="7056784" cy="443278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This can be viewed as-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5868144" y="1864272"/>
            <a:ext cx="2088232" cy="360040"/>
          </a:xfrm>
          <a:prstGeom prst="rect">
            <a:avLst/>
          </a:prstGeom>
          <a:ln w="16891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Calibri" pitchFamily="34" charset="0"/>
                <a:cs typeface="Calibri" pitchFamily="34" charset="0"/>
              </a:rPr>
              <a:t>Apache Spark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6136" y="3861048"/>
            <a:ext cx="1728192" cy="432048"/>
          </a:xfrm>
          <a:prstGeom prst="rect">
            <a:avLst/>
          </a:prstGeom>
          <a:ln w="16891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Calibri" pitchFamily="34" charset="0"/>
                <a:cs typeface="Calibri" pitchFamily="34" charset="0"/>
              </a:rPr>
              <a:t>Apache Spark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1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416</TotalTime>
  <Words>478</Words>
  <Application>Microsoft Office PowerPoint</Application>
  <PresentationFormat>On-screen Show (4:3)</PresentationFormat>
  <Paragraphs>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Apache Mesos</vt:lpstr>
      <vt:lpstr>Overview</vt:lpstr>
      <vt:lpstr>What is Mesos?</vt:lpstr>
      <vt:lpstr>Features of Mesos</vt:lpstr>
      <vt:lpstr>Why do we need Mesos?</vt:lpstr>
      <vt:lpstr>Problem</vt:lpstr>
      <vt:lpstr>Problem</vt:lpstr>
      <vt:lpstr>Solution</vt:lpstr>
      <vt:lpstr>This can be viewed as-</vt:lpstr>
      <vt:lpstr>Objective</vt:lpstr>
      <vt:lpstr>Apache Mesos-Beyond Hadoop</vt:lpstr>
      <vt:lpstr>Apache Mesos Architecture</vt:lpstr>
      <vt:lpstr>Mesos cluster is made up of 4 components:</vt:lpstr>
      <vt:lpstr>PowerPoint Presentation</vt:lpstr>
      <vt:lpstr>Resource Offer </vt:lpstr>
      <vt:lpstr>PowerPoint Presentation</vt:lpstr>
      <vt:lpstr>PowerPoint Presentation</vt:lpstr>
      <vt:lpstr>PowerPoint Presentation</vt:lpstr>
      <vt:lpstr>Datacentre OS</vt:lpstr>
      <vt:lpstr>Organizations using Mesos</vt:lpstr>
      <vt:lpstr>What is DC/OS?</vt:lpstr>
      <vt:lpstr>DC/OS Architecture</vt:lpstr>
      <vt:lpstr>What is Marathon?</vt:lpstr>
      <vt:lpstr>What is Chronos?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Mesos</dc:title>
  <dc:creator>lnagpal11</dc:creator>
  <cp:lastModifiedBy>lnagpal11</cp:lastModifiedBy>
  <cp:revision>18</cp:revision>
  <dcterms:created xsi:type="dcterms:W3CDTF">2017-03-21T10:46:11Z</dcterms:created>
  <dcterms:modified xsi:type="dcterms:W3CDTF">2017-03-21T17:42:31Z</dcterms:modified>
</cp:coreProperties>
</file>