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0"/>
  </p:notesMasterIdLst>
  <p:sldIdLst>
    <p:sldId id="257" r:id="rId2"/>
    <p:sldId id="258" r:id="rId3"/>
    <p:sldId id="259" r:id="rId4"/>
    <p:sldId id="260" r:id="rId5"/>
    <p:sldId id="261" r:id="rId6"/>
    <p:sldId id="298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4" r:id="rId23"/>
    <p:sldId id="275" r:id="rId24"/>
    <p:sldId id="279" r:id="rId25"/>
    <p:sldId id="299" r:id="rId26"/>
    <p:sldId id="280" r:id="rId27"/>
    <p:sldId id="284" r:id="rId28"/>
    <p:sldId id="285" r:id="rId29"/>
    <p:sldId id="281" r:id="rId30"/>
    <p:sldId id="300" r:id="rId31"/>
    <p:sldId id="282" r:id="rId32"/>
    <p:sldId id="283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7" r:id="rId42"/>
    <p:sldId id="301" r:id="rId43"/>
    <p:sldId id="294" r:id="rId44"/>
    <p:sldId id="295" r:id="rId45"/>
    <p:sldId id="296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</p:sldIdLst>
  <p:sldSz cx="12192000" cy="6858000"/>
  <p:notesSz cx="6858000" cy="9144000"/>
  <p:custDataLst>
    <p:tags r:id="rId8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425D9-FCAF-4F30-92EE-91DC9E940B08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2ED49-32B9-47E6-95A4-DFB6E7B949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918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0381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8870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7618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2747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0752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2414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8775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7493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2534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2093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9F976-DB00-4382-AA63-3D3813C1167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791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6102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33383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4070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599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8166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1031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5333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0270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6295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14598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543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8050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56868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6045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16218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08365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60268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68755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23991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12055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98708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273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99944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33357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79971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14457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8218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61457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66078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09670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77469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08614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1839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97251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17801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47852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95582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73250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25520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17524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83547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86624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279678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630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569943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37472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741933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612763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50705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348649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5037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326242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00682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033420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6730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011396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47846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690808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107954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89561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477850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844162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182792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75384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915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4231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2ED49-32B9-47E6-95A4-DFB6E7B949E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666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D48D-95FD-45E7-B676-1A43433BC15A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81FE-7923-4136-BC78-F08CCAD26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D48D-95FD-45E7-B676-1A43433BC15A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81FE-7923-4136-BC78-F08CCAD26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D48D-95FD-45E7-B676-1A43433BC15A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81FE-7923-4136-BC78-F08CCAD26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D48D-95FD-45E7-B676-1A43433BC15A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81FE-7923-4136-BC78-F08CCAD26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D48D-95FD-45E7-B676-1A43433BC15A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81FE-7923-4136-BC78-F08CCAD26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D48D-95FD-45E7-B676-1A43433BC15A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81FE-7923-4136-BC78-F08CCAD26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D48D-95FD-45E7-B676-1A43433BC15A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81FE-7923-4136-BC78-F08CCAD26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D48D-95FD-45E7-B676-1A43433BC15A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81FE-7923-4136-BC78-F08CCAD26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D48D-95FD-45E7-B676-1A43433BC15A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81FE-7923-4136-BC78-F08CCAD26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D48D-95FD-45E7-B676-1A43433BC15A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81FE-7923-4136-BC78-F08CCAD26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D48D-95FD-45E7-B676-1A43433BC15A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81FE-7923-4136-BC78-F08CCAD26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4D48D-95FD-45E7-B676-1A43433BC15A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081FE-7923-4136-BC78-F08CCAD26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sam@abc.co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70" y="-1354"/>
            <a:ext cx="12018130" cy="6859354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Consider the tables product and orders given below:</a:t>
            </a:r>
          </a:p>
          <a:p>
            <a:pPr marL="0" indent="0">
              <a:buNone/>
            </a:pPr>
            <a:r>
              <a:rPr lang="en-US" dirty="0" smtClean="0"/>
              <a:t>Table : product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Table: orders                                                  Expected output: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</a:t>
            </a:r>
          </a:p>
          <a:p>
            <a:pPr marL="0" indent="0">
              <a:buNone/>
            </a:pPr>
            <a:r>
              <a:rPr lang="en-US" dirty="0" smtClean="0"/>
              <a:t>Which of the below Two queries will result in above expected output?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9946589"/>
              </p:ext>
            </p:extLst>
          </p:nvPr>
        </p:nvGraphicFramePr>
        <p:xfrm>
          <a:off x="339627" y="961324"/>
          <a:ext cx="7393577" cy="1912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6192">
                  <a:extLst>
                    <a:ext uri="{9D8B030D-6E8A-4147-A177-3AD203B41FA5}">
                      <a16:colId xmlns:a16="http://schemas.microsoft.com/office/drawing/2014/main" xmlns="" val="2242499741"/>
                    </a:ext>
                  </a:extLst>
                </a:gridCol>
                <a:gridCol w="2719744">
                  <a:extLst>
                    <a:ext uri="{9D8B030D-6E8A-4147-A177-3AD203B41FA5}">
                      <a16:colId xmlns:a16="http://schemas.microsoft.com/office/drawing/2014/main" xmlns="" val="218203156"/>
                    </a:ext>
                  </a:extLst>
                </a:gridCol>
                <a:gridCol w="1620924">
                  <a:extLst>
                    <a:ext uri="{9D8B030D-6E8A-4147-A177-3AD203B41FA5}">
                      <a16:colId xmlns:a16="http://schemas.microsoft.com/office/drawing/2014/main" xmlns="" val="1372230173"/>
                    </a:ext>
                  </a:extLst>
                </a:gridCol>
                <a:gridCol w="1406717">
                  <a:extLst>
                    <a:ext uri="{9D8B030D-6E8A-4147-A177-3AD203B41FA5}">
                      <a16:colId xmlns:a16="http://schemas.microsoft.com/office/drawing/2014/main" xmlns="" val="538776370"/>
                    </a:ext>
                  </a:extLst>
                </a:gridCol>
              </a:tblGrid>
              <a:tr h="358686"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Productid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productname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vendorname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price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9926983"/>
                  </a:ext>
                </a:extLst>
              </a:tr>
              <a:tr h="358686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P101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Asus </a:t>
                      </a:r>
                      <a:r>
                        <a:rPr lang="en-US" dirty="0" err="1" smtClean="0"/>
                        <a:t>Zenfone</a:t>
                      </a:r>
                      <a:r>
                        <a:rPr lang="en-US" dirty="0" smtClean="0"/>
                        <a:t> 2 laser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Asus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10700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37982"/>
                  </a:ext>
                </a:extLst>
              </a:tr>
              <a:tr h="3586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P102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Adidas MESSI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Adidas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4000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6923450"/>
                  </a:ext>
                </a:extLst>
              </a:tr>
              <a:tr h="449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P103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Tuzech</a:t>
                      </a:r>
                      <a:r>
                        <a:rPr lang="en-US" dirty="0" smtClean="0"/>
                        <a:t> Polypropylene Sofa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Tuzech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4200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9513294"/>
                  </a:ext>
                </a:extLst>
              </a:tr>
              <a:tr h="3586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P104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Samsung  Galaxy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Samsung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12000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87926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43951415"/>
              </p:ext>
            </p:extLst>
          </p:nvPr>
        </p:nvGraphicFramePr>
        <p:xfrm>
          <a:off x="386077" y="3502058"/>
          <a:ext cx="436880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152">
                  <a:extLst>
                    <a:ext uri="{9D8B030D-6E8A-4147-A177-3AD203B41FA5}">
                      <a16:colId xmlns:a16="http://schemas.microsoft.com/office/drawing/2014/main" xmlns="" val="3859780518"/>
                    </a:ext>
                  </a:extLst>
                </a:gridCol>
                <a:gridCol w="1384662">
                  <a:extLst>
                    <a:ext uri="{9D8B030D-6E8A-4147-A177-3AD203B41FA5}">
                      <a16:colId xmlns:a16="http://schemas.microsoft.com/office/drawing/2014/main" xmlns="" val="9503888"/>
                    </a:ext>
                  </a:extLst>
                </a:gridCol>
                <a:gridCol w="1867989">
                  <a:extLst>
                    <a:ext uri="{9D8B030D-6E8A-4147-A177-3AD203B41FA5}">
                      <a16:colId xmlns:a16="http://schemas.microsoft.com/office/drawing/2014/main" xmlns="" val="1923213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orderid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productid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paymode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137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O101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P103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Online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930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O102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P102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Online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5127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O103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P102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Cash on delivery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889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O104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P101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Cash</a:t>
                      </a:r>
                      <a:r>
                        <a:rPr lang="en-US" baseline="0" dirty="0" smtClean="0"/>
                        <a:t> on delivery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710815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72638765"/>
              </p:ext>
            </p:extLst>
          </p:nvPr>
        </p:nvGraphicFramePr>
        <p:xfrm>
          <a:off x="5734593" y="3540031"/>
          <a:ext cx="546027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0092">
                  <a:extLst>
                    <a:ext uri="{9D8B030D-6E8A-4147-A177-3AD203B41FA5}">
                      <a16:colId xmlns:a16="http://schemas.microsoft.com/office/drawing/2014/main" xmlns="" val="3404651295"/>
                    </a:ext>
                  </a:extLst>
                </a:gridCol>
                <a:gridCol w="1820092">
                  <a:extLst>
                    <a:ext uri="{9D8B030D-6E8A-4147-A177-3AD203B41FA5}">
                      <a16:colId xmlns:a16="http://schemas.microsoft.com/office/drawing/2014/main" xmlns="" val="4236763747"/>
                    </a:ext>
                  </a:extLst>
                </a:gridCol>
                <a:gridCol w="1820092">
                  <a:extLst>
                    <a:ext uri="{9D8B030D-6E8A-4147-A177-3AD203B41FA5}">
                      <a16:colId xmlns:a16="http://schemas.microsoft.com/office/drawing/2014/main" xmlns="" val="24496483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productid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paymode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Totalprice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62821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   P102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Cash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on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4000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64451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   P103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Online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4200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51693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   P101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Cash on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10700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96501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   P102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Online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4000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862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1895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222070"/>
            <a:ext cx="11769634" cy="65183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5) Consider the table </a:t>
            </a:r>
            <a:r>
              <a:rPr lang="en-US" b="1" dirty="0"/>
              <a:t>a</a:t>
            </a:r>
            <a:r>
              <a:rPr lang="en-US" b="1" dirty="0" smtClean="0"/>
              <a:t>ccount </a:t>
            </a:r>
            <a:r>
              <a:rPr lang="en-US" dirty="0" smtClean="0"/>
              <a:t>given below 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Table : account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smtClean="0"/>
              <a:t>Query:</a:t>
            </a:r>
          </a:p>
          <a:p>
            <a:pPr marL="0" indent="0"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accountnum,customerid</a:t>
            </a:r>
            <a:r>
              <a:rPr lang="en-US" sz="2400" dirty="0" smtClean="0"/>
              <a:t> FROM account WHERE </a:t>
            </a:r>
            <a:r>
              <a:rPr lang="en-US" sz="2400" dirty="0" err="1" smtClean="0"/>
              <a:t>accttype</a:t>
            </a:r>
            <a:r>
              <a:rPr lang="en-US" sz="2400" dirty="0" smtClean="0"/>
              <a:t> = ‘Savings’</a:t>
            </a:r>
          </a:p>
          <a:p>
            <a:pPr marL="0" indent="0">
              <a:buNone/>
            </a:pPr>
            <a:r>
              <a:rPr lang="en-US" sz="2400" dirty="0" smtClean="0"/>
              <a:t>UNION SELECT </a:t>
            </a:r>
            <a:r>
              <a:rPr lang="en-US" sz="2400" dirty="0" err="1" smtClean="0"/>
              <a:t>accountnum</a:t>
            </a:r>
            <a:r>
              <a:rPr lang="en-US" sz="2400" dirty="0" smtClean="0"/>
              <a:t> , </a:t>
            </a:r>
            <a:r>
              <a:rPr lang="en-US" sz="2400" dirty="0" err="1" smtClean="0"/>
              <a:t>customerid</a:t>
            </a:r>
            <a:r>
              <a:rPr lang="en-US" sz="2400" dirty="0" smtClean="0"/>
              <a:t> FROM account WHERE status = ‘Active’</a:t>
            </a:r>
          </a:p>
          <a:p>
            <a:pPr marL="0" indent="0">
              <a:buNone/>
            </a:pPr>
            <a:r>
              <a:rPr lang="en-US" sz="2400" dirty="0" smtClean="0"/>
              <a:t>AND balance &gt; 5000;</a:t>
            </a:r>
          </a:p>
          <a:p>
            <a:pPr marL="0" indent="0">
              <a:buNone/>
            </a:pPr>
            <a:r>
              <a:rPr lang="en-US" sz="2400" dirty="0" smtClean="0"/>
              <a:t>What will be the output when the above query  is executed ?</a:t>
            </a:r>
          </a:p>
          <a:p>
            <a:pPr marL="0" indent="0">
              <a:buNone/>
            </a:pPr>
            <a:r>
              <a:rPr lang="en-US" sz="2400" dirty="0" smtClean="0"/>
              <a:t>              A)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8413284"/>
              </p:ext>
            </p:extLst>
          </p:nvPr>
        </p:nvGraphicFramePr>
        <p:xfrm>
          <a:off x="712651" y="1216051"/>
          <a:ext cx="609309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360">
                  <a:extLst>
                    <a:ext uri="{9D8B030D-6E8A-4147-A177-3AD203B41FA5}">
                      <a16:colId xmlns:a16="http://schemas.microsoft.com/office/drawing/2014/main" xmlns="" val="4008772254"/>
                    </a:ext>
                  </a:extLst>
                </a:gridCol>
                <a:gridCol w="1380907">
                  <a:extLst>
                    <a:ext uri="{9D8B030D-6E8A-4147-A177-3AD203B41FA5}">
                      <a16:colId xmlns:a16="http://schemas.microsoft.com/office/drawing/2014/main" xmlns="" val="3040013934"/>
                    </a:ext>
                  </a:extLst>
                </a:gridCol>
                <a:gridCol w="986362">
                  <a:extLst>
                    <a:ext uri="{9D8B030D-6E8A-4147-A177-3AD203B41FA5}">
                      <a16:colId xmlns:a16="http://schemas.microsoft.com/office/drawing/2014/main" xmlns="" val="1633907882"/>
                    </a:ext>
                  </a:extLst>
                </a:gridCol>
                <a:gridCol w="1196786">
                  <a:extLst>
                    <a:ext uri="{9D8B030D-6E8A-4147-A177-3AD203B41FA5}">
                      <a16:colId xmlns:a16="http://schemas.microsoft.com/office/drawing/2014/main" xmlns="" val="2596471066"/>
                    </a:ext>
                  </a:extLst>
                </a:gridCol>
                <a:gridCol w="1089683">
                  <a:extLst>
                    <a:ext uri="{9D8B030D-6E8A-4147-A177-3AD203B41FA5}">
                      <a16:colId xmlns:a16="http://schemas.microsoft.com/office/drawing/2014/main" xmlns="" val="475841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Account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num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Customer id 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balance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accttype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 Status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137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9999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Closed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973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Active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093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Active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789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Active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951057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11506434"/>
              </p:ext>
            </p:extLst>
          </p:nvPr>
        </p:nvGraphicFramePr>
        <p:xfrm>
          <a:off x="2032000" y="5657434"/>
          <a:ext cx="3794034" cy="108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7017">
                  <a:extLst>
                    <a:ext uri="{9D8B030D-6E8A-4147-A177-3AD203B41FA5}">
                      <a16:colId xmlns:a16="http://schemas.microsoft.com/office/drawing/2014/main" xmlns="" val="2247964388"/>
                    </a:ext>
                  </a:extLst>
                </a:gridCol>
                <a:gridCol w="1897017">
                  <a:extLst>
                    <a:ext uri="{9D8B030D-6E8A-4147-A177-3AD203B41FA5}">
                      <a16:colId xmlns:a16="http://schemas.microsoft.com/office/drawing/2014/main" xmlns="" val="2522127559"/>
                    </a:ext>
                  </a:extLst>
                </a:gridCol>
              </a:tblGrid>
              <a:tr h="54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Account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num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Customer id 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5554421"/>
                  </a:ext>
                </a:extLst>
              </a:tr>
              <a:tr h="541500">
                <a:tc>
                  <a:txBody>
                    <a:bodyPr/>
                    <a:lstStyle/>
                    <a:p>
                      <a:r>
                        <a:rPr lang="en-US" dirty="0" smtClean="0"/>
                        <a:t>   100001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1001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9541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7932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4" y="391886"/>
            <a:ext cx="10831286" cy="578507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B)                                                                             C)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D)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08738783"/>
              </p:ext>
            </p:extLst>
          </p:nvPr>
        </p:nvGraphicFramePr>
        <p:xfrm>
          <a:off x="1384662" y="391888"/>
          <a:ext cx="3526972" cy="2676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3486">
                  <a:extLst>
                    <a:ext uri="{9D8B030D-6E8A-4147-A177-3AD203B41FA5}">
                      <a16:colId xmlns:a16="http://schemas.microsoft.com/office/drawing/2014/main" xmlns="" val="1104805071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xmlns="" val="3761006254"/>
                    </a:ext>
                  </a:extLst>
                </a:gridCol>
              </a:tblGrid>
              <a:tr h="482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Account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num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Customer id 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9741407"/>
                  </a:ext>
                </a:extLst>
              </a:tr>
              <a:tr h="348528">
                <a:tc>
                  <a:txBody>
                    <a:bodyPr/>
                    <a:lstStyle/>
                    <a:p>
                      <a:r>
                        <a:rPr lang="en-US" dirty="0" smtClean="0"/>
                        <a:t>  100001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0447485"/>
                  </a:ext>
                </a:extLst>
              </a:tr>
              <a:tr h="348528">
                <a:tc>
                  <a:txBody>
                    <a:bodyPr/>
                    <a:lstStyle/>
                    <a:p>
                      <a:r>
                        <a:rPr lang="en-US" dirty="0" smtClean="0"/>
                        <a:t>  100003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1003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7671693"/>
                  </a:ext>
                </a:extLst>
              </a:tr>
              <a:tr h="348528">
                <a:tc>
                  <a:txBody>
                    <a:bodyPr/>
                    <a:lstStyle/>
                    <a:p>
                      <a:r>
                        <a:rPr lang="en-US" dirty="0" smtClean="0"/>
                        <a:t>  100004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1004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053238"/>
                  </a:ext>
                </a:extLst>
              </a:tr>
              <a:tr h="348528">
                <a:tc>
                  <a:txBody>
                    <a:bodyPr/>
                    <a:lstStyle/>
                    <a:p>
                      <a:r>
                        <a:rPr lang="en-US" dirty="0" smtClean="0"/>
                        <a:t>  100002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1002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8209662"/>
                  </a:ext>
                </a:extLst>
              </a:tr>
              <a:tr h="348528">
                <a:tc>
                  <a:txBody>
                    <a:bodyPr/>
                    <a:lstStyle/>
                    <a:p>
                      <a:r>
                        <a:rPr lang="en-US" dirty="0" smtClean="0"/>
                        <a:t>  100003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1003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6588602"/>
                  </a:ext>
                </a:extLst>
              </a:tr>
              <a:tr h="348528">
                <a:tc>
                  <a:txBody>
                    <a:bodyPr/>
                    <a:lstStyle/>
                    <a:p>
                      <a:r>
                        <a:rPr lang="en-US" dirty="0" smtClean="0"/>
                        <a:t>  100004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1004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048967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02167443"/>
              </p:ext>
            </p:extLst>
          </p:nvPr>
        </p:nvGraphicFramePr>
        <p:xfrm>
          <a:off x="7537266" y="391887"/>
          <a:ext cx="3383282" cy="2181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1641">
                  <a:extLst>
                    <a:ext uri="{9D8B030D-6E8A-4147-A177-3AD203B41FA5}">
                      <a16:colId xmlns:a16="http://schemas.microsoft.com/office/drawing/2014/main" xmlns="" val="2101676726"/>
                    </a:ext>
                  </a:extLst>
                </a:gridCol>
                <a:gridCol w="1691641">
                  <a:extLst>
                    <a:ext uri="{9D8B030D-6E8A-4147-A177-3AD203B41FA5}">
                      <a16:colId xmlns:a16="http://schemas.microsoft.com/office/drawing/2014/main" xmlns="" val="551235556"/>
                    </a:ext>
                  </a:extLst>
                </a:gridCol>
              </a:tblGrid>
              <a:tr h="436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Account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num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Customer id </a:t>
                      </a:r>
                      <a:endParaRPr lang="en-US" dirty="0" smtClean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3357706"/>
                  </a:ext>
                </a:extLst>
              </a:tr>
              <a:tr h="436396">
                <a:tc>
                  <a:txBody>
                    <a:bodyPr/>
                    <a:lstStyle/>
                    <a:p>
                      <a:r>
                        <a:rPr lang="en-US" dirty="0" smtClean="0"/>
                        <a:t>  100001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884197"/>
                  </a:ext>
                </a:extLst>
              </a:tr>
              <a:tr h="436396">
                <a:tc>
                  <a:txBody>
                    <a:bodyPr/>
                    <a:lstStyle/>
                    <a:p>
                      <a:r>
                        <a:rPr lang="en-US" dirty="0" smtClean="0"/>
                        <a:t> 100002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9936140"/>
                  </a:ext>
                </a:extLst>
              </a:tr>
              <a:tr h="436396">
                <a:tc>
                  <a:txBody>
                    <a:bodyPr/>
                    <a:lstStyle/>
                    <a:p>
                      <a:r>
                        <a:rPr lang="en-US" dirty="0" smtClean="0"/>
                        <a:t> 100003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1285694"/>
                  </a:ext>
                </a:extLst>
              </a:tr>
              <a:tr h="436396">
                <a:tc>
                  <a:txBody>
                    <a:bodyPr/>
                    <a:lstStyle/>
                    <a:p>
                      <a:r>
                        <a:rPr lang="en-US" dirty="0" smtClean="0"/>
                        <a:t> 100004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119036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35230270"/>
              </p:ext>
            </p:extLst>
          </p:nvPr>
        </p:nvGraphicFramePr>
        <p:xfrm>
          <a:off x="4036420" y="4310749"/>
          <a:ext cx="32918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xmlns="" val="40283189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340507048"/>
                    </a:ext>
                  </a:extLst>
                </a:gridCol>
              </a:tblGrid>
              <a:tr h="3417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Account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num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Customer id </a:t>
                      </a:r>
                      <a:endParaRPr lang="en-US" dirty="0" smtClean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0813484"/>
                  </a:ext>
                </a:extLst>
              </a:tr>
              <a:tr h="341751">
                <a:tc>
                  <a:txBody>
                    <a:bodyPr/>
                    <a:lstStyle/>
                    <a:p>
                      <a:r>
                        <a:rPr lang="en-US" dirty="0" smtClean="0"/>
                        <a:t> 100001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4172893"/>
                  </a:ext>
                </a:extLst>
              </a:tr>
              <a:tr h="341751">
                <a:tc>
                  <a:txBody>
                    <a:bodyPr/>
                    <a:lstStyle/>
                    <a:p>
                      <a:r>
                        <a:rPr lang="en-US" dirty="0" smtClean="0"/>
                        <a:t> 100003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8295376"/>
                  </a:ext>
                </a:extLst>
              </a:tr>
              <a:tr h="341751">
                <a:tc>
                  <a:txBody>
                    <a:bodyPr/>
                    <a:lstStyle/>
                    <a:p>
                      <a:r>
                        <a:rPr lang="en-US" dirty="0" smtClean="0"/>
                        <a:t> 100004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4419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1960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2" y="0"/>
            <a:ext cx="11053355" cy="6858000"/>
          </a:xfrm>
        </p:spPr>
        <p:txBody>
          <a:bodyPr>
            <a:normAutofit fontScale="25000" lnSpcReduction="20000"/>
          </a:bodyPr>
          <a:lstStyle/>
          <a:p>
            <a:pPr marL="457200" indent="-457200">
              <a:buAutoNum type="arabicParenR" startAt="6"/>
            </a:pPr>
            <a:r>
              <a:rPr lang="en-US" sz="11200" dirty="0" smtClean="0"/>
              <a:t>What is the output for the below python code?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endParaRPr lang="en-US" sz="7200" dirty="0" smtClean="0"/>
          </a:p>
          <a:p>
            <a:pPr marL="0" indent="0">
              <a:buNone/>
            </a:pPr>
            <a:r>
              <a:rPr lang="en-US" sz="7200" dirty="0" smtClean="0"/>
              <a:t>class Child: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 </a:t>
            </a:r>
            <a:r>
              <a:rPr lang="en-US" sz="7200" dirty="0" err="1" smtClean="0"/>
              <a:t>no_of_toffees</a:t>
            </a:r>
            <a:r>
              <a:rPr lang="en-US" sz="7200" dirty="0" smtClean="0"/>
              <a:t>=100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</a:t>
            </a:r>
            <a:r>
              <a:rPr lang="en-US" sz="7200" dirty="0" err="1" smtClean="0"/>
              <a:t>total_toffees_eaten</a:t>
            </a:r>
            <a:r>
              <a:rPr lang="en-US" sz="7200" dirty="0" smtClean="0"/>
              <a:t>=0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</a:t>
            </a:r>
          </a:p>
          <a:p>
            <a:pPr marL="0" indent="0">
              <a:buNone/>
            </a:pPr>
            <a:r>
              <a:rPr lang="en-US" sz="7200" dirty="0" err="1"/>
              <a:t>d</a:t>
            </a:r>
            <a:r>
              <a:rPr lang="en-US" sz="7200" dirty="0" err="1" smtClean="0"/>
              <a:t>ef</a:t>
            </a:r>
            <a:r>
              <a:rPr lang="en-US" sz="7200" dirty="0" smtClean="0"/>
              <a:t> _</a:t>
            </a:r>
            <a:r>
              <a:rPr lang="en-US" sz="7200" dirty="0" err="1" smtClean="0"/>
              <a:t>init</a:t>
            </a:r>
            <a:r>
              <a:rPr lang="en-US" sz="7200" dirty="0" smtClean="0"/>
              <a:t>_(self, name) :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self . name=name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</a:t>
            </a:r>
            <a:r>
              <a:rPr lang="en-US" sz="7200" dirty="0" err="1" smtClean="0"/>
              <a:t>child.no_of_toffees</a:t>
            </a:r>
            <a:r>
              <a:rPr lang="en-US" sz="7200" dirty="0" smtClean="0"/>
              <a:t>-=10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 err="1"/>
              <a:t>d</a:t>
            </a:r>
            <a:r>
              <a:rPr lang="en-US" sz="7200" dirty="0" err="1" smtClean="0"/>
              <a:t>ef</a:t>
            </a:r>
            <a:r>
              <a:rPr lang="en-US" sz="7200" dirty="0" smtClean="0"/>
              <a:t> </a:t>
            </a:r>
            <a:r>
              <a:rPr lang="en-US" sz="7200" dirty="0" err="1" smtClean="0"/>
              <a:t>eat_toffee</a:t>
            </a:r>
            <a:r>
              <a:rPr lang="en-US" sz="7200" dirty="0" smtClean="0"/>
              <a:t>(self, </a:t>
            </a:r>
            <a:r>
              <a:rPr lang="en-US" sz="7200" dirty="0" err="1" smtClean="0"/>
              <a:t>num</a:t>
            </a:r>
            <a:r>
              <a:rPr lang="en-US" sz="7200" dirty="0" smtClean="0"/>
              <a:t>) :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</a:t>
            </a:r>
            <a:r>
              <a:rPr lang="en-US" sz="7200" dirty="0" err="1"/>
              <a:t>c</a:t>
            </a:r>
            <a:r>
              <a:rPr lang="en-US" sz="7200" dirty="0" err="1" smtClean="0"/>
              <a:t>hild.no_of_toffees</a:t>
            </a:r>
            <a:r>
              <a:rPr lang="en-US" sz="7200" dirty="0" smtClean="0"/>
              <a:t>-=</a:t>
            </a:r>
            <a:r>
              <a:rPr lang="en-US" sz="7200" dirty="0" err="1" smtClean="0"/>
              <a:t>num</a:t>
            </a:r>
            <a:endParaRPr lang="en-US" sz="7200" dirty="0" smtClean="0"/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</a:t>
            </a:r>
            <a:r>
              <a:rPr lang="en-US" sz="7200" dirty="0" err="1" smtClean="0"/>
              <a:t>child.total_toffees_eaten</a:t>
            </a:r>
            <a:r>
              <a:rPr lang="en-US" sz="7200" dirty="0" smtClean="0"/>
              <a:t>+=</a:t>
            </a:r>
            <a:r>
              <a:rPr lang="en-US" sz="7200" dirty="0" err="1" smtClean="0"/>
              <a:t>num</a:t>
            </a:r>
            <a:endParaRPr lang="en-US" sz="7200" dirty="0" smtClean="0"/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 @</a:t>
            </a:r>
            <a:r>
              <a:rPr lang="en-US" sz="7200" dirty="0" err="1" smtClean="0"/>
              <a:t>staticmethod</a:t>
            </a:r>
            <a:endParaRPr lang="en-US" sz="7200" dirty="0" smtClean="0"/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</a:t>
            </a:r>
            <a:r>
              <a:rPr lang="en-US" sz="7200" dirty="0" err="1" smtClean="0"/>
              <a:t>def</a:t>
            </a:r>
            <a:r>
              <a:rPr lang="en-US" sz="7200" dirty="0" smtClean="0"/>
              <a:t> </a:t>
            </a:r>
            <a:r>
              <a:rPr lang="en-US" sz="7200" dirty="0" err="1" smtClean="0"/>
              <a:t>add_toffee</a:t>
            </a:r>
            <a:r>
              <a:rPr lang="en-US" sz="7200" dirty="0" smtClean="0"/>
              <a:t>(</a:t>
            </a:r>
            <a:r>
              <a:rPr lang="en-US" sz="7200" dirty="0" err="1" smtClean="0"/>
              <a:t>num</a:t>
            </a:r>
            <a:r>
              <a:rPr lang="en-US" sz="7200" dirty="0" smtClean="0"/>
              <a:t>) :</a:t>
            </a:r>
          </a:p>
          <a:p>
            <a:pPr marL="0" indent="0">
              <a:buNone/>
            </a:pPr>
            <a:r>
              <a:rPr lang="en-US" sz="7200" dirty="0" smtClean="0"/>
              <a:t>           </a:t>
            </a:r>
            <a:r>
              <a:rPr lang="en-US" sz="7200" dirty="0" err="1" smtClean="0"/>
              <a:t>Child.no_of_toffees</a:t>
            </a:r>
            <a:r>
              <a:rPr lang="en-US" sz="7200" dirty="0" smtClean="0"/>
              <a:t>+=</a:t>
            </a:r>
            <a:r>
              <a:rPr lang="en-US" sz="7200" dirty="0" err="1" smtClean="0"/>
              <a:t>num</a:t>
            </a:r>
            <a:endParaRPr lang="en-US" sz="7200" dirty="0" smtClean="0"/>
          </a:p>
          <a:p>
            <a:pPr marL="0" indent="0">
              <a:buNone/>
            </a:pPr>
            <a:r>
              <a:rPr lang="en-US" sz="7200" dirty="0" err="1" smtClean="0"/>
              <a:t>child_one</a:t>
            </a:r>
            <a:r>
              <a:rPr lang="en-US" sz="7200" dirty="0" smtClean="0"/>
              <a:t>=child(“Jack”)</a:t>
            </a:r>
          </a:p>
          <a:p>
            <a:pPr marL="0" indent="0">
              <a:buNone/>
            </a:pPr>
            <a:r>
              <a:rPr lang="en-US" sz="7200" dirty="0" err="1" smtClean="0"/>
              <a:t>Child_two</a:t>
            </a:r>
            <a:r>
              <a:rPr lang="en-US" sz="7200" dirty="0" smtClean="0"/>
              <a:t>=child(“peter”)</a:t>
            </a:r>
          </a:p>
          <a:p>
            <a:pPr marL="0" indent="0">
              <a:buNone/>
            </a:pPr>
            <a:r>
              <a:rPr lang="en-US" sz="7200" dirty="0" err="1" smtClean="0"/>
              <a:t>child_one.eat_toffee</a:t>
            </a:r>
            <a:r>
              <a:rPr lang="en-US" sz="7200" dirty="0" smtClean="0"/>
              <a:t>( 5 )</a:t>
            </a:r>
          </a:p>
          <a:p>
            <a:pPr marL="0" indent="0">
              <a:buNone/>
            </a:pPr>
            <a:r>
              <a:rPr lang="en-US" sz="7200" dirty="0" err="1" smtClean="0"/>
              <a:t>Child.add_toffee</a:t>
            </a:r>
            <a:r>
              <a:rPr lang="en-US" sz="7200" dirty="0" smtClean="0"/>
              <a:t> ( 15 )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3903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3" y="78375"/>
            <a:ext cx="11808823" cy="67143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Child_two.eat_toffee</a:t>
            </a:r>
            <a:r>
              <a:rPr lang="en-US" sz="2000" dirty="0"/>
              <a:t> ( 5 )</a:t>
            </a:r>
          </a:p>
          <a:p>
            <a:pPr marL="0" indent="0">
              <a:buNone/>
            </a:pPr>
            <a:r>
              <a:rPr lang="en-US" sz="2000" dirty="0" err="1"/>
              <a:t>child_one.eat_toffee</a:t>
            </a:r>
            <a:r>
              <a:rPr lang="en-US" sz="2000" dirty="0"/>
              <a:t>( 10 )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Print ( “ Total toffees left “, </a:t>
            </a:r>
            <a:r>
              <a:rPr lang="en-US" sz="2000" dirty="0" err="1"/>
              <a:t>Child.no_of_toffees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Print ( “ Total toffees eaten”, </a:t>
            </a:r>
            <a:r>
              <a:rPr lang="en-US" sz="2000" dirty="0" err="1"/>
              <a:t>Child.total_toffees_eaten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Total toffees left  95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Total toffees  eaten 15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Total toffees left  75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Total toffees  eaten 15  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Total toffees left  75  </a:t>
            </a:r>
          </a:p>
          <a:p>
            <a:pPr marL="0" indent="0">
              <a:buNone/>
            </a:pPr>
            <a:r>
              <a:rPr lang="en-US" sz="2000" dirty="0" smtClean="0"/>
              <a:t>     Total toffees  eaten 20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Total toffees left  95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Total toffees  eaten 20</a:t>
            </a:r>
          </a:p>
        </p:txBody>
      </p:sp>
    </p:spTree>
    <p:extLst>
      <p:ext uri="{BB962C8B-B14F-4D97-AF65-F5344CB8AC3E}">
        <p14:creationId xmlns:p14="http://schemas.microsoft.com/office/powerpoint/2010/main" xmlns="" val="27209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766559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 startAt="7"/>
            </a:pPr>
            <a:r>
              <a:rPr lang="en-US" dirty="0" smtClean="0"/>
              <a:t>Consider the table </a:t>
            </a:r>
            <a:r>
              <a:rPr lang="en-US" b="1" dirty="0" smtClean="0"/>
              <a:t>trainee</a:t>
            </a:r>
            <a:r>
              <a:rPr lang="en-US" dirty="0" smtClean="0"/>
              <a:t> and </a:t>
            </a:r>
            <a:r>
              <a:rPr lang="en-US" b="1" dirty="0" smtClean="0"/>
              <a:t>result</a:t>
            </a:r>
            <a:r>
              <a:rPr lang="en-US" dirty="0" smtClean="0"/>
              <a:t> given below:</a:t>
            </a:r>
          </a:p>
          <a:p>
            <a:pPr marL="0" indent="0">
              <a:buNone/>
            </a:pPr>
            <a:r>
              <a:rPr lang="en-US" sz="2400" dirty="0" smtClean="0"/>
              <a:t>   Table :  trainee                                                               Table : result           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dirty="0" smtClean="0"/>
              <a:t> Query: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SELECT </a:t>
            </a:r>
            <a:r>
              <a:rPr lang="en-US" sz="2400" dirty="0" err="1" smtClean="0"/>
              <a:t>t.traineeid</a:t>
            </a:r>
            <a:r>
              <a:rPr lang="en-US" sz="2400" dirty="0" smtClean="0"/>
              <a:t>, name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FROM trainee t INNER JOIN result r ON </a:t>
            </a:r>
            <a:r>
              <a:rPr lang="en-US" sz="2400" dirty="0" err="1" smtClean="0"/>
              <a:t>t.traineeid</a:t>
            </a:r>
            <a:r>
              <a:rPr lang="en-US" sz="2400" dirty="0" smtClean="0"/>
              <a:t> = </a:t>
            </a:r>
            <a:r>
              <a:rPr lang="en-US" sz="2400" dirty="0" err="1" smtClean="0"/>
              <a:t>r.traineeid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dirty="0" smtClean="0"/>
              <a:t>    WHERE  </a:t>
            </a:r>
            <a:r>
              <a:rPr lang="en-US" sz="2400" dirty="0" err="1" smtClean="0"/>
              <a:t>cgpa</a:t>
            </a:r>
            <a:r>
              <a:rPr lang="en-US" sz="2400" dirty="0" smtClean="0"/>
              <a:t> &gt;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(SELECT </a:t>
            </a:r>
            <a:r>
              <a:rPr lang="en-US" sz="2400" dirty="0" err="1" smtClean="0"/>
              <a:t>cgpa</a:t>
            </a:r>
            <a:r>
              <a:rPr lang="en-US" sz="2400" dirty="0" smtClean="0"/>
              <a:t> FROM  result WHERE </a:t>
            </a:r>
            <a:r>
              <a:rPr lang="en-US" sz="2400" dirty="0" err="1" smtClean="0"/>
              <a:t>traineeid</a:t>
            </a:r>
            <a:r>
              <a:rPr lang="en-US" sz="2400" dirty="0" smtClean="0"/>
              <a:t> = ‘T102’);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What will be the output when the above query is executed ?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03038816"/>
              </p:ext>
            </p:extLst>
          </p:nvPr>
        </p:nvGraphicFramePr>
        <p:xfrm>
          <a:off x="464452" y="902541"/>
          <a:ext cx="3663405" cy="22839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814">
                  <a:extLst>
                    <a:ext uri="{9D8B030D-6E8A-4147-A177-3AD203B41FA5}">
                      <a16:colId xmlns:a16="http://schemas.microsoft.com/office/drawing/2014/main" xmlns="" val="1966599391"/>
                    </a:ext>
                  </a:extLst>
                </a:gridCol>
                <a:gridCol w="1153645">
                  <a:extLst>
                    <a:ext uri="{9D8B030D-6E8A-4147-A177-3AD203B41FA5}">
                      <a16:colId xmlns:a16="http://schemas.microsoft.com/office/drawing/2014/main" xmlns="" val="3625938501"/>
                    </a:ext>
                  </a:extLst>
                </a:gridCol>
                <a:gridCol w="1428946">
                  <a:extLst>
                    <a:ext uri="{9D8B030D-6E8A-4147-A177-3AD203B41FA5}">
                      <a16:colId xmlns:a16="http://schemas.microsoft.com/office/drawing/2014/main" xmlns="" val="384182906"/>
                    </a:ext>
                  </a:extLst>
                </a:gridCol>
              </a:tblGrid>
              <a:tr h="4037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traineeid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name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City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6027087"/>
                  </a:ext>
                </a:extLst>
              </a:tr>
              <a:tr h="376049">
                <a:tc>
                  <a:txBody>
                    <a:bodyPr/>
                    <a:lstStyle/>
                    <a:p>
                      <a:r>
                        <a:rPr lang="en-US" dirty="0" smtClean="0"/>
                        <a:t>T101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London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6470361"/>
                  </a:ext>
                </a:extLst>
              </a:tr>
              <a:tr h="3760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Bradford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2913639"/>
                  </a:ext>
                </a:extLst>
              </a:tr>
              <a:tr h="3760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Manchester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8627853"/>
                  </a:ext>
                </a:extLst>
              </a:tr>
              <a:tr h="3760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London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1839680"/>
                  </a:ext>
                </a:extLst>
              </a:tr>
              <a:tr h="3760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Jordon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Bristol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682907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7893163"/>
              </p:ext>
            </p:extLst>
          </p:nvPr>
        </p:nvGraphicFramePr>
        <p:xfrm>
          <a:off x="6714309" y="1111549"/>
          <a:ext cx="1972492" cy="22839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876">
                  <a:extLst>
                    <a:ext uri="{9D8B030D-6E8A-4147-A177-3AD203B41FA5}">
                      <a16:colId xmlns:a16="http://schemas.microsoft.com/office/drawing/2014/main" xmlns="" val="2638985097"/>
                    </a:ext>
                  </a:extLst>
                </a:gridCol>
                <a:gridCol w="937616">
                  <a:extLst>
                    <a:ext uri="{9D8B030D-6E8A-4147-A177-3AD203B41FA5}">
                      <a16:colId xmlns:a16="http://schemas.microsoft.com/office/drawing/2014/main" xmlns="" val="3387500203"/>
                    </a:ext>
                  </a:extLst>
                </a:gridCol>
              </a:tblGrid>
              <a:tr h="380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traineeid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cgpa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7803018"/>
                  </a:ext>
                </a:extLst>
              </a:tr>
              <a:tr h="380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2582719"/>
                  </a:ext>
                </a:extLst>
              </a:tr>
              <a:tr h="380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1224529"/>
                  </a:ext>
                </a:extLst>
              </a:tr>
              <a:tr h="380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4512756"/>
                  </a:ext>
                </a:extLst>
              </a:tr>
              <a:tr h="380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6047472"/>
                  </a:ext>
                </a:extLst>
              </a:tr>
              <a:tr h="380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5727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1431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248194"/>
            <a:ext cx="11782697" cy="63616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A)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B)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C)                                                               D)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64007148"/>
              </p:ext>
            </p:extLst>
          </p:nvPr>
        </p:nvGraphicFramePr>
        <p:xfrm>
          <a:off x="914400" y="248192"/>
          <a:ext cx="2259874" cy="2364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846">
                  <a:extLst>
                    <a:ext uri="{9D8B030D-6E8A-4147-A177-3AD203B41FA5}">
                      <a16:colId xmlns:a16="http://schemas.microsoft.com/office/drawing/2014/main" xmlns="" val="2485600158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xmlns="" val="3494184369"/>
                    </a:ext>
                  </a:extLst>
                </a:gridCol>
              </a:tblGrid>
              <a:tr h="394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traineeid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6779488"/>
                  </a:ext>
                </a:extLst>
              </a:tr>
              <a:tr h="394063">
                <a:tc>
                  <a:txBody>
                    <a:bodyPr/>
                    <a:lstStyle/>
                    <a:p>
                      <a:r>
                        <a:rPr lang="en-US" dirty="0" smtClean="0"/>
                        <a:t> T103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Richie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1700764"/>
                  </a:ext>
                </a:extLst>
              </a:tr>
              <a:tr h="394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T104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John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253088"/>
                  </a:ext>
                </a:extLst>
              </a:tr>
              <a:tr h="394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T105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Jordon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0881650"/>
                  </a:ext>
                </a:extLst>
              </a:tr>
              <a:tr h="394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T101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Sam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230777"/>
                  </a:ext>
                </a:extLst>
              </a:tr>
              <a:tr h="394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T102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Jaime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19667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76308903"/>
              </p:ext>
            </p:extLst>
          </p:nvPr>
        </p:nvGraphicFramePr>
        <p:xfrm>
          <a:off x="5133700" y="419221"/>
          <a:ext cx="3095900" cy="1148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7950">
                  <a:extLst>
                    <a:ext uri="{9D8B030D-6E8A-4147-A177-3AD203B41FA5}">
                      <a16:colId xmlns:a16="http://schemas.microsoft.com/office/drawing/2014/main" xmlns="" val="136380323"/>
                    </a:ext>
                  </a:extLst>
                </a:gridCol>
                <a:gridCol w="1547950">
                  <a:extLst>
                    <a:ext uri="{9D8B030D-6E8A-4147-A177-3AD203B41FA5}">
                      <a16:colId xmlns:a16="http://schemas.microsoft.com/office/drawing/2014/main" xmlns="" val="868254743"/>
                    </a:ext>
                  </a:extLst>
                </a:gridCol>
              </a:tblGrid>
              <a:tr h="38277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traineeid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2029130"/>
                  </a:ext>
                </a:extLst>
              </a:tr>
              <a:tr h="382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T103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Richie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602513"/>
                  </a:ext>
                </a:extLst>
              </a:tr>
              <a:tr h="382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T101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Sam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124022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4627709"/>
              </p:ext>
            </p:extLst>
          </p:nvPr>
        </p:nvGraphicFramePr>
        <p:xfrm>
          <a:off x="809889" y="3735977"/>
          <a:ext cx="3579232" cy="1123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9616">
                  <a:extLst>
                    <a:ext uri="{9D8B030D-6E8A-4147-A177-3AD203B41FA5}">
                      <a16:colId xmlns:a16="http://schemas.microsoft.com/office/drawing/2014/main" xmlns="" val="3875779202"/>
                    </a:ext>
                  </a:extLst>
                </a:gridCol>
                <a:gridCol w="1789616">
                  <a:extLst>
                    <a:ext uri="{9D8B030D-6E8A-4147-A177-3AD203B41FA5}">
                      <a16:colId xmlns:a16="http://schemas.microsoft.com/office/drawing/2014/main" xmlns="" val="1193575136"/>
                    </a:ext>
                  </a:extLst>
                </a:gridCol>
              </a:tblGrid>
              <a:tr h="374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traineeid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7218938"/>
                  </a:ext>
                </a:extLst>
              </a:tr>
              <a:tr h="374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T104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John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4856154"/>
                  </a:ext>
                </a:extLst>
              </a:tr>
              <a:tr h="374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T105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Jordon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42266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7926113"/>
              </p:ext>
            </p:extLst>
          </p:nvPr>
        </p:nvGraphicFramePr>
        <p:xfrm>
          <a:off x="6805748" y="3749042"/>
          <a:ext cx="33542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7126">
                  <a:extLst>
                    <a:ext uri="{9D8B030D-6E8A-4147-A177-3AD203B41FA5}">
                      <a16:colId xmlns:a16="http://schemas.microsoft.com/office/drawing/2014/main" xmlns="" val="2500510490"/>
                    </a:ext>
                  </a:extLst>
                </a:gridCol>
                <a:gridCol w="1677126">
                  <a:extLst>
                    <a:ext uri="{9D8B030D-6E8A-4147-A177-3AD203B41FA5}">
                      <a16:colId xmlns:a16="http://schemas.microsoft.com/office/drawing/2014/main" xmlns="" val="2056948129"/>
                    </a:ext>
                  </a:extLst>
                </a:gridCol>
              </a:tblGrid>
              <a:tr h="280006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traineeid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1934521"/>
                  </a:ext>
                </a:extLst>
              </a:tr>
              <a:tr h="2800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T102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Jaime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7605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932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56754"/>
            <a:ext cx="11861074" cy="64138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8) Consider a table student with attributes- id(primary key), name, gender, emailed, </a:t>
            </a:r>
            <a:r>
              <a:rPr lang="en-US" dirty="0" err="1" smtClean="0"/>
              <a:t>dob</a:t>
            </a:r>
            <a:r>
              <a:rPr lang="en-US" dirty="0" smtClean="0"/>
              <a:t>, phone.</a:t>
            </a:r>
          </a:p>
          <a:p>
            <a:pPr marL="0" indent="0">
              <a:buNone/>
            </a:pPr>
            <a:r>
              <a:rPr lang="en-US" sz="2400" dirty="0" smtClean="0"/>
              <a:t>The columns name, gender and </a:t>
            </a:r>
            <a:r>
              <a:rPr lang="en-US" sz="2400" dirty="0" err="1" smtClean="0"/>
              <a:t>dob</a:t>
            </a:r>
            <a:r>
              <a:rPr lang="en-US" sz="2400" dirty="0" smtClean="0"/>
              <a:t> are non </a:t>
            </a:r>
            <a:r>
              <a:rPr lang="en-US" sz="2400" dirty="0" err="1" smtClean="0"/>
              <a:t>uniqe</a:t>
            </a:r>
            <a:r>
              <a:rPr lang="en-US" sz="2400" dirty="0" smtClean="0"/>
              <a:t>. The table has two </a:t>
            </a:r>
            <a:r>
              <a:rPr lang="en-US" sz="2400" dirty="0" err="1" smtClean="0"/>
              <a:t>indexex</a:t>
            </a:r>
            <a:r>
              <a:rPr lang="en-US" sz="2400" dirty="0" smtClean="0"/>
              <a:t> as follows:</a:t>
            </a:r>
          </a:p>
          <a:p>
            <a:pPr marL="0" indent="0">
              <a:buNone/>
            </a:pPr>
            <a:r>
              <a:rPr lang="en-US" sz="2400" dirty="0" smtClean="0"/>
              <a:t>IDX1 – id</a:t>
            </a:r>
          </a:p>
          <a:p>
            <a:pPr marL="0" indent="0">
              <a:buNone/>
            </a:pPr>
            <a:r>
              <a:rPr lang="en-US" sz="2400" dirty="0" smtClean="0"/>
              <a:t>IDX2 – NAME, emailed</a:t>
            </a:r>
          </a:p>
          <a:p>
            <a:pPr marL="0" indent="0">
              <a:buNone/>
            </a:pPr>
            <a:r>
              <a:rPr lang="en-US" sz="2400" dirty="0" smtClean="0"/>
              <a:t>Query:</a:t>
            </a:r>
          </a:p>
          <a:p>
            <a:pPr marL="0" indent="0">
              <a:buNone/>
            </a:pPr>
            <a:r>
              <a:rPr lang="en-US" sz="2400" dirty="0" smtClean="0"/>
              <a:t>SELECT id FROM student WHERE emailed = ‘rony@gmail.com’ AND name LIKE ‘%a’;</a:t>
            </a:r>
          </a:p>
          <a:p>
            <a:pPr marL="0" indent="0">
              <a:buNone/>
            </a:pPr>
            <a:r>
              <a:rPr lang="en-US" sz="2400" dirty="0" smtClean="0"/>
              <a:t>Which of the following index will be used when the above query is executed?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IDX1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IDX2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Either IDX1 or IDX2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No index will be used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5701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3" y="130628"/>
            <a:ext cx="11965577" cy="645305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 smtClean="0"/>
              <a:t>9) Consider the below Python code :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Class Glove :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  </a:t>
            </a:r>
            <a:r>
              <a:rPr lang="en-US" sz="7200" dirty="0" err="1" smtClean="0"/>
              <a:t>def</a:t>
            </a:r>
            <a:r>
              <a:rPr lang="en-US" sz="7200" dirty="0" smtClean="0"/>
              <a:t> _</a:t>
            </a:r>
            <a:r>
              <a:rPr lang="en-US" sz="7200" dirty="0" err="1" smtClean="0"/>
              <a:t>init</a:t>
            </a:r>
            <a:r>
              <a:rPr lang="en-US" sz="7200" dirty="0" smtClean="0"/>
              <a:t>_(self, color) :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        </a:t>
            </a:r>
            <a:r>
              <a:rPr lang="en-US" sz="7200" dirty="0" err="1" smtClean="0"/>
              <a:t>self._color</a:t>
            </a:r>
            <a:r>
              <a:rPr lang="en-US" sz="7200" dirty="0" smtClean="0"/>
              <a:t> = color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   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  </a:t>
            </a:r>
            <a:r>
              <a:rPr lang="en-US" sz="7200" dirty="0" err="1" smtClean="0"/>
              <a:t>def</a:t>
            </a:r>
            <a:r>
              <a:rPr lang="en-US" sz="7200" dirty="0" smtClean="0"/>
              <a:t> </a:t>
            </a:r>
            <a:r>
              <a:rPr lang="en-US" sz="7200" dirty="0" err="1" smtClean="0"/>
              <a:t>get_color</a:t>
            </a:r>
            <a:r>
              <a:rPr lang="en-US" sz="7200" dirty="0" smtClean="0"/>
              <a:t>(self) :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           return self. _color</a:t>
            </a:r>
          </a:p>
          <a:p>
            <a:pPr marL="0" indent="0">
              <a:buNone/>
            </a:pPr>
            <a:r>
              <a:rPr lang="en-US" sz="7200" dirty="0" smtClean="0"/>
              <a:t>           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   </a:t>
            </a:r>
            <a:r>
              <a:rPr lang="en-US" sz="7200" dirty="0" err="1" smtClean="0"/>
              <a:t>def</a:t>
            </a:r>
            <a:r>
              <a:rPr lang="en-US" sz="7200" dirty="0" smtClean="0"/>
              <a:t> </a:t>
            </a:r>
            <a:r>
              <a:rPr lang="en-US" sz="7200" dirty="0" err="1" smtClean="0"/>
              <a:t>set_color</a:t>
            </a:r>
            <a:r>
              <a:rPr lang="en-US" sz="7200" dirty="0" smtClean="0"/>
              <a:t>(self, color) :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         </a:t>
            </a:r>
            <a:r>
              <a:rPr lang="en-US" sz="7200" dirty="0" err="1" smtClean="0"/>
              <a:t>self.__color</a:t>
            </a:r>
            <a:r>
              <a:rPr lang="en-US" sz="7200" dirty="0" smtClean="0"/>
              <a:t>  =  color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Class  Minion :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    </a:t>
            </a:r>
            <a:r>
              <a:rPr lang="en-US" sz="7200" dirty="0" err="1" smtClean="0"/>
              <a:t>def</a:t>
            </a:r>
            <a:r>
              <a:rPr lang="en-US" sz="7200" dirty="0" smtClean="0"/>
              <a:t> _</a:t>
            </a:r>
            <a:r>
              <a:rPr lang="en-US" sz="7200" dirty="0" err="1" smtClean="0"/>
              <a:t>init</a:t>
            </a:r>
            <a:r>
              <a:rPr lang="en-US" sz="7200" dirty="0" smtClean="0"/>
              <a:t>__(self, glove) :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         </a:t>
            </a:r>
            <a:r>
              <a:rPr lang="en-US" sz="7200" dirty="0" err="1" smtClean="0"/>
              <a:t>self._glove</a:t>
            </a:r>
            <a:r>
              <a:rPr lang="en-US" sz="7200" dirty="0" smtClean="0"/>
              <a:t> = glove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         </a:t>
            </a:r>
            <a:r>
              <a:rPr lang="en-US" sz="7200" dirty="0" err="1" smtClean="0"/>
              <a:t>Self._color</a:t>
            </a:r>
            <a:r>
              <a:rPr lang="en-US" sz="7200" dirty="0" smtClean="0"/>
              <a:t> = “Yellow”  .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       </a:t>
            </a:r>
            <a:r>
              <a:rPr lang="en-US" sz="7200" dirty="0" err="1" smtClean="0"/>
              <a:t>def</a:t>
            </a:r>
            <a:r>
              <a:rPr lang="en-US" sz="7200" dirty="0" smtClean="0"/>
              <a:t>  </a:t>
            </a:r>
            <a:r>
              <a:rPr lang="en-US" sz="7200" dirty="0" err="1" smtClean="0"/>
              <a:t>get_glove</a:t>
            </a:r>
            <a:r>
              <a:rPr lang="en-US" sz="7200" dirty="0" smtClean="0"/>
              <a:t> (self) :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       return self. _ glove#</a:t>
            </a:r>
          </a:p>
          <a:p>
            <a:pPr marL="0" indent="0">
              <a:buNone/>
            </a:pPr>
            <a:r>
              <a:rPr lang="en-US" sz="7200" dirty="0" smtClean="0"/>
              <a:t>  </a:t>
            </a:r>
            <a:r>
              <a:rPr lang="en-US" sz="7200" dirty="0" err="1" smtClean="0"/>
              <a:t>black_glove</a:t>
            </a:r>
            <a:r>
              <a:rPr lang="en-US" sz="7200" dirty="0" smtClean="0"/>
              <a:t> = Glove (“Black”)   </a:t>
            </a:r>
          </a:p>
          <a:p>
            <a:pPr marL="0" indent="0">
              <a:buNone/>
            </a:pPr>
            <a:r>
              <a:rPr lang="en-US" sz="7200" dirty="0" smtClean="0"/>
              <a:t>   </a:t>
            </a:r>
            <a:r>
              <a:rPr lang="en-US" sz="7200" dirty="0" err="1" smtClean="0"/>
              <a:t>red_glove</a:t>
            </a:r>
            <a:r>
              <a:rPr lang="en-US" sz="7200" dirty="0" smtClean="0"/>
              <a:t> = Glove( “ Red “ )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bob = Minion (</a:t>
            </a:r>
            <a:r>
              <a:rPr lang="en-US" sz="7200" dirty="0" err="1" smtClean="0"/>
              <a:t>black_glove</a:t>
            </a:r>
            <a:r>
              <a:rPr lang="en-US" sz="7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77818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" y="182880"/>
            <a:ext cx="11118669" cy="5994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black_glove.set_color</a:t>
            </a:r>
            <a:r>
              <a:rPr lang="en-US" sz="2000" dirty="0"/>
              <a:t>(</a:t>
            </a:r>
            <a:r>
              <a:rPr lang="en-US" sz="2000" dirty="0" err="1"/>
              <a:t>red_glove.get_color</a:t>
            </a:r>
            <a:r>
              <a:rPr lang="en-US" sz="2000" dirty="0"/>
              <a:t> ( )  )</a:t>
            </a:r>
          </a:p>
          <a:p>
            <a:pPr marL="0" indent="0">
              <a:buNone/>
            </a:pPr>
            <a:r>
              <a:rPr lang="en-US" sz="2000" dirty="0"/>
              <a:t>   Print (________________________________________ )    # </a:t>
            </a:r>
            <a:r>
              <a:rPr lang="en-US" sz="2000" dirty="0" smtClean="0"/>
              <a:t>Line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what should be placed in blank at # Line 1 to get the color of bob  Minion’s  glove ?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Note </a:t>
            </a:r>
            <a:r>
              <a:rPr lang="en-US" sz="2000" dirty="0" smtClean="0"/>
              <a:t>:  Line number is for reference  only.</a:t>
            </a:r>
          </a:p>
          <a:p>
            <a:pPr marL="0" indent="0">
              <a:buNone/>
            </a:pPr>
            <a:r>
              <a:rPr lang="en-US" sz="2000" dirty="0" smtClean="0"/>
              <a:t>     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bob._glove._color</a:t>
            </a:r>
            <a:endParaRPr lang="en-US" sz="20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red_glove.get_color</a:t>
            </a:r>
            <a:r>
              <a:rPr lang="en-US" sz="2000" dirty="0" smtClean="0"/>
              <a:t>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bob.get_glove</a:t>
            </a:r>
            <a:r>
              <a:rPr lang="en-US" sz="2000" dirty="0" smtClean="0"/>
              <a:t>().</a:t>
            </a:r>
            <a:r>
              <a:rPr lang="en-US" sz="2000" dirty="0" err="1" smtClean="0"/>
              <a:t>get_color</a:t>
            </a:r>
            <a:r>
              <a:rPr lang="en-US" sz="2000" dirty="0" smtClean="0"/>
              <a:t>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  </a:t>
            </a:r>
            <a:r>
              <a:rPr lang="en-US" sz="2000" dirty="0" err="1" smtClean="0"/>
              <a:t>bob.get_glove</a:t>
            </a:r>
            <a:r>
              <a:rPr lang="en-US" sz="2000" dirty="0" smtClean="0"/>
              <a:t>()._color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</a:p>
          <a:p>
            <a:pPr marL="0" indent="0">
              <a:buNone/>
            </a:pPr>
            <a:r>
              <a:rPr lang="en-US" sz="600" dirty="0" smtClean="0"/>
              <a:t>   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00257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152400"/>
            <a:ext cx="11469189" cy="57276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600" dirty="0" smtClean="0"/>
              <a:t>10) What </a:t>
            </a:r>
            <a:r>
              <a:rPr lang="en-IN" sz="2600" dirty="0"/>
              <a:t>will be the output of the following code?</a:t>
            </a:r>
          </a:p>
          <a:p>
            <a:pPr marL="0" indent="0">
              <a:buNone/>
            </a:pPr>
            <a:r>
              <a:rPr lang="en-IN" sz="1800" dirty="0"/>
              <a:t>       	</a:t>
            </a:r>
            <a:r>
              <a:rPr lang="en-IN" sz="2000" dirty="0" err="1"/>
              <a:t>def</a:t>
            </a:r>
            <a:r>
              <a:rPr lang="en-IN" sz="2000" dirty="0"/>
              <a:t> vegetables(veggies):</a:t>
            </a:r>
          </a:p>
          <a:p>
            <a:pPr marL="0" indent="0">
              <a:buNone/>
            </a:pPr>
            <a:r>
              <a:rPr lang="en-IN" sz="2000" dirty="0"/>
              <a:t>		</a:t>
            </a:r>
            <a:r>
              <a:rPr lang="en-IN" sz="2000" dirty="0" err="1"/>
              <a:t>veggies.push</a:t>
            </a:r>
            <a:r>
              <a:rPr lang="en-IN" sz="2000" dirty="0"/>
              <a:t>(“Eggplant”)</a:t>
            </a:r>
          </a:p>
          <a:p>
            <a:pPr marL="0" indent="0">
              <a:buNone/>
            </a:pPr>
            <a:r>
              <a:rPr lang="en-IN" sz="2000" dirty="0"/>
              <a:t>		</a:t>
            </a:r>
            <a:r>
              <a:rPr lang="en-IN" sz="2000" dirty="0" err="1"/>
              <a:t>veggies.push</a:t>
            </a:r>
            <a:r>
              <a:rPr lang="en-IN" sz="2000" dirty="0"/>
              <a:t>(“Carrot”)</a:t>
            </a:r>
          </a:p>
          <a:p>
            <a:pPr marL="0" indent="0">
              <a:buNone/>
            </a:pPr>
            <a:r>
              <a:rPr lang="en-IN" sz="2000" dirty="0"/>
              <a:t>		</a:t>
            </a:r>
            <a:r>
              <a:rPr lang="en-IN" sz="2000" dirty="0" err="1"/>
              <a:t>veggies.push</a:t>
            </a:r>
            <a:r>
              <a:rPr lang="en-IN" sz="2000" dirty="0"/>
              <a:t>(“Beetroot”)</a:t>
            </a:r>
          </a:p>
          <a:p>
            <a:pPr marL="0" indent="0">
              <a:buNone/>
            </a:pPr>
            <a:r>
              <a:rPr lang="en-IN" sz="2000" dirty="0"/>
              <a:t>		eaten=Stack(7)</a:t>
            </a:r>
          </a:p>
          <a:p>
            <a:pPr marL="0" indent="0">
              <a:buNone/>
            </a:pPr>
            <a:r>
              <a:rPr lang="en-IN" sz="2000" dirty="0"/>
              <a:t>		while not </a:t>
            </a:r>
            <a:r>
              <a:rPr lang="en-IN" sz="2000" dirty="0" err="1"/>
              <a:t>veggies.is_empty</a:t>
            </a:r>
            <a:r>
              <a:rPr lang="en-IN" sz="2000" dirty="0"/>
              <a:t>():</a:t>
            </a:r>
          </a:p>
          <a:p>
            <a:pPr marL="0" indent="0">
              <a:buNone/>
            </a:pPr>
            <a:r>
              <a:rPr lang="en-IN" sz="2000" dirty="0"/>
              <a:t>		           #”</a:t>
            </a:r>
            <a:r>
              <a:rPr lang="en-IN" sz="2000" dirty="0" err="1"/>
              <a:t>find”method</a:t>
            </a:r>
            <a:r>
              <a:rPr lang="en-IN" sz="2000" dirty="0"/>
              <a:t> returns -1 if passed substring is not found</a:t>
            </a:r>
          </a:p>
          <a:p>
            <a:pPr marL="0" indent="0">
              <a:buNone/>
            </a:pPr>
            <a:r>
              <a:rPr lang="en-IN" sz="2000" dirty="0"/>
              <a:t>		           if </a:t>
            </a:r>
            <a:r>
              <a:rPr lang="en-IN" sz="2000" dirty="0" err="1"/>
              <a:t>veggies.pop</a:t>
            </a:r>
            <a:r>
              <a:rPr lang="en-IN" sz="2000" dirty="0"/>
              <a:t>().find(‘r’)!=-1:</a:t>
            </a:r>
          </a:p>
          <a:p>
            <a:pPr marL="0" indent="0">
              <a:buNone/>
            </a:pPr>
            <a:r>
              <a:rPr lang="en-IN" sz="2000" dirty="0"/>
              <a:t>		                      </a:t>
            </a:r>
            <a:r>
              <a:rPr lang="en-IN" sz="2000" dirty="0" err="1"/>
              <a:t>eaten.push</a:t>
            </a:r>
            <a:r>
              <a:rPr lang="en-IN" sz="2000" dirty="0"/>
              <a:t>(</a:t>
            </a:r>
            <a:r>
              <a:rPr lang="en-IN" sz="2000" dirty="0" err="1"/>
              <a:t>veggies.pop</a:t>
            </a:r>
            <a:r>
              <a:rPr lang="en-IN" sz="2000" dirty="0"/>
              <a:t>())</a:t>
            </a:r>
          </a:p>
          <a:p>
            <a:pPr marL="0" indent="0">
              <a:buNone/>
            </a:pPr>
            <a:r>
              <a:rPr lang="en-IN" sz="2000" dirty="0"/>
              <a:t>		           else:</a:t>
            </a:r>
          </a:p>
          <a:p>
            <a:pPr marL="0" indent="0">
              <a:buNone/>
            </a:pPr>
            <a:r>
              <a:rPr lang="en-IN" sz="2000" dirty="0"/>
              <a:t>		                      </a:t>
            </a:r>
            <a:r>
              <a:rPr lang="en-IN" sz="2000" dirty="0" err="1"/>
              <a:t>eaten.push</a:t>
            </a:r>
            <a:r>
              <a:rPr lang="en-IN" sz="2000" dirty="0"/>
              <a:t>(‘NA’)</a:t>
            </a:r>
          </a:p>
          <a:p>
            <a:pPr marL="0" indent="0">
              <a:buNone/>
            </a:pPr>
            <a:r>
              <a:rPr lang="en-IN" sz="2000" dirty="0"/>
              <a:t>                                    return eaten</a:t>
            </a:r>
          </a:p>
          <a:p>
            <a:pPr marL="0" indent="0">
              <a:buNone/>
            </a:pPr>
            <a:r>
              <a:rPr lang="en-IN" sz="2000" dirty="0"/>
              <a:t>	 veggies=Stack(7)</a:t>
            </a:r>
          </a:p>
          <a:p>
            <a:pPr marL="0" indent="0">
              <a:buNone/>
            </a:pPr>
            <a:r>
              <a:rPr lang="en-IN" sz="2000" dirty="0"/>
              <a:t>                     </a:t>
            </a:r>
            <a:r>
              <a:rPr lang="en-IN" sz="2000" dirty="0" err="1"/>
              <a:t>veggies.push</a:t>
            </a:r>
            <a:r>
              <a:rPr lang="en-IN" sz="2000" dirty="0"/>
              <a:t>(“Onion”)</a:t>
            </a:r>
          </a:p>
          <a:p>
            <a:pPr marL="0" indent="0">
              <a:buNone/>
            </a:pPr>
            <a:r>
              <a:rPr lang="en-IN" sz="2000" dirty="0"/>
              <a:t>                     </a:t>
            </a:r>
            <a:r>
              <a:rPr lang="en-IN" sz="2000" dirty="0" err="1"/>
              <a:t>veggies.push</a:t>
            </a:r>
            <a:r>
              <a:rPr lang="en-IN" sz="2000" dirty="0"/>
              <a:t>(“Potato”)	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66183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3" y="365760"/>
            <a:ext cx="11599817" cy="581120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SELECT DISTINCT </a:t>
            </a:r>
            <a:r>
              <a:rPr lang="en-US" dirty="0" err="1" smtClean="0"/>
              <a:t>p.productid</a:t>
            </a:r>
            <a:r>
              <a:rPr lang="en-US" dirty="0" smtClean="0"/>
              <a:t>, </a:t>
            </a:r>
            <a:r>
              <a:rPr lang="en-US" dirty="0" err="1" smtClean="0"/>
              <a:t>o.paymode</a:t>
            </a:r>
            <a:r>
              <a:rPr lang="en-US" dirty="0" smtClean="0"/>
              <a:t>, SUM(</a:t>
            </a:r>
            <a:r>
              <a:rPr lang="en-US" dirty="0" err="1" smtClean="0"/>
              <a:t>p.price</a:t>
            </a:r>
            <a:r>
              <a:rPr lang="en-US" dirty="0" smtClean="0"/>
              <a:t>)total price FROM Product p RIGHT OUTER JOIN orders o ON </a:t>
            </a:r>
            <a:r>
              <a:rPr lang="en-US" dirty="0" err="1" smtClean="0"/>
              <a:t>p.product</a:t>
            </a:r>
            <a:r>
              <a:rPr lang="en-US" dirty="0" smtClean="0"/>
              <a:t> id = </a:t>
            </a:r>
            <a:r>
              <a:rPr lang="en-US" dirty="0" err="1" smtClean="0"/>
              <a:t>o.productid</a:t>
            </a:r>
            <a:r>
              <a:rPr lang="en-US" dirty="0" smtClean="0"/>
              <a:t>  WHERE </a:t>
            </a:r>
            <a:r>
              <a:rPr lang="en-US" dirty="0" err="1" smtClean="0"/>
              <a:t>paymode</a:t>
            </a:r>
            <a:r>
              <a:rPr lang="en-US" dirty="0" smtClean="0"/>
              <a:t> IS  NOT NULL GROUP BY </a:t>
            </a:r>
            <a:r>
              <a:rPr lang="en-US" dirty="0" err="1" smtClean="0"/>
              <a:t>p.productid</a:t>
            </a:r>
            <a:r>
              <a:rPr lang="en-US" dirty="0" smtClean="0"/>
              <a:t>, </a:t>
            </a:r>
            <a:r>
              <a:rPr lang="en-US" dirty="0" err="1" smtClean="0"/>
              <a:t>o.paymode</a:t>
            </a:r>
            <a:r>
              <a:rPr lang="en-US" dirty="0" smtClean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SELECT DISTINCT </a:t>
            </a:r>
            <a:r>
              <a:rPr lang="en-US" dirty="0" err="1" smtClean="0"/>
              <a:t>p.productid</a:t>
            </a:r>
            <a:r>
              <a:rPr lang="en-US" dirty="0" smtClean="0"/>
              <a:t>, </a:t>
            </a:r>
            <a:r>
              <a:rPr lang="en-US" dirty="0" err="1" smtClean="0"/>
              <a:t>o.paymode</a:t>
            </a:r>
            <a:r>
              <a:rPr lang="en-US" dirty="0" smtClean="0"/>
              <a:t>, SUM(</a:t>
            </a:r>
            <a:r>
              <a:rPr lang="en-US" dirty="0" err="1" smtClean="0"/>
              <a:t>p.price</a:t>
            </a:r>
            <a:r>
              <a:rPr lang="en-US" dirty="0" smtClean="0"/>
              <a:t>)total price FROM Product p LEFT OUTER JOIN orders o ON </a:t>
            </a:r>
            <a:r>
              <a:rPr lang="en-US" dirty="0" err="1" smtClean="0"/>
              <a:t>p.product</a:t>
            </a:r>
            <a:r>
              <a:rPr lang="en-US" dirty="0" smtClean="0"/>
              <a:t> id = </a:t>
            </a:r>
            <a:r>
              <a:rPr lang="en-US" dirty="0" err="1" smtClean="0"/>
              <a:t>o.productid</a:t>
            </a:r>
            <a:r>
              <a:rPr lang="en-US" dirty="0" smtClean="0"/>
              <a:t>  GROUP BY </a:t>
            </a:r>
            <a:r>
              <a:rPr lang="en-US" dirty="0" err="1" smtClean="0"/>
              <a:t>p.productid</a:t>
            </a:r>
            <a:r>
              <a:rPr lang="en-US" dirty="0" smtClean="0"/>
              <a:t>, </a:t>
            </a:r>
            <a:r>
              <a:rPr lang="en-US" dirty="0" err="1" smtClean="0"/>
              <a:t>o.paymode</a:t>
            </a:r>
            <a:r>
              <a:rPr lang="en-US" dirty="0" smtClean="0"/>
              <a:t>;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SELECT DISTINCT </a:t>
            </a:r>
            <a:r>
              <a:rPr lang="en-US" dirty="0" err="1" smtClean="0"/>
              <a:t>p.productid</a:t>
            </a:r>
            <a:r>
              <a:rPr lang="en-US" dirty="0" smtClean="0"/>
              <a:t>, </a:t>
            </a:r>
            <a:r>
              <a:rPr lang="en-US" dirty="0" err="1" smtClean="0"/>
              <a:t>o.paymode</a:t>
            </a:r>
            <a:r>
              <a:rPr lang="en-US" dirty="0" smtClean="0"/>
              <a:t>, SUM(</a:t>
            </a:r>
            <a:r>
              <a:rPr lang="en-US" dirty="0" err="1" smtClean="0"/>
              <a:t>p.price</a:t>
            </a:r>
            <a:r>
              <a:rPr lang="en-US" dirty="0" smtClean="0"/>
              <a:t>)total price FROM Product p INNER JOIN orders o ON </a:t>
            </a:r>
            <a:r>
              <a:rPr lang="en-US" dirty="0" err="1" smtClean="0"/>
              <a:t>p.product</a:t>
            </a:r>
            <a:r>
              <a:rPr lang="en-US" dirty="0" smtClean="0"/>
              <a:t> id = </a:t>
            </a:r>
            <a:r>
              <a:rPr lang="en-US" dirty="0" err="1" smtClean="0"/>
              <a:t>o.productid</a:t>
            </a:r>
            <a:r>
              <a:rPr lang="en-US" dirty="0" smtClean="0"/>
              <a:t>  GROUP BY </a:t>
            </a:r>
            <a:r>
              <a:rPr lang="en-US" dirty="0" err="1" smtClean="0"/>
              <a:t>p.productid</a:t>
            </a:r>
            <a:r>
              <a:rPr lang="en-US" dirty="0" smtClean="0"/>
              <a:t>, </a:t>
            </a:r>
            <a:r>
              <a:rPr lang="en-US" dirty="0" err="1" smtClean="0"/>
              <a:t>o.paymode</a:t>
            </a:r>
            <a:r>
              <a:rPr lang="en-US" dirty="0" smtClean="0"/>
              <a:t>;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 SELECT DISTINCT </a:t>
            </a:r>
            <a:r>
              <a:rPr lang="en-US" dirty="0" err="1" smtClean="0"/>
              <a:t>p.productid</a:t>
            </a:r>
            <a:r>
              <a:rPr lang="en-US" dirty="0" smtClean="0"/>
              <a:t>, </a:t>
            </a:r>
            <a:r>
              <a:rPr lang="en-US" dirty="0" err="1" smtClean="0"/>
              <a:t>o.paymode</a:t>
            </a:r>
            <a:r>
              <a:rPr lang="en-US" dirty="0" smtClean="0"/>
              <a:t>, SUM(</a:t>
            </a:r>
            <a:r>
              <a:rPr lang="en-US" dirty="0" err="1" smtClean="0"/>
              <a:t>p.price</a:t>
            </a:r>
            <a:r>
              <a:rPr lang="en-US" dirty="0" smtClean="0"/>
              <a:t>)total price FROM Product p LEFT OUTER JOIN orders o ON </a:t>
            </a:r>
            <a:r>
              <a:rPr lang="en-US" dirty="0" err="1" smtClean="0"/>
              <a:t>p.product</a:t>
            </a:r>
            <a:r>
              <a:rPr lang="en-US" dirty="0" smtClean="0"/>
              <a:t> id = </a:t>
            </a:r>
            <a:r>
              <a:rPr lang="en-US" dirty="0" err="1" smtClean="0"/>
              <a:t>o.productid</a:t>
            </a:r>
            <a:r>
              <a:rPr lang="en-US" dirty="0" smtClean="0"/>
              <a:t>  AND </a:t>
            </a:r>
            <a:r>
              <a:rPr lang="en-US" dirty="0" err="1" smtClean="0"/>
              <a:t>paymode</a:t>
            </a:r>
            <a:r>
              <a:rPr lang="en-US" dirty="0" smtClean="0"/>
              <a:t> IS NOT NULL GROUP BY </a:t>
            </a:r>
            <a:r>
              <a:rPr lang="en-US" dirty="0" err="1" smtClean="0"/>
              <a:t>p.productid</a:t>
            </a:r>
            <a:r>
              <a:rPr lang="en-US" dirty="0" smtClean="0"/>
              <a:t>, </a:t>
            </a:r>
            <a:r>
              <a:rPr lang="en-US" dirty="0" err="1" smtClean="0"/>
              <a:t>o.paymode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381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73" y="533400"/>
            <a:ext cx="11168743" cy="5802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 </a:t>
            </a:r>
            <a:r>
              <a:rPr lang="en-IN" sz="2400" dirty="0" err="1" smtClean="0"/>
              <a:t>veggies.push</a:t>
            </a:r>
            <a:r>
              <a:rPr lang="en-IN" sz="2400" dirty="0" smtClean="0"/>
              <a:t>(“Broccoli”)	</a:t>
            </a:r>
          </a:p>
          <a:p>
            <a:pPr marL="0" indent="0">
              <a:buNone/>
            </a:pPr>
            <a:r>
              <a:rPr lang="en-IN" sz="2400" dirty="0" smtClean="0"/>
              <a:t>                     </a:t>
            </a:r>
            <a:r>
              <a:rPr lang="en-IN" sz="2400" dirty="0" err="1" smtClean="0"/>
              <a:t>veggies.push</a:t>
            </a:r>
            <a:r>
              <a:rPr lang="en-IN" sz="2400" dirty="0" smtClean="0"/>
              <a:t>(“</a:t>
            </a:r>
            <a:r>
              <a:rPr lang="en-IN" sz="2400" dirty="0" err="1" smtClean="0"/>
              <a:t>Cabagge</a:t>
            </a:r>
            <a:r>
              <a:rPr lang="en-IN" sz="2400" dirty="0" smtClean="0"/>
              <a:t>”)</a:t>
            </a:r>
          </a:p>
          <a:p>
            <a:pPr marL="0" indent="0">
              <a:buNone/>
            </a:pPr>
            <a:r>
              <a:rPr lang="en-IN" sz="2400" dirty="0" smtClean="0"/>
              <a:t>	print (vegetables(veggies))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Assumption</a:t>
            </a:r>
            <a:r>
              <a:rPr lang="en-IN" sz="2400" dirty="0"/>
              <a:t>: Stack </a:t>
            </a:r>
            <a:r>
              <a:rPr lang="en-IN" sz="2400" dirty="0" err="1"/>
              <a:t>class,with</a:t>
            </a:r>
            <a:r>
              <a:rPr lang="en-IN" sz="2400" dirty="0"/>
              <a:t> the necessary methods is </a:t>
            </a:r>
            <a:r>
              <a:rPr lang="en-IN" sz="2400" dirty="0" err="1"/>
              <a:t>available,is</a:t>
            </a:r>
            <a:r>
              <a:rPr lang="en-IN" sz="2400" dirty="0"/>
              <a:t> available		</a:t>
            </a:r>
            <a:r>
              <a:rPr lang="en-IN" dirty="0"/>
              <a:t>		</a:t>
            </a:r>
            <a:r>
              <a:rPr lang="en-IN" sz="2400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Stack data(Top to Bottom):NA </a:t>
            </a:r>
            <a:r>
              <a:rPr lang="en-IN" sz="2400" dirty="0" err="1"/>
              <a:t>NA</a:t>
            </a:r>
            <a:r>
              <a:rPr lang="en-IN" sz="2400" dirty="0"/>
              <a:t> Potato NA </a:t>
            </a:r>
            <a:r>
              <a:rPr lang="en-IN" sz="2400" dirty="0" err="1"/>
              <a:t>NA</a:t>
            </a:r>
            <a:r>
              <a:rPr lang="en-IN" sz="2400" dirty="0"/>
              <a:t> Carrot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 Stack data(Top to Bottom):NA Potato NA </a:t>
            </a:r>
            <a:r>
              <a:rPr lang="en-IN" sz="2400" dirty="0" err="1"/>
              <a:t>NA</a:t>
            </a:r>
            <a:r>
              <a:rPr lang="en-IN" sz="2400" dirty="0"/>
              <a:t> Carrot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 Stack data(Top to Bottom):NA </a:t>
            </a:r>
            <a:r>
              <a:rPr lang="en-IN" sz="2400" dirty="0" err="1"/>
              <a:t>NA</a:t>
            </a:r>
            <a:r>
              <a:rPr lang="en-IN" sz="2400" dirty="0"/>
              <a:t> Broccoli NA </a:t>
            </a:r>
            <a:r>
              <a:rPr lang="en-IN" sz="2400" dirty="0" err="1"/>
              <a:t>NA</a:t>
            </a:r>
            <a:r>
              <a:rPr lang="en-IN" sz="2400" dirty="0"/>
              <a:t> Carrot Beetroot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 Stack data(Top to Bottom):Carrot NA NA Potato NA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2272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12192000" cy="63616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11)  Consider </a:t>
            </a:r>
            <a:r>
              <a:rPr lang="en-US" sz="2200" dirty="0"/>
              <a:t>the following  Python code that depicts </a:t>
            </a:r>
            <a:r>
              <a:rPr lang="en-US" sz="2200" b="1" dirty="0"/>
              <a:t>BINARY SEARCH</a:t>
            </a:r>
            <a:r>
              <a:rPr lang="en-US" sz="2200" dirty="0"/>
              <a:t>  algorithm for  the list of elements sorted in </a:t>
            </a:r>
            <a:r>
              <a:rPr lang="en-US" sz="2200" b="1" dirty="0"/>
              <a:t>ASCENDING ORDER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1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100" b="1" dirty="0" err="1" smtClean="0">
                <a:solidFill>
                  <a:srgbClr val="C00000"/>
                </a:solidFill>
              </a:rPr>
              <a:t>def</a:t>
            </a:r>
            <a:r>
              <a:rPr lang="en-US" sz="2100" dirty="0" smtClean="0"/>
              <a:t> </a:t>
            </a:r>
            <a:r>
              <a:rPr lang="en-US" sz="2100" dirty="0"/>
              <a:t>binary_search(</a:t>
            </a:r>
            <a:r>
              <a:rPr lang="en-US" sz="2100" dirty="0" err="1"/>
              <a:t>num_list</a:t>
            </a:r>
            <a:r>
              <a:rPr lang="en-US" sz="2100" dirty="0"/>
              <a:t>, element</a:t>
            </a:r>
            <a:r>
              <a:rPr lang="en-US" sz="2100" dirty="0" smtClean="0"/>
              <a:t>) :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         low=0</a:t>
            </a:r>
          </a:p>
          <a:p>
            <a:pPr marL="0" indent="0">
              <a:buNone/>
            </a:pPr>
            <a:r>
              <a:rPr lang="en-US" sz="2100" dirty="0"/>
              <a:t>        high = len(</a:t>
            </a:r>
            <a:r>
              <a:rPr lang="en-US" sz="2100" dirty="0" err="1"/>
              <a:t>num_list</a:t>
            </a:r>
            <a:r>
              <a:rPr lang="en-US" sz="2100" dirty="0"/>
              <a:t>)-1</a:t>
            </a:r>
          </a:p>
          <a:p>
            <a:pPr marL="0" indent="0">
              <a:buNone/>
            </a:pPr>
            <a:r>
              <a:rPr lang="en-US" sz="2100" dirty="0"/>
              <a:t>        mid=(low+high)//2</a:t>
            </a:r>
          </a:p>
          <a:p>
            <a:pPr marL="0" indent="0">
              <a:buNone/>
            </a:pPr>
            <a:r>
              <a:rPr lang="en-US" sz="2100" dirty="0"/>
              <a:t>       </a:t>
            </a:r>
            <a:r>
              <a:rPr lang="en-US" sz="2100" dirty="0">
                <a:solidFill>
                  <a:srgbClr val="C00000"/>
                </a:solidFill>
              </a:rPr>
              <a:t> while </a:t>
            </a:r>
            <a:r>
              <a:rPr lang="en-US" sz="2100" dirty="0"/>
              <a:t>(</a:t>
            </a:r>
            <a:r>
              <a:rPr lang="en-US" sz="2100" dirty="0" err="1"/>
              <a:t>num_list</a:t>
            </a:r>
            <a:r>
              <a:rPr lang="en-US" sz="2100" dirty="0"/>
              <a:t>[mid]!=element and low&lt;high):</a:t>
            </a:r>
          </a:p>
          <a:p>
            <a:pPr marL="0" indent="0">
              <a:buNone/>
            </a:pPr>
            <a:r>
              <a:rPr lang="en-US" sz="2100" dirty="0"/>
              <a:t>              </a:t>
            </a:r>
            <a:r>
              <a:rPr lang="en-US" sz="2100" dirty="0">
                <a:solidFill>
                  <a:srgbClr val="C00000"/>
                </a:solidFill>
              </a:rPr>
              <a:t>if</a:t>
            </a:r>
            <a:r>
              <a:rPr lang="en-US" sz="2100" dirty="0"/>
              <a:t>(element&gt; </a:t>
            </a:r>
            <a:r>
              <a:rPr lang="en-US" sz="2100" dirty="0" err="1"/>
              <a:t>num_list</a:t>
            </a:r>
            <a:r>
              <a:rPr lang="en-US" sz="2100" dirty="0"/>
              <a:t>[mid]):</a:t>
            </a:r>
          </a:p>
          <a:p>
            <a:pPr marL="0" indent="0">
              <a:buNone/>
            </a:pPr>
            <a:r>
              <a:rPr lang="en-US" sz="2100" dirty="0"/>
              <a:t>                     low=mid+1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C00000"/>
                </a:solidFill>
              </a:rPr>
              <a:t>                 else:</a:t>
            </a:r>
          </a:p>
          <a:p>
            <a:pPr marL="0" indent="0">
              <a:buNone/>
            </a:pPr>
            <a:r>
              <a:rPr lang="en-US" sz="2100" dirty="0"/>
              <a:t>                            high=mid-1</a:t>
            </a:r>
          </a:p>
          <a:p>
            <a:pPr marL="0" indent="0">
              <a:buNone/>
            </a:pPr>
            <a:r>
              <a:rPr lang="en-US" sz="2100" dirty="0"/>
              <a:t>                         mid=(low+high)//2</a:t>
            </a:r>
          </a:p>
          <a:p>
            <a:pPr marL="0" indent="0">
              <a:buNone/>
            </a:pPr>
            <a:r>
              <a:rPr lang="en-US" sz="2100" dirty="0"/>
              <a:t>               </a:t>
            </a:r>
            <a:r>
              <a:rPr lang="en-US" sz="2100" dirty="0">
                <a:solidFill>
                  <a:srgbClr val="C00000"/>
                </a:solidFill>
              </a:rPr>
              <a:t>if</a:t>
            </a:r>
            <a:r>
              <a:rPr lang="en-US" sz="2100" dirty="0"/>
              <a:t>(element == </a:t>
            </a:r>
            <a:r>
              <a:rPr lang="en-US" sz="2100" dirty="0" err="1"/>
              <a:t>num_list</a:t>
            </a:r>
            <a:r>
              <a:rPr lang="en-US" sz="2100" dirty="0"/>
              <a:t>[mid]):</a:t>
            </a:r>
          </a:p>
          <a:p>
            <a:pPr marL="0" indent="0">
              <a:buNone/>
            </a:pPr>
            <a:r>
              <a:rPr lang="en-US" sz="2100" dirty="0"/>
              <a:t>                   </a:t>
            </a:r>
            <a:r>
              <a:rPr lang="en-US" sz="2100" dirty="0">
                <a:solidFill>
                  <a:srgbClr val="C00000"/>
                </a:solidFill>
              </a:rPr>
              <a:t> print</a:t>
            </a:r>
            <a:r>
              <a:rPr lang="en-US" sz="2100" dirty="0">
                <a:solidFill>
                  <a:srgbClr val="002060"/>
                </a:solidFill>
              </a:rPr>
              <a:t>(“Element is in the list at index “ </a:t>
            </a:r>
            <a:r>
              <a:rPr lang="en-US" sz="2100" dirty="0"/>
              <a:t>, mid)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C00000"/>
                </a:solidFill>
              </a:rPr>
              <a:t>             else:</a:t>
            </a:r>
          </a:p>
          <a:p>
            <a:pPr marL="0" indent="0">
              <a:buNone/>
            </a:pPr>
            <a:r>
              <a:rPr lang="en-US" sz="2100" dirty="0"/>
              <a:t>                     </a:t>
            </a:r>
            <a:r>
              <a:rPr lang="en-US" sz="2100" dirty="0">
                <a:solidFill>
                  <a:srgbClr val="C00000"/>
                </a:solidFill>
              </a:rPr>
              <a:t>print</a:t>
            </a:r>
            <a:r>
              <a:rPr lang="en-US" sz="2100" dirty="0">
                <a:solidFill>
                  <a:srgbClr val="002060"/>
                </a:solidFill>
              </a:rPr>
              <a:t>(“Element is not in the list”)</a:t>
            </a:r>
          </a:p>
          <a:p>
            <a:pPr marL="0" indent="0">
              <a:buNone/>
            </a:pPr>
            <a:r>
              <a:rPr lang="en-US" sz="2100" dirty="0"/>
              <a:t>   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12910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156754"/>
            <a:ext cx="11939452" cy="65575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Note :</a:t>
            </a:r>
            <a:r>
              <a:rPr lang="en-US" sz="2400" dirty="0" smtClean="0"/>
              <a:t>   Line number are </a:t>
            </a:r>
            <a:r>
              <a:rPr lang="en-US" sz="2400" dirty="0" err="1" smtClean="0"/>
              <a:t>forreference</a:t>
            </a:r>
            <a:r>
              <a:rPr lang="en-US" sz="2400" dirty="0" smtClean="0"/>
              <a:t> only</a:t>
            </a:r>
          </a:p>
          <a:p>
            <a:pPr marL="0" indent="0">
              <a:buNone/>
            </a:pPr>
            <a:r>
              <a:rPr lang="en-US" sz="2400" dirty="0" smtClean="0"/>
              <a:t>If it has to be used on the list of element sorted in DESENDING ORDER, what modification needs to be done in the given code ?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dirty="0" smtClean="0"/>
              <a:t> Change the code at line number 4 and 10 as mid = </a:t>
            </a:r>
            <a:r>
              <a:rPr lang="en-US" sz="2400" dirty="0" err="1" smtClean="0"/>
              <a:t>int</a:t>
            </a:r>
            <a:r>
              <a:rPr lang="en-US" sz="2400" dirty="0" smtClean="0"/>
              <a:t> ( (low + high)/2)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  Change the code at line number 6 as if (</a:t>
            </a:r>
            <a:r>
              <a:rPr lang="en-US" sz="2400" dirty="0" err="1" smtClean="0"/>
              <a:t>num_list</a:t>
            </a:r>
            <a:r>
              <a:rPr lang="en-US" sz="2400" dirty="0" smtClean="0"/>
              <a:t>[mid]==element):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  Change the code at line number 6 as if ( element &lt; </a:t>
            </a:r>
            <a:r>
              <a:rPr lang="en-US" sz="2400" dirty="0" err="1" smtClean="0"/>
              <a:t>num_list</a:t>
            </a:r>
            <a:r>
              <a:rPr lang="en-US" sz="2400" dirty="0" smtClean="0"/>
              <a:t>[mid]):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  Change the code at line number 6 as if ( element &gt; = </a:t>
            </a:r>
            <a:r>
              <a:rPr lang="en-US" sz="2400" dirty="0" err="1" smtClean="0"/>
              <a:t>num_list</a:t>
            </a:r>
            <a:r>
              <a:rPr lang="en-US" sz="2400" dirty="0" smtClean="0"/>
              <a:t>[mid]):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77725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69" y="182880"/>
            <a:ext cx="11639005" cy="64138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12) Which of the following hash functions is the best if the following elements – 2, 4, 6, 18, 84, and 90 are to be stored in a hash table ?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      H(K)=K%2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dirty="0" smtClean="0"/>
              <a:t>     H(K)=K%3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      H(K)=K%4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      H(K)=K%5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45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3" y="169816"/>
            <a:ext cx="11769635" cy="657061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arenR" startAt="13"/>
            </a:pPr>
            <a:r>
              <a:rPr lang="en-US" sz="2400" dirty="0" smtClean="0"/>
              <a:t>Consider the below snippet of a banking management system. The lists with one to one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correspondence are used to store the customer details and their account details. The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developer feels maintaining data in this way is tedious. He also wants to ensure that there is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no direct access to the data.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If the developer wants to implement the above requirements in object Oriented Programming, what is the optimal way to rewrite the below code?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Customer_name</a:t>
            </a:r>
            <a:r>
              <a:rPr lang="en-US" sz="2400" dirty="0" smtClean="0"/>
              <a:t> = [ ‘ John’ , ‘ Mark’ ,  ‘ David’ , ‘Robert’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Customer_acc_no</a:t>
            </a:r>
            <a:r>
              <a:rPr lang="en-US" sz="2400" dirty="0" smtClean="0"/>
              <a:t> =  [ ‘AC101’, ‘AC543’, ‘AC167’, ‘AC896’ ]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Customer_balance</a:t>
            </a:r>
            <a:r>
              <a:rPr lang="en-US" sz="2400" dirty="0" smtClean="0"/>
              <a:t> = [ 45000,  34000,  23450,   100000 , 150000 ]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Customer_city</a:t>
            </a:r>
            <a:r>
              <a:rPr lang="en-US" sz="2400" dirty="0" smtClean="0"/>
              <a:t> = [ ‘Brisbane’ , ‘Hobart’ ,  ‘Melbourne’ , ‘Sydney’ ,  ‘ Gold Coast ‘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Customer_country</a:t>
            </a:r>
            <a:r>
              <a:rPr lang="en-US" sz="2400" dirty="0" smtClean="0"/>
              <a:t> = [ ‘Queensland’ , ‘ Tasmania’ ,  ‘ Victoria’ , ‘ New </a:t>
            </a:r>
            <a:r>
              <a:rPr lang="en-US" sz="2400" dirty="0"/>
              <a:t>S</a:t>
            </a:r>
            <a:r>
              <a:rPr lang="en-US" sz="2400" dirty="0" smtClean="0"/>
              <a:t>outh Wales’ , ‘Queensland’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75929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2 classes: Account class containing </a:t>
            </a:r>
            <a:r>
              <a:rPr lang="en-US" dirty="0" err="1"/>
              <a:t>acc_no</a:t>
            </a:r>
            <a:r>
              <a:rPr lang="en-US" dirty="0"/>
              <a:t>, balance, customer as its private attributes.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Customer  class containing  name, city, country, account as its private attributes.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Account aggregates Customer  aggregates Account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1 class:  Customer class containing name, </a:t>
            </a:r>
            <a:r>
              <a:rPr lang="en-US" dirty="0" err="1"/>
              <a:t>acc_no</a:t>
            </a:r>
            <a:r>
              <a:rPr lang="en-US" dirty="0"/>
              <a:t>, balance,  city,  country as its public attributes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2 classes: Account class containing </a:t>
            </a:r>
            <a:r>
              <a:rPr lang="en-US" dirty="0" err="1"/>
              <a:t>acc_no</a:t>
            </a:r>
            <a:r>
              <a:rPr lang="en-US" dirty="0"/>
              <a:t>, balance, customer as its private attributes.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Customer  class containing  name, city, country, account as it </a:t>
            </a:r>
            <a:r>
              <a:rPr lang="en-US" dirty="0" err="1"/>
              <a:t>spublic</a:t>
            </a:r>
            <a:r>
              <a:rPr lang="en-US" dirty="0"/>
              <a:t> attributes.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Customer  aggregates Account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2 classes: Account class containing </a:t>
            </a:r>
            <a:r>
              <a:rPr lang="en-US" dirty="0" err="1"/>
              <a:t>acc_no</a:t>
            </a:r>
            <a:r>
              <a:rPr lang="en-US" dirty="0"/>
              <a:t>, balance, customer as its private attributes.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Customer  class containing  name, city, country, account as its private attributes.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Customer  aggregates Account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080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3" y="195943"/>
            <a:ext cx="11887199" cy="6400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/>
              <a:t>14) John followed by Jack execute the below </a:t>
            </a:r>
            <a:r>
              <a:rPr lang="en-US" sz="2600" dirty="0" err="1" smtClean="0"/>
              <a:t>mongodb</a:t>
            </a:r>
            <a:r>
              <a:rPr lang="en-US" sz="2600" dirty="0" smtClean="0"/>
              <a:t> statements  on an empty collection named </a:t>
            </a:r>
            <a:r>
              <a:rPr lang="en-US" sz="2600" b="1" dirty="0" smtClean="0"/>
              <a:t>student.</a:t>
            </a:r>
          </a:p>
          <a:p>
            <a:pPr marL="0" indent="0">
              <a:buNone/>
            </a:pPr>
            <a:r>
              <a:rPr lang="en-US" sz="2600" b="1" dirty="0" smtClean="0"/>
              <a:t>John’s </a:t>
            </a:r>
            <a:r>
              <a:rPr lang="en-US" sz="2600" b="1" dirty="0" err="1" smtClean="0"/>
              <a:t>mongodb</a:t>
            </a:r>
            <a:r>
              <a:rPr lang="en-US" sz="2600" b="1" dirty="0" smtClean="0"/>
              <a:t> statement:</a:t>
            </a:r>
          </a:p>
          <a:p>
            <a:pPr marL="0" indent="0">
              <a:buNone/>
            </a:pPr>
            <a:r>
              <a:rPr lang="en-US" sz="2600" dirty="0" err="1"/>
              <a:t>d</a:t>
            </a:r>
            <a:r>
              <a:rPr lang="en-US" sz="2600" dirty="0" err="1" smtClean="0"/>
              <a:t>b.student.insert</a:t>
            </a:r>
            <a:r>
              <a:rPr lang="en-US" sz="2600" dirty="0" smtClean="0"/>
              <a:t>({_id: 1, name: “Sam”, gender: “M” , </a:t>
            </a:r>
            <a:r>
              <a:rPr lang="en-US" sz="2600" dirty="0" err="1" smtClean="0"/>
              <a:t>emailid</a:t>
            </a:r>
            <a:r>
              <a:rPr lang="en-US" sz="2600" dirty="0" smtClean="0"/>
              <a:t>: “ </a:t>
            </a:r>
            <a:r>
              <a:rPr lang="en-US" sz="2600" dirty="0" smtClean="0">
                <a:hlinkClick r:id="rId3"/>
              </a:rPr>
              <a:t>sam@abc.com</a:t>
            </a:r>
            <a:r>
              <a:rPr lang="en-US" sz="2600" dirty="0" smtClean="0"/>
              <a:t> ” });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b="1" dirty="0" smtClean="0"/>
              <a:t>Jack’s </a:t>
            </a:r>
            <a:r>
              <a:rPr lang="en-US" sz="2600" b="1" dirty="0" err="1" smtClean="0"/>
              <a:t>mongodb</a:t>
            </a:r>
            <a:r>
              <a:rPr lang="en-US" sz="2600" b="1" dirty="0" smtClean="0"/>
              <a:t> statement:</a:t>
            </a:r>
          </a:p>
          <a:p>
            <a:pPr marL="0" indent="0">
              <a:buNone/>
            </a:pPr>
            <a:r>
              <a:rPr lang="en-US" sz="2600" dirty="0" smtClean="0"/>
              <a:t>Db.student.insert({ name: “Sam” , gender: “M” , emailed: “sam@abc.com”});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Whose </a:t>
            </a:r>
            <a:r>
              <a:rPr lang="en-US" sz="2600" dirty="0" err="1" smtClean="0"/>
              <a:t>mongodb</a:t>
            </a:r>
            <a:r>
              <a:rPr lang="en-US" sz="2600" dirty="0" smtClean="0"/>
              <a:t> statement will get executed successfully?</a:t>
            </a:r>
          </a:p>
          <a:p>
            <a:pPr marL="0" indent="0">
              <a:buNone/>
            </a:pPr>
            <a:endParaRPr lang="en-US" sz="2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 Only John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 Only Jack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 Both John and Jack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dirty="0" smtClean="0"/>
              <a:t>Neither  John nor Jack</a:t>
            </a:r>
            <a:endParaRPr lang="en-US" sz="2400" dirty="0"/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26651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7" y="1"/>
            <a:ext cx="12022183" cy="6705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15)Consider the following queue:</a:t>
            </a:r>
          </a:p>
          <a:p>
            <a:pPr marL="0" indent="0">
              <a:buNone/>
            </a:pPr>
            <a:r>
              <a:rPr lang="en-IN" sz="2400" b="1" dirty="0"/>
              <a:t>  </a:t>
            </a:r>
            <a:r>
              <a:rPr lang="en-IN" sz="2400" b="1" dirty="0" err="1" smtClean="0"/>
              <a:t>num_queue</a:t>
            </a:r>
            <a:r>
              <a:rPr lang="en-IN" sz="2400" b="1" dirty="0" smtClean="0"/>
              <a:t> </a:t>
            </a:r>
            <a:r>
              <a:rPr lang="en-IN" sz="2400" dirty="0" smtClean="0"/>
              <a:t>(</a:t>
            </a:r>
            <a:r>
              <a:rPr lang="en-IN" sz="2400" dirty="0"/>
              <a:t>Front to Rear): 5,3,6,8,9,8</a:t>
            </a:r>
          </a:p>
          <a:p>
            <a:pPr marL="0" indent="0">
              <a:buNone/>
            </a:pPr>
            <a:r>
              <a:rPr lang="en-IN" sz="2400" dirty="0"/>
              <a:t>  what will be the content of </a:t>
            </a:r>
            <a:r>
              <a:rPr lang="en-IN" sz="2400" dirty="0" err="1"/>
              <a:t>prime_queue</a:t>
            </a:r>
            <a:r>
              <a:rPr lang="en-IN" sz="2400" dirty="0"/>
              <a:t> returned by the below function </a:t>
            </a:r>
            <a:r>
              <a:rPr lang="en-IN" sz="2400" b="1" dirty="0" err="1"/>
              <a:t>arrange_queue</a:t>
            </a:r>
            <a:r>
              <a:rPr lang="en-IN" sz="2400" dirty="0"/>
              <a:t> if </a:t>
            </a:r>
            <a:r>
              <a:rPr lang="en-IN" sz="2400" b="1" dirty="0" err="1"/>
              <a:t>num_queue</a:t>
            </a:r>
            <a:r>
              <a:rPr lang="en-IN" sz="2400" dirty="0"/>
              <a:t> is passed as a parameter</a:t>
            </a:r>
          </a:p>
          <a:p>
            <a:pPr marL="0" indent="0">
              <a:buNone/>
            </a:pPr>
            <a:r>
              <a:rPr lang="en-IN" sz="2400" dirty="0"/>
              <a:t>  </a:t>
            </a:r>
            <a:r>
              <a:rPr lang="en-IN" sz="2400" dirty="0" err="1"/>
              <a:t>def</a:t>
            </a:r>
            <a:r>
              <a:rPr lang="en-IN" sz="2400" dirty="0"/>
              <a:t> </a:t>
            </a:r>
            <a:r>
              <a:rPr lang="en-IN" sz="2400" dirty="0" err="1"/>
              <a:t>arrange_queue</a:t>
            </a:r>
            <a:r>
              <a:rPr lang="en-IN" sz="2400" dirty="0"/>
              <a:t>(</a:t>
            </a:r>
            <a:r>
              <a:rPr lang="en-IN" sz="2400" dirty="0" err="1"/>
              <a:t>num_queue</a:t>
            </a:r>
            <a:r>
              <a:rPr lang="en-IN" sz="2400" dirty="0"/>
              <a:t>):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err="1"/>
              <a:t>prime_queue</a:t>
            </a:r>
            <a:r>
              <a:rPr lang="en-IN" sz="2400" dirty="0"/>
              <a:t>=Queue(6)</a:t>
            </a:r>
          </a:p>
          <a:p>
            <a:pPr marL="0" indent="0">
              <a:buNone/>
            </a:pPr>
            <a:r>
              <a:rPr lang="en-IN" sz="2400" dirty="0"/>
              <a:t>	count=0</a:t>
            </a:r>
          </a:p>
          <a:p>
            <a:pPr marL="0" indent="0">
              <a:buNone/>
            </a:pPr>
            <a:r>
              <a:rPr lang="en-IN" sz="2400" dirty="0"/>
              <a:t>	while not </a:t>
            </a:r>
            <a:r>
              <a:rPr lang="en-IN" sz="2400" dirty="0" err="1"/>
              <a:t>num_queue.is_empty</a:t>
            </a:r>
            <a:r>
              <a:rPr lang="en-IN" sz="2400" dirty="0"/>
              <a:t>():</a:t>
            </a:r>
          </a:p>
          <a:p>
            <a:pPr marL="0" indent="0">
              <a:buNone/>
            </a:pPr>
            <a:r>
              <a:rPr lang="en-IN" sz="2400" dirty="0"/>
              <a:t>		for index in range(1,num_queue.dequeue()):</a:t>
            </a:r>
          </a:p>
          <a:p>
            <a:pPr marL="0" indent="0">
              <a:buNone/>
            </a:pPr>
            <a:r>
              <a:rPr lang="en-IN" sz="2400" dirty="0"/>
              <a:t>		       if </a:t>
            </a:r>
            <a:r>
              <a:rPr lang="en-IN" sz="2400" dirty="0" err="1"/>
              <a:t>num_queue.dequeuer</a:t>
            </a:r>
            <a:r>
              <a:rPr lang="en-IN" sz="2400" dirty="0"/>
              <a:t>()%index==0:</a:t>
            </a:r>
          </a:p>
          <a:p>
            <a:pPr marL="0" indent="0">
              <a:buNone/>
            </a:pPr>
            <a:r>
              <a:rPr lang="en-IN" sz="2400" dirty="0"/>
              <a:t>				count+=1</a:t>
            </a:r>
          </a:p>
          <a:p>
            <a:pPr marL="0" indent="0">
              <a:buNone/>
            </a:pPr>
            <a:r>
              <a:rPr lang="en-IN" sz="2400" dirty="0"/>
              <a:t>		       if count ==2:</a:t>
            </a:r>
          </a:p>
          <a:p>
            <a:pPr marL="0" indent="0">
              <a:buNone/>
            </a:pPr>
            <a:r>
              <a:rPr lang="en-IN" sz="2400" dirty="0"/>
              <a:t>			</a:t>
            </a:r>
            <a:r>
              <a:rPr lang="en-IN" sz="2400" dirty="0" err="1"/>
              <a:t>prime_queue.enqueuer</a:t>
            </a:r>
            <a:r>
              <a:rPr lang="en-IN" sz="2400" dirty="0"/>
              <a:t>(</a:t>
            </a:r>
            <a:r>
              <a:rPr lang="en-IN" sz="2400" dirty="0" err="1"/>
              <a:t>num_queue.dequeue</a:t>
            </a:r>
            <a:r>
              <a:rPr lang="en-IN" sz="2400" dirty="0"/>
              <a:t>())</a:t>
            </a:r>
          </a:p>
          <a:p>
            <a:pPr marL="0" indent="0">
              <a:buNone/>
            </a:pPr>
            <a:r>
              <a:rPr lang="en-IN" sz="2400" dirty="0"/>
              <a:t>	return </a:t>
            </a:r>
            <a:r>
              <a:rPr lang="en-IN" sz="2400" dirty="0" err="1"/>
              <a:t>prime_queue</a:t>
            </a: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Assumption: </a:t>
            </a:r>
            <a:r>
              <a:rPr lang="en-IN" sz="2400" dirty="0"/>
              <a:t>Queue class, with the necessary methods is available.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xmlns="" val="16224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172" y="1134985"/>
            <a:ext cx="7886700" cy="404956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 Queue data (Front to Rear):8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 Queue data (Front to Rear):9,8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 Queue is empty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 Queue data (Front to Rear):9</a:t>
            </a:r>
          </a:p>
        </p:txBody>
      </p:sp>
    </p:spTree>
    <p:extLst>
      <p:ext uri="{BB962C8B-B14F-4D97-AF65-F5344CB8AC3E}">
        <p14:creationId xmlns:p14="http://schemas.microsoft.com/office/powerpoint/2010/main" xmlns="" val="184084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7" y="130629"/>
            <a:ext cx="11118669" cy="65314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16) Consider the CREATE  and  INSERT  statements  given  below: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CREATE TABLE  student (</a:t>
            </a:r>
          </a:p>
          <a:p>
            <a:pPr marL="0" indent="0">
              <a:buNone/>
            </a:pPr>
            <a:r>
              <a:rPr lang="en-US" sz="2400" dirty="0" err="1" smtClean="0"/>
              <a:t>Studentid</a:t>
            </a:r>
            <a:r>
              <a:rPr lang="en-US" sz="2400" dirty="0" smtClean="0"/>
              <a:t> INTEGER CONSTRAINT </a:t>
            </a:r>
            <a:r>
              <a:rPr lang="en-US" sz="2400" dirty="0" err="1" smtClean="0"/>
              <a:t>s_id</a:t>
            </a:r>
            <a:r>
              <a:rPr lang="en-US" sz="2400" dirty="0" smtClean="0"/>
              <a:t> PRIMARY KEY,</a:t>
            </a:r>
          </a:p>
          <a:p>
            <a:pPr marL="0" indent="0">
              <a:buNone/>
            </a:pPr>
            <a:r>
              <a:rPr lang="en-US" sz="2400" dirty="0" smtClean="0"/>
              <a:t>Name VARCHAR2(30) NOT NULL,</a:t>
            </a:r>
          </a:p>
          <a:p>
            <a:pPr marL="0" indent="0">
              <a:buNone/>
            </a:pPr>
            <a:r>
              <a:rPr lang="en-US" sz="2400" dirty="0" err="1" smtClean="0"/>
              <a:t>Dob</a:t>
            </a:r>
            <a:r>
              <a:rPr lang="en-US" sz="2400" dirty="0" smtClean="0"/>
              <a:t> DATE,</a:t>
            </a:r>
          </a:p>
          <a:p>
            <a:pPr marL="0" indent="0">
              <a:buNone/>
            </a:pPr>
            <a:r>
              <a:rPr lang="en-US" sz="2400" dirty="0" smtClean="0"/>
              <a:t>Gender CHAR(1) CHECK (gender IN(‘M’, ‘F’) )</a:t>
            </a:r>
          </a:p>
          <a:p>
            <a:pPr marL="0" indent="0">
              <a:buNone/>
            </a:pPr>
            <a:r>
              <a:rPr lang="en-US" sz="2400" dirty="0" smtClean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lphaUcPeriod"/>
            </a:pPr>
            <a:r>
              <a:rPr lang="en-US" sz="2400" b="1" dirty="0" smtClean="0"/>
              <a:t>INSERT INTO </a:t>
            </a:r>
            <a:r>
              <a:rPr lang="en-US" sz="2400" dirty="0" smtClean="0"/>
              <a:t>student </a:t>
            </a:r>
            <a:r>
              <a:rPr lang="en-US" sz="2400" b="1" dirty="0" smtClean="0"/>
              <a:t>VALUES</a:t>
            </a:r>
            <a:r>
              <a:rPr lang="en-US" sz="2400" dirty="0" smtClean="0"/>
              <a:t> (2001, ‘Robert’, ‘20-aug-94’, ‘M’ );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 smtClean="0"/>
              <a:t>INSERT INTO </a:t>
            </a:r>
            <a:r>
              <a:rPr lang="en-US" sz="2400" dirty="0" smtClean="0"/>
              <a:t>student </a:t>
            </a:r>
            <a:r>
              <a:rPr lang="en-US" sz="2400" b="1" dirty="0" smtClean="0"/>
              <a:t>VALUES</a:t>
            </a:r>
            <a:r>
              <a:rPr lang="en-US" sz="2400" dirty="0" smtClean="0"/>
              <a:t> (2002, ‘Anne’, ‘25-Mar-96’, ‘F’ );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 smtClean="0"/>
              <a:t>INSERT INTO </a:t>
            </a:r>
            <a:r>
              <a:rPr lang="en-US" sz="2400" dirty="0" smtClean="0"/>
              <a:t>student </a:t>
            </a:r>
            <a:r>
              <a:rPr lang="en-US" sz="2400" b="1" dirty="0" smtClean="0"/>
              <a:t>VALUES</a:t>
            </a:r>
            <a:r>
              <a:rPr lang="en-US" sz="2400" dirty="0" smtClean="0"/>
              <a:t> (2003, ‘Suzie’, ‘13-JUN-94’, ‘Female’ );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 smtClean="0"/>
              <a:t>INSERT INTO </a:t>
            </a:r>
            <a:r>
              <a:rPr lang="en-US" sz="2400" dirty="0" smtClean="0"/>
              <a:t>student </a:t>
            </a:r>
            <a:r>
              <a:rPr lang="en-US" sz="2400" b="1" dirty="0" smtClean="0"/>
              <a:t>VALUES</a:t>
            </a:r>
            <a:r>
              <a:rPr lang="en-US" sz="2400" dirty="0" smtClean="0"/>
              <a:t> (2004, ‘Kristen’, ‘20-aug-95’, ‘F’ );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 smtClean="0"/>
              <a:t>INSERT INTO </a:t>
            </a:r>
            <a:r>
              <a:rPr lang="en-US" sz="2400" dirty="0" smtClean="0"/>
              <a:t>student </a:t>
            </a:r>
            <a:r>
              <a:rPr lang="en-US" sz="2400" b="1" dirty="0" smtClean="0"/>
              <a:t>VALUES</a:t>
            </a:r>
            <a:r>
              <a:rPr lang="en-US" sz="2400" dirty="0" smtClean="0"/>
              <a:t> (2005, ‘Robert’, ‘18-Feb-98’, ‘M’ );  </a:t>
            </a:r>
          </a:p>
        </p:txBody>
      </p:sp>
    </p:spTree>
    <p:extLst>
      <p:ext uri="{BB962C8B-B14F-4D97-AF65-F5344CB8AC3E}">
        <p14:creationId xmlns:p14="http://schemas.microsoft.com/office/powerpoint/2010/main" xmlns="" val="92937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2) Consider the code given below: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Class </a:t>
            </a:r>
            <a:r>
              <a:rPr lang="en-US" sz="2400" dirty="0" err="1" smtClean="0"/>
              <a:t>EmptybagException</a:t>
            </a:r>
            <a:r>
              <a:rPr lang="en-US" sz="2400" dirty="0" smtClean="0"/>
              <a:t>(Exception)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pass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Class  chapter: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/>
              <a:t>def</a:t>
            </a:r>
            <a:r>
              <a:rPr lang="en-US" sz="2400" dirty="0" smtClean="0"/>
              <a:t> _</a:t>
            </a:r>
            <a:r>
              <a:rPr lang="en-US" sz="2400" dirty="0" err="1" smtClean="0"/>
              <a:t>init</a:t>
            </a:r>
            <a:r>
              <a:rPr lang="en-US" sz="2400" dirty="0" smtClean="0"/>
              <a:t> _(</a:t>
            </a:r>
            <a:r>
              <a:rPr lang="en-US" sz="2400" dirty="0" err="1" smtClean="0"/>
              <a:t>self,Content</a:t>
            </a:r>
            <a:r>
              <a:rPr lang="en-US" sz="2400" dirty="0" smtClean="0"/>
              <a:t>)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dirty="0" err="1" smtClean="0"/>
              <a:t>self.content</a:t>
            </a:r>
            <a:r>
              <a:rPr lang="en-US" sz="2400" dirty="0" smtClean="0"/>
              <a:t>=content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Class Book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/>
              <a:t>def</a:t>
            </a:r>
            <a:r>
              <a:rPr lang="en-US" sz="2400" dirty="0" smtClean="0"/>
              <a:t> _</a:t>
            </a:r>
            <a:r>
              <a:rPr lang="en-US" sz="2400" dirty="0" err="1" smtClean="0"/>
              <a:t>init</a:t>
            </a:r>
            <a:r>
              <a:rPr lang="en-US" sz="2400" dirty="0" smtClean="0"/>
              <a:t>_(</a:t>
            </a:r>
            <a:r>
              <a:rPr lang="en-US" sz="2400" dirty="0" err="1" smtClean="0"/>
              <a:t>self,book_name,book_price</a:t>
            </a:r>
            <a:r>
              <a:rPr lang="en-US" sz="2400" dirty="0" smtClean="0"/>
              <a:t>)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self.book_name</a:t>
            </a:r>
            <a:r>
              <a:rPr lang="en-US" sz="2400" dirty="0" smtClean="0"/>
              <a:t>=</a:t>
            </a:r>
            <a:r>
              <a:rPr lang="en-US" sz="2400" dirty="0" err="1" smtClean="0"/>
              <a:t>book_name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 err="1"/>
              <a:t>s</a:t>
            </a:r>
            <a:r>
              <a:rPr lang="en-US" sz="2400" dirty="0" err="1" smtClean="0"/>
              <a:t>elf.book_price</a:t>
            </a:r>
            <a:r>
              <a:rPr lang="en-US" sz="2400" dirty="0" smtClean="0"/>
              <a:t>=</a:t>
            </a:r>
            <a:r>
              <a:rPr lang="en-US" sz="2400" dirty="0" err="1" smtClean="0"/>
              <a:t>book_price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   </a:t>
            </a:r>
            <a:r>
              <a:rPr lang="en-US" sz="2400" dirty="0" err="1" smtClean="0"/>
              <a:t>self.chapter</a:t>
            </a:r>
            <a:r>
              <a:rPr lang="en-US" sz="2400" dirty="0" smtClean="0"/>
              <a:t>= None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add_chapter</a:t>
            </a:r>
            <a:r>
              <a:rPr lang="en-US" sz="2400" dirty="0" smtClean="0"/>
              <a:t>(</a:t>
            </a:r>
            <a:r>
              <a:rPr lang="en-US" sz="2400" dirty="0" err="1" smtClean="0"/>
              <a:t>self,chapter</a:t>
            </a:r>
            <a:r>
              <a:rPr lang="en-US" sz="2400" dirty="0" smtClean="0"/>
              <a:t>)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Self.chapter</a:t>
            </a:r>
            <a:r>
              <a:rPr lang="en-US" sz="2400" dirty="0" smtClean="0"/>
              <a:t>=chapter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def</a:t>
            </a:r>
            <a:r>
              <a:rPr lang="en-US" sz="2400" dirty="0" smtClean="0"/>
              <a:t> display(self)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print (“chapter:”,</a:t>
            </a:r>
            <a:r>
              <a:rPr lang="en-US" sz="2400" dirty="0" err="1" smtClean="0"/>
              <a:t>self.chapter.content</a:t>
            </a:r>
            <a:r>
              <a:rPr lang="en-US" sz="2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Class Bag 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/>
              <a:t>def_init</a:t>
            </a:r>
            <a:r>
              <a:rPr lang="en-US" sz="2400" dirty="0" smtClean="0"/>
              <a:t>(</a:t>
            </a:r>
            <a:r>
              <a:rPr lang="en-US" sz="2400" dirty="0" err="1" smtClean="0"/>
              <a:t>self,bag_price</a:t>
            </a:r>
            <a:r>
              <a:rPr lang="en-US" sz="2400" dirty="0" smtClean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dirty="0" err="1" smtClean="0"/>
              <a:t>self.bag_price</a:t>
            </a:r>
            <a:r>
              <a:rPr lang="en-US" sz="2400" dirty="0" smtClean="0"/>
              <a:t> = </a:t>
            </a:r>
            <a:r>
              <a:rPr lang="en-US" sz="2400" dirty="0" err="1" smtClean="0"/>
              <a:t>bag_price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4014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 above INSERT statements will be successfully  executed?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A, 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A, B, 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B, C, 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A, D, 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81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56753"/>
            <a:ext cx="11821885" cy="65575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17) Consider the tables </a:t>
            </a:r>
            <a:r>
              <a:rPr lang="en-US" b="1" dirty="0" smtClean="0"/>
              <a:t>bus, passenger </a:t>
            </a:r>
            <a:r>
              <a:rPr lang="en-US" dirty="0" smtClean="0"/>
              <a:t>and </a:t>
            </a:r>
            <a:r>
              <a:rPr lang="en-US" b="1" dirty="0" err="1" smtClean="0"/>
              <a:t>busbooking</a:t>
            </a:r>
            <a:r>
              <a:rPr lang="en-US" dirty="0" smtClean="0"/>
              <a:t> given below :</a:t>
            </a:r>
          </a:p>
          <a:p>
            <a:pPr marL="0" indent="0">
              <a:buNone/>
            </a:pPr>
            <a:r>
              <a:rPr lang="en-US" sz="2400" dirty="0" smtClean="0"/>
              <a:t>Table : bus                                                                   Table :  passenger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Table : </a:t>
            </a:r>
            <a:r>
              <a:rPr lang="en-US" sz="2400" dirty="0" err="1" smtClean="0"/>
              <a:t>busbooking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6408239"/>
              </p:ext>
            </p:extLst>
          </p:nvPr>
        </p:nvGraphicFramePr>
        <p:xfrm>
          <a:off x="261256" y="1136470"/>
          <a:ext cx="391885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9429">
                  <a:extLst>
                    <a:ext uri="{9D8B030D-6E8A-4147-A177-3AD203B41FA5}">
                      <a16:colId xmlns:a16="http://schemas.microsoft.com/office/drawing/2014/main" xmlns="" val="2061402073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xmlns="" val="790072832"/>
                    </a:ext>
                  </a:extLst>
                </a:gridCol>
              </a:tblGrid>
              <a:tr h="34943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BUSNUM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BUSTYPE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2184066"/>
                  </a:ext>
                </a:extLst>
              </a:tr>
              <a:tr h="34943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AC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7172511"/>
                  </a:ext>
                </a:extLst>
              </a:tr>
              <a:tr h="34943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901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Push back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8154541"/>
                  </a:ext>
                </a:extLst>
              </a:tr>
              <a:tr h="34943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902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Sleeper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296128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9793355"/>
              </p:ext>
            </p:extLst>
          </p:nvPr>
        </p:nvGraphicFramePr>
        <p:xfrm>
          <a:off x="6309360" y="1136470"/>
          <a:ext cx="385064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5320">
                  <a:extLst>
                    <a:ext uri="{9D8B030D-6E8A-4147-A177-3AD203B41FA5}">
                      <a16:colId xmlns:a16="http://schemas.microsoft.com/office/drawing/2014/main" xmlns="" val="1522563178"/>
                    </a:ext>
                  </a:extLst>
                </a:gridCol>
                <a:gridCol w="1925320">
                  <a:extLst>
                    <a:ext uri="{9D8B030D-6E8A-4147-A177-3AD203B41FA5}">
                      <a16:colId xmlns:a16="http://schemas.microsoft.com/office/drawing/2014/main" xmlns="" val="3987368897"/>
                    </a:ext>
                  </a:extLst>
                </a:gridCol>
              </a:tblGrid>
              <a:tr h="28747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PID         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PNAME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2173219"/>
                  </a:ext>
                </a:extLst>
              </a:tr>
              <a:tr h="287479">
                <a:tc>
                  <a:txBody>
                    <a:bodyPr/>
                    <a:lstStyle/>
                    <a:p>
                      <a:r>
                        <a:rPr lang="en-US" dirty="0" smtClean="0"/>
                        <a:t>    P100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JOHN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3870067"/>
                  </a:ext>
                </a:extLst>
              </a:tr>
              <a:tr h="287479">
                <a:tc>
                  <a:txBody>
                    <a:bodyPr/>
                    <a:lstStyle/>
                    <a:p>
                      <a:r>
                        <a:rPr lang="en-US" dirty="0" smtClean="0"/>
                        <a:t>    P101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JACK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4848476"/>
                  </a:ext>
                </a:extLst>
              </a:tr>
              <a:tr h="287479">
                <a:tc>
                  <a:txBody>
                    <a:bodyPr/>
                    <a:lstStyle/>
                    <a:p>
                      <a:r>
                        <a:rPr lang="en-US" dirty="0" smtClean="0"/>
                        <a:t>    P102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Warner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479463"/>
                  </a:ext>
                </a:extLst>
              </a:tr>
              <a:tr h="287479">
                <a:tc>
                  <a:txBody>
                    <a:bodyPr/>
                    <a:lstStyle/>
                    <a:p>
                      <a:r>
                        <a:rPr lang="en-US" dirty="0" smtClean="0"/>
                        <a:t>    P103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Smith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582264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12417409"/>
              </p:ext>
            </p:extLst>
          </p:nvPr>
        </p:nvGraphicFramePr>
        <p:xfrm>
          <a:off x="404948" y="3579227"/>
          <a:ext cx="7563396" cy="2364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0849">
                  <a:extLst>
                    <a:ext uri="{9D8B030D-6E8A-4147-A177-3AD203B41FA5}">
                      <a16:colId xmlns:a16="http://schemas.microsoft.com/office/drawing/2014/main" xmlns="" val="1054183691"/>
                    </a:ext>
                  </a:extLst>
                </a:gridCol>
                <a:gridCol w="1890849">
                  <a:extLst>
                    <a:ext uri="{9D8B030D-6E8A-4147-A177-3AD203B41FA5}">
                      <a16:colId xmlns:a16="http://schemas.microsoft.com/office/drawing/2014/main" xmlns="" val="2181485750"/>
                    </a:ext>
                  </a:extLst>
                </a:gridCol>
                <a:gridCol w="1890849">
                  <a:extLst>
                    <a:ext uri="{9D8B030D-6E8A-4147-A177-3AD203B41FA5}">
                      <a16:colId xmlns:a16="http://schemas.microsoft.com/office/drawing/2014/main" xmlns="" val="2912373942"/>
                    </a:ext>
                  </a:extLst>
                </a:gridCol>
                <a:gridCol w="1890849">
                  <a:extLst>
                    <a:ext uri="{9D8B030D-6E8A-4147-A177-3AD203B41FA5}">
                      <a16:colId xmlns:a16="http://schemas.microsoft.com/office/drawing/2014/main" xmlns="" val="3749196989"/>
                    </a:ext>
                  </a:extLst>
                </a:gridCol>
              </a:tblGrid>
              <a:tr h="394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BILLID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BUSNUM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PID          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8720611"/>
                  </a:ext>
                </a:extLst>
              </a:tr>
              <a:tr h="394062">
                <a:tc>
                  <a:txBody>
                    <a:bodyPr/>
                    <a:lstStyle/>
                    <a:p>
                      <a:r>
                        <a:rPr lang="en-US" dirty="0" smtClean="0"/>
                        <a:t>  B101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P100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9776568"/>
                  </a:ext>
                </a:extLst>
              </a:tr>
              <a:tr h="394062">
                <a:tc>
                  <a:txBody>
                    <a:bodyPr/>
                    <a:lstStyle/>
                    <a:p>
                      <a:r>
                        <a:rPr lang="en-US" dirty="0" smtClean="0"/>
                        <a:t>  B102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901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P101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3400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2454308"/>
                  </a:ext>
                </a:extLst>
              </a:tr>
              <a:tr h="394062">
                <a:tc>
                  <a:txBody>
                    <a:bodyPr/>
                    <a:lstStyle/>
                    <a:p>
                      <a:r>
                        <a:rPr lang="en-US" dirty="0" smtClean="0"/>
                        <a:t>  B103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P100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4500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9921095"/>
                  </a:ext>
                </a:extLst>
              </a:tr>
              <a:tr h="394062">
                <a:tc>
                  <a:txBody>
                    <a:bodyPr/>
                    <a:lstStyle/>
                    <a:p>
                      <a:r>
                        <a:rPr lang="en-US" dirty="0" smtClean="0"/>
                        <a:t>  B104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901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P102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3514024"/>
                  </a:ext>
                </a:extLst>
              </a:tr>
              <a:tr h="394062">
                <a:tc>
                  <a:txBody>
                    <a:bodyPr/>
                    <a:lstStyle/>
                    <a:p>
                      <a:r>
                        <a:rPr lang="en-US" dirty="0" smtClean="0"/>
                        <a:t>  B105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902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P101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27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3665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" y="156754"/>
            <a:ext cx="11834949" cy="6531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Query:</a:t>
            </a:r>
          </a:p>
          <a:p>
            <a:pPr marL="0" indent="0"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b.busnum</a:t>
            </a:r>
            <a:r>
              <a:rPr lang="en-US" sz="2400" dirty="0" smtClean="0"/>
              <a:t>, </a:t>
            </a:r>
            <a:r>
              <a:rPr lang="en-US" sz="2400" dirty="0" err="1" smtClean="0"/>
              <a:t>bustype,pname</a:t>
            </a:r>
            <a:r>
              <a:rPr lang="en-US" sz="2400" dirty="0" smtClean="0"/>
              <a:t> FROM bus b INNER JOIN </a:t>
            </a:r>
            <a:r>
              <a:rPr lang="en-US" sz="2400" dirty="0" err="1" smtClean="0"/>
              <a:t>busbooking</a:t>
            </a:r>
            <a:r>
              <a:rPr lang="en-US" sz="2400" dirty="0" smtClean="0"/>
              <a:t> bb ON</a:t>
            </a:r>
          </a:p>
          <a:p>
            <a:pPr marL="0" indent="0">
              <a:buNone/>
            </a:pPr>
            <a:r>
              <a:rPr lang="en-US" sz="2400" dirty="0" err="1" smtClean="0"/>
              <a:t>b.busnum</a:t>
            </a:r>
            <a:r>
              <a:rPr lang="en-US" sz="2400" dirty="0" smtClean="0"/>
              <a:t> = </a:t>
            </a:r>
            <a:r>
              <a:rPr lang="en-US" sz="2400" dirty="0" err="1" smtClean="0"/>
              <a:t>bb.busnum</a:t>
            </a:r>
            <a:r>
              <a:rPr lang="en-US" sz="2400" dirty="0" smtClean="0"/>
              <a:t>  INNER JOIN passenger p ON </a:t>
            </a:r>
            <a:r>
              <a:rPr lang="en-US" sz="2400" dirty="0" err="1" smtClean="0"/>
              <a:t>bb.pid</a:t>
            </a:r>
            <a:r>
              <a:rPr lang="en-US" sz="2400" dirty="0" smtClean="0"/>
              <a:t> = </a:t>
            </a:r>
            <a:r>
              <a:rPr lang="en-US" sz="2400" dirty="0" err="1" smtClean="0"/>
              <a:t>p.pid</a:t>
            </a:r>
            <a:r>
              <a:rPr lang="en-US" sz="2400" dirty="0" smtClean="0"/>
              <a:t> AND</a:t>
            </a:r>
          </a:p>
          <a:p>
            <a:pPr marL="0" indent="0">
              <a:buNone/>
            </a:pPr>
            <a:r>
              <a:rPr lang="en-US" sz="2400" dirty="0" err="1" smtClean="0"/>
              <a:t>b.busnum</a:t>
            </a:r>
            <a:r>
              <a:rPr lang="en-US" sz="2400" dirty="0" smtClean="0"/>
              <a:t> IN (SELECT </a:t>
            </a:r>
            <a:r>
              <a:rPr lang="en-US" sz="2400" dirty="0" err="1" smtClean="0"/>
              <a:t>busnum</a:t>
            </a:r>
            <a:r>
              <a:rPr lang="en-US" sz="2400" dirty="0" smtClean="0"/>
              <a:t> FROM </a:t>
            </a:r>
            <a:r>
              <a:rPr lang="en-US" sz="2400" dirty="0" err="1" smtClean="0"/>
              <a:t>busbooking</a:t>
            </a:r>
            <a:r>
              <a:rPr lang="en-US" sz="2400" dirty="0" smtClean="0"/>
              <a:t> GROUP BY </a:t>
            </a:r>
            <a:r>
              <a:rPr lang="en-US" sz="2400" dirty="0" err="1" smtClean="0"/>
              <a:t>busnum</a:t>
            </a:r>
            <a:r>
              <a:rPr lang="en-US" sz="2400" dirty="0" smtClean="0"/>
              <a:t> HAVING</a:t>
            </a:r>
          </a:p>
          <a:p>
            <a:pPr marL="0" indent="0">
              <a:buNone/>
            </a:pPr>
            <a:r>
              <a:rPr lang="en-US" sz="2400" dirty="0" smtClean="0"/>
              <a:t>COUNT( DISTINCT </a:t>
            </a:r>
            <a:r>
              <a:rPr lang="en-US" sz="2400" dirty="0" err="1" smtClean="0"/>
              <a:t>pid</a:t>
            </a:r>
            <a:r>
              <a:rPr lang="en-US" sz="2400" dirty="0" smtClean="0"/>
              <a:t>) &lt; = (SELECT MIN(COUNT(</a:t>
            </a:r>
            <a:r>
              <a:rPr lang="en-US" sz="2400" dirty="0" err="1" smtClean="0"/>
              <a:t>pid</a:t>
            </a:r>
            <a:r>
              <a:rPr lang="en-US" sz="2400" dirty="0" smtClean="0"/>
              <a:t>)) FROM </a:t>
            </a:r>
            <a:r>
              <a:rPr lang="en-US" sz="2400" dirty="0" err="1" smtClean="0"/>
              <a:t>busbooking</a:t>
            </a:r>
            <a:r>
              <a:rPr lang="en-US" sz="2400" dirty="0" smtClean="0"/>
              <a:t>  GROUP BY  </a:t>
            </a:r>
            <a:r>
              <a:rPr lang="en-US" sz="2400" dirty="0" err="1" smtClean="0"/>
              <a:t>busnum</a:t>
            </a:r>
            <a:r>
              <a:rPr lang="en-US" sz="2400" dirty="0" smtClean="0"/>
              <a:t>));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How many row (s) will be fetched in the output when the above query is executed?   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  2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dirty="0" smtClean="0"/>
              <a:t> 1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dirty="0" smtClean="0"/>
              <a:t> 3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dirty="0" smtClean="0"/>
              <a:t> 4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44487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7" y="195942"/>
            <a:ext cx="11926388" cy="6479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18) Evelyn is new to python  programming.  She has written the below code and found that </a:t>
            </a:r>
            <a:r>
              <a:rPr lang="en-US" sz="2600" dirty="0" err="1" smtClean="0"/>
              <a:t>account_balance</a:t>
            </a:r>
            <a:r>
              <a:rPr lang="en-US" sz="2600" dirty="0" smtClean="0"/>
              <a:t> is accessible outside the class.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400" dirty="0" smtClean="0"/>
              <a:t>class Account 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dirty="0" err="1" smtClean="0"/>
              <a:t>def</a:t>
            </a:r>
            <a:r>
              <a:rPr lang="en-US" sz="2400" dirty="0" smtClean="0"/>
              <a:t> __</a:t>
            </a:r>
            <a:r>
              <a:rPr lang="en-US" sz="2400" dirty="0" err="1" smtClean="0"/>
              <a:t>int</a:t>
            </a:r>
            <a:r>
              <a:rPr lang="en-US" sz="2400" dirty="0" smtClean="0"/>
              <a:t>__(</a:t>
            </a:r>
            <a:r>
              <a:rPr lang="en-US" sz="2400" dirty="0" err="1" smtClean="0"/>
              <a:t>self,acc</a:t>
            </a:r>
            <a:r>
              <a:rPr lang="en-US" sz="2400" dirty="0" smtClean="0"/>
              <a:t>_ name , </a:t>
            </a:r>
            <a:r>
              <a:rPr lang="en-US" sz="2400" dirty="0" err="1" smtClean="0"/>
              <a:t>acc_balance</a:t>
            </a:r>
            <a:r>
              <a:rPr lang="en-US" sz="2400" dirty="0" smtClean="0"/>
              <a:t>) 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</a:t>
            </a:r>
            <a:r>
              <a:rPr lang="en-US" sz="2400" dirty="0" err="1" smtClean="0"/>
              <a:t>Self.account_name</a:t>
            </a:r>
            <a:r>
              <a:rPr lang="en-US" sz="2400" dirty="0" smtClean="0"/>
              <a:t> = </a:t>
            </a:r>
            <a:r>
              <a:rPr lang="en-US" sz="2400" dirty="0" err="1" smtClean="0"/>
              <a:t>acc_name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</a:t>
            </a:r>
            <a:r>
              <a:rPr lang="en-US" sz="2400" dirty="0" err="1" smtClean="0"/>
              <a:t>Self.account_balance</a:t>
            </a:r>
            <a:r>
              <a:rPr lang="en-US" sz="2400" dirty="0" smtClean="0"/>
              <a:t> = </a:t>
            </a:r>
            <a:r>
              <a:rPr lang="en-US" sz="2400" dirty="0" err="1" smtClean="0"/>
              <a:t>acc_balance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Help her to choose the correct option to prevent the access of  </a:t>
            </a:r>
            <a:r>
              <a:rPr lang="en-US" sz="2400" dirty="0" err="1" smtClean="0"/>
              <a:t>account_balance</a:t>
            </a:r>
            <a:r>
              <a:rPr lang="en-US" sz="2400" dirty="0" smtClean="0"/>
              <a:t> outside the Account class.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self._</a:t>
            </a:r>
            <a:r>
              <a:rPr lang="en-US" sz="2400" dirty="0" err="1" smtClean="0"/>
              <a:t>account_balance</a:t>
            </a:r>
            <a:r>
              <a:rPr lang="en-US" sz="2400" dirty="0" smtClean="0"/>
              <a:t> = </a:t>
            </a:r>
            <a:r>
              <a:rPr lang="en-US" sz="2400" dirty="0" err="1" smtClean="0"/>
              <a:t>acc_balance</a:t>
            </a:r>
            <a:r>
              <a:rPr lang="en-US" sz="2400" dirty="0" smtClean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p</a:t>
            </a:r>
            <a:r>
              <a:rPr lang="en-US" sz="2400" dirty="0" smtClean="0"/>
              <a:t>rivate  </a:t>
            </a:r>
            <a:r>
              <a:rPr lang="en-US" sz="2400" dirty="0" err="1" smtClean="0"/>
              <a:t>self.account_balance</a:t>
            </a:r>
            <a:r>
              <a:rPr lang="en-US" sz="2400" dirty="0" smtClean="0"/>
              <a:t> = </a:t>
            </a:r>
            <a:r>
              <a:rPr lang="en-US" sz="2400" dirty="0" err="1" smtClean="0"/>
              <a:t>acc_balance</a:t>
            </a:r>
            <a:r>
              <a:rPr lang="en-US" sz="2400" dirty="0" smtClean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_</a:t>
            </a:r>
            <a:r>
              <a:rPr lang="en-US" sz="2400" dirty="0" err="1" smtClean="0"/>
              <a:t>self.account_balance</a:t>
            </a:r>
            <a:r>
              <a:rPr lang="en-US" sz="2400" dirty="0" smtClean="0"/>
              <a:t> = </a:t>
            </a:r>
            <a:r>
              <a:rPr lang="en-US" sz="2400" dirty="0" err="1" smtClean="0"/>
              <a:t>acc_balance</a:t>
            </a: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self.account_balance</a:t>
            </a:r>
            <a:r>
              <a:rPr lang="en-US" sz="2400" dirty="0" smtClean="0"/>
              <a:t> = _</a:t>
            </a:r>
            <a:r>
              <a:rPr lang="en-US" sz="2400" dirty="0" err="1" smtClean="0"/>
              <a:t>acc_balance</a:t>
            </a: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501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7" y="130629"/>
            <a:ext cx="11808823" cy="65575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19) Consider the table </a:t>
            </a:r>
            <a:r>
              <a:rPr lang="en-US" b="1" dirty="0" smtClean="0"/>
              <a:t>account</a:t>
            </a:r>
            <a:r>
              <a:rPr lang="en-US" dirty="0" smtClean="0"/>
              <a:t> given below: </a:t>
            </a:r>
          </a:p>
          <a:p>
            <a:pPr marL="0" indent="0">
              <a:buNone/>
            </a:pPr>
            <a:r>
              <a:rPr lang="en-US" sz="2400" dirty="0" smtClean="0"/>
              <a:t>Table : account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Query:</a:t>
            </a:r>
          </a:p>
          <a:p>
            <a:pPr marL="0" indent="0">
              <a:buNone/>
            </a:pPr>
            <a:r>
              <a:rPr lang="en-US" sz="2400" dirty="0" smtClean="0"/>
              <a:t>SELECT  </a:t>
            </a:r>
            <a:r>
              <a:rPr lang="en-US" sz="2400" dirty="0" err="1" smtClean="0"/>
              <a:t>custno</a:t>
            </a:r>
            <a:r>
              <a:rPr lang="en-US" sz="2400" dirty="0" smtClean="0"/>
              <a:t> FROM account WHERE  amount &gt; 140000</a:t>
            </a:r>
          </a:p>
          <a:p>
            <a:pPr marL="0" indent="0">
              <a:buNone/>
            </a:pPr>
            <a:r>
              <a:rPr lang="en-US" sz="2400" dirty="0" smtClean="0"/>
              <a:t>GROUP BY </a:t>
            </a:r>
            <a:r>
              <a:rPr lang="en-US" sz="2400" dirty="0" err="1" smtClean="0"/>
              <a:t>custno</a:t>
            </a:r>
            <a:r>
              <a:rPr lang="en-US" sz="2400" dirty="0" smtClean="0"/>
              <a:t>  HAVING COUNT (DISTINCT  </a:t>
            </a:r>
            <a:r>
              <a:rPr lang="en-US" sz="2400" dirty="0" err="1" smtClean="0"/>
              <a:t>accounttype</a:t>
            </a:r>
            <a:r>
              <a:rPr lang="en-US" sz="2400" dirty="0" smtClean="0"/>
              <a:t> ) &gt; 1;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What  will be the output when the above query  is executed?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22817110"/>
              </p:ext>
            </p:extLst>
          </p:nvPr>
        </p:nvGraphicFramePr>
        <p:xfrm>
          <a:off x="418010" y="1058086"/>
          <a:ext cx="7720150" cy="2978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9661">
                  <a:extLst>
                    <a:ext uri="{9D8B030D-6E8A-4147-A177-3AD203B41FA5}">
                      <a16:colId xmlns:a16="http://schemas.microsoft.com/office/drawing/2014/main" xmlns="" val="2104712103"/>
                    </a:ext>
                  </a:extLst>
                </a:gridCol>
                <a:gridCol w="1569038">
                  <a:extLst>
                    <a:ext uri="{9D8B030D-6E8A-4147-A177-3AD203B41FA5}">
                      <a16:colId xmlns:a16="http://schemas.microsoft.com/office/drawing/2014/main" xmlns="" val="22712832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xmlns="" val="3104709838"/>
                    </a:ext>
                  </a:extLst>
                </a:gridCol>
                <a:gridCol w="1084217">
                  <a:extLst>
                    <a:ext uri="{9D8B030D-6E8A-4147-A177-3AD203B41FA5}">
                      <a16:colId xmlns:a16="http://schemas.microsoft.com/office/drawing/2014/main" xmlns="" val="1752759447"/>
                    </a:ext>
                  </a:extLst>
                </a:gridCol>
                <a:gridCol w="2442754">
                  <a:extLst>
                    <a:ext uri="{9D8B030D-6E8A-4147-A177-3AD203B41FA5}">
                      <a16:colId xmlns:a16="http://schemas.microsoft.com/office/drawing/2014/main" xmlns="" val="3044372325"/>
                    </a:ext>
                  </a:extLst>
                </a:gridCol>
              </a:tblGrid>
              <a:tr h="372292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Custno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accountno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ifsccode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amount 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Accounttype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8888828"/>
                  </a:ext>
                </a:extLst>
              </a:tr>
              <a:tr h="372292">
                <a:tc>
                  <a:txBody>
                    <a:bodyPr/>
                    <a:lstStyle/>
                    <a:p>
                      <a:r>
                        <a:rPr lang="en-US" dirty="0" smtClean="0"/>
                        <a:t>C301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10530003237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BANK0001053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Savings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4191518"/>
                  </a:ext>
                </a:extLst>
              </a:tr>
              <a:tr h="372292">
                <a:tc>
                  <a:txBody>
                    <a:bodyPr/>
                    <a:lstStyle/>
                    <a:p>
                      <a:r>
                        <a:rPr lang="en-US" dirty="0" smtClean="0"/>
                        <a:t>C306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78390004357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BANK0007839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6975983"/>
                  </a:ext>
                </a:extLst>
              </a:tr>
              <a:tr h="372292">
                <a:tc>
                  <a:txBody>
                    <a:bodyPr/>
                    <a:lstStyle/>
                    <a:p>
                      <a:r>
                        <a:rPr lang="en-US" dirty="0" smtClean="0"/>
                        <a:t>C302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87900004344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BANK0008790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4410936"/>
                  </a:ext>
                </a:extLst>
              </a:tr>
              <a:tr h="372292">
                <a:tc>
                  <a:txBody>
                    <a:bodyPr/>
                    <a:lstStyle/>
                    <a:p>
                      <a:r>
                        <a:rPr lang="en-US" dirty="0" smtClean="0"/>
                        <a:t>C306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10530004571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BANK0001053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Savings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191000"/>
                  </a:ext>
                </a:extLst>
              </a:tr>
              <a:tr h="372292">
                <a:tc>
                  <a:txBody>
                    <a:bodyPr/>
                    <a:lstStyle/>
                    <a:p>
                      <a:r>
                        <a:rPr lang="en-US" dirty="0" smtClean="0"/>
                        <a:t>C302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12340007345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BANK0001234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3305789"/>
                  </a:ext>
                </a:extLst>
              </a:tr>
              <a:tr h="372292">
                <a:tc>
                  <a:txBody>
                    <a:bodyPr/>
                    <a:lstStyle/>
                    <a:p>
                      <a:r>
                        <a:rPr lang="en-US" dirty="0" smtClean="0"/>
                        <a:t>C306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12340003345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BANK0001234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7935957"/>
                  </a:ext>
                </a:extLst>
              </a:tr>
              <a:tr h="372292">
                <a:tc>
                  <a:txBody>
                    <a:bodyPr/>
                    <a:lstStyle/>
                    <a:p>
                      <a:r>
                        <a:rPr lang="en-US" dirty="0" smtClean="0"/>
                        <a:t>C302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56630005421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BANK0005663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152000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Savings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1650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8446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7" y="195942"/>
            <a:ext cx="11625942" cy="64530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51586931"/>
              </p:ext>
            </p:extLst>
          </p:nvPr>
        </p:nvGraphicFramePr>
        <p:xfrm>
          <a:off x="738777" y="195942"/>
          <a:ext cx="145578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783">
                  <a:extLst>
                    <a:ext uri="{9D8B030D-6E8A-4147-A177-3AD203B41FA5}">
                      <a16:colId xmlns:a16="http://schemas.microsoft.com/office/drawing/2014/main" xmlns="" val="2586083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CUSTNO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087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C302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600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C306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48236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47710837"/>
              </p:ext>
            </p:extLst>
          </p:nvPr>
        </p:nvGraphicFramePr>
        <p:xfrm>
          <a:off x="738777" y="1761307"/>
          <a:ext cx="1455783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783">
                  <a:extLst>
                    <a:ext uri="{9D8B030D-6E8A-4147-A177-3AD203B41FA5}">
                      <a16:colId xmlns:a16="http://schemas.microsoft.com/office/drawing/2014/main" xmlns="" val="449254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CUSTNO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570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C301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348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C302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137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C306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607578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0319450"/>
              </p:ext>
            </p:extLst>
          </p:nvPr>
        </p:nvGraphicFramePr>
        <p:xfrm>
          <a:off x="738777" y="5185953"/>
          <a:ext cx="1455783" cy="856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783">
                  <a:extLst>
                    <a:ext uri="{9D8B030D-6E8A-4147-A177-3AD203B41FA5}">
                      <a16:colId xmlns:a16="http://schemas.microsoft.com/office/drawing/2014/main" xmlns="" val="3903280345"/>
                    </a:ext>
                  </a:extLst>
                </a:gridCol>
              </a:tblGrid>
              <a:tr h="404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CUSTNO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7004726"/>
                  </a:ext>
                </a:extLst>
              </a:tr>
              <a:tr h="451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CU</a:t>
                      </a:r>
                      <a:r>
                        <a:rPr lang="en-US" dirty="0" smtClean="0"/>
                        <a:t>C306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664293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66079759"/>
              </p:ext>
            </p:extLst>
          </p:nvPr>
        </p:nvGraphicFramePr>
        <p:xfrm>
          <a:off x="738777" y="3692432"/>
          <a:ext cx="1455783" cy="9187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783">
                  <a:extLst>
                    <a:ext uri="{9D8B030D-6E8A-4147-A177-3AD203B41FA5}">
                      <a16:colId xmlns:a16="http://schemas.microsoft.com/office/drawing/2014/main" xmlns="" val="330093065"/>
                    </a:ext>
                  </a:extLst>
                </a:gridCol>
              </a:tblGrid>
              <a:tr h="5083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CUSTNO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10308085"/>
                  </a:ext>
                </a:extLst>
              </a:tr>
              <a:tr h="410380">
                <a:tc>
                  <a:txBody>
                    <a:bodyPr/>
                    <a:lstStyle/>
                    <a:p>
                      <a:r>
                        <a:rPr lang="en-US" dirty="0" smtClean="0"/>
                        <a:t>  C302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170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084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2" y="143691"/>
            <a:ext cx="11743508" cy="6505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20) </a:t>
            </a:r>
            <a:r>
              <a:rPr lang="en-US" sz="2400" dirty="0"/>
              <a:t>Consider the following  relational schema:</a:t>
            </a:r>
          </a:p>
          <a:p>
            <a:pPr marL="0" indent="0">
              <a:buNone/>
            </a:pPr>
            <a:r>
              <a:rPr lang="en-US" sz="2400" b="1" dirty="0" err="1" smtClean="0"/>
              <a:t>ordertdetails</a:t>
            </a:r>
            <a:r>
              <a:rPr lang="en-US" sz="2400" dirty="0" smtClean="0"/>
              <a:t> </a:t>
            </a:r>
            <a:r>
              <a:rPr lang="en-US" sz="2400" dirty="0"/>
              <a:t>( </a:t>
            </a:r>
            <a:r>
              <a:rPr lang="en-US" sz="2400" dirty="0" err="1" smtClean="0"/>
              <a:t>productid</a:t>
            </a:r>
            <a:r>
              <a:rPr lang="en-US" sz="2400" dirty="0" smtClean="0"/>
              <a:t>,  </a:t>
            </a:r>
            <a:r>
              <a:rPr lang="en-US" sz="2400" dirty="0" err="1" smtClean="0"/>
              <a:t>customerid</a:t>
            </a:r>
            <a:r>
              <a:rPr lang="en-US" sz="2400" dirty="0" smtClean="0"/>
              <a:t>,  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,  </a:t>
            </a:r>
            <a:r>
              <a:rPr lang="en-US" sz="2400" dirty="0" err="1" smtClean="0"/>
              <a:t>deliverdate</a:t>
            </a:r>
            <a:r>
              <a:rPr lang="en-US" sz="2400" dirty="0" smtClean="0"/>
              <a:t>,  </a:t>
            </a:r>
            <a:r>
              <a:rPr lang="en-US" sz="2400" dirty="0" err="1" smtClean="0"/>
              <a:t>billamount</a:t>
            </a:r>
            <a:r>
              <a:rPr lang="en-US" sz="2400" dirty="0" smtClean="0"/>
              <a:t>,   discount)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{</a:t>
            </a:r>
            <a:r>
              <a:rPr lang="en-US" sz="2400" dirty="0" err="1" smtClean="0"/>
              <a:t>productid</a:t>
            </a:r>
            <a:r>
              <a:rPr lang="en-US" sz="2400" dirty="0"/>
              <a:t>, </a:t>
            </a:r>
            <a:r>
              <a:rPr lang="en-US" sz="2400" dirty="0" err="1" smtClean="0"/>
              <a:t>customerid</a:t>
            </a:r>
            <a:r>
              <a:rPr lang="en-US" sz="2400" dirty="0"/>
              <a:t>}  is the Candidate Key and following are the functional dependencies for the </a:t>
            </a:r>
            <a:r>
              <a:rPr lang="en-US" sz="2400" dirty="0" smtClean="0"/>
              <a:t> relation: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productid</a:t>
            </a:r>
            <a:r>
              <a:rPr lang="en-US" sz="2400" dirty="0" smtClean="0"/>
              <a:t>, </a:t>
            </a:r>
            <a:r>
              <a:rPr lang="en-US" sz="2400" dirty="0" err="1" smtClean="0"/>
              <a:t>customerid</a:t>
            </a:r>
            <a:r>
              <a:rPr lang="en-US" sz="2400" dirty="0" smtClean="0"/>
              <a:t>} - &gt; 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, </a:t>
            </a:r>
            <a:r>
              <a:rPr lang="en-US" sz="2400" dirty="0" err="1" smtClean="0"/>
              <a:t>deliverydate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billamount</a:t>
            </a:r>
            <a:r>
              <a:rPr lang="en-US" sz="2400" dirty="0" smtClean="0"/>
              <a:t> </a:t>
            </a:r>
            <a:r>
              <a:rPr lang="en-US" sz="2400" dirty="0"/>
              <a:t>- &gt; </a:t>
            </a:r>
            <a:r>
              <a:rPr lang="en-US" sz="2400" dirty="0" smtClean="0"/>
              <a:t>discount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Note </a:t>
            </a:r>
            <a:r>
              <a:rPr lang="en-US" sz="2400" b="1" dirty="0"/>
              <a:t>:  </a:t>
            </a:r>
            <a:r>
              <a:rPr lang="en-US" sz="2400" dirty="0"/>
              <a:t>Use only integer value to fill in the  blank.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relation is in _________  NF.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9802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5" y="195944"/>
            <a:ext cx="11769634" cy="6453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Consider  a non – empty array  of  integers </a:t>
            </a:r>
            <a:r>
              <a:rPr lang="en-US" sz="2000" b="1" dirty="0" err="1" smtClean="0"/>
              <a:t>inarr</a:t>
            </a:r>
            <a:r>
              <a:rPr lang="en-US" sz="2000" dirty="0" smtClean="0"/>
              <a:t> with the elements separated by ‘, ‘ (comma) and an integer </a:t>
            </a:r>
            <a:r>
              <a:rPr lang="en-US" sz="2000" b="1" dirty="0" err="1" smtClean="0"/>
              <a:t>innum</a:t>
            </a:r>
            <a:r>
              <a:rPr lang="en-US" sz="2000" dirty="0" smtClean="0"/>
              <a:t>.  Find and print a number </a:t>
            </a:r>
            <a:r>
              <a:rPr lang="en-US" sz="2000" b="1" dirty="0" err="1" smtClean="0"/>
              <a:t>outnum</a:t>
            </a:r>
            <a:r>
              <a:rPr lang="en-US" sz="2000" dirty="0" smtClean="0"/>
              <a:t> based  on the below logic: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 identify all possible unique combinations of </a:t>
            </a:r>
            <a:r>
              <a:rPr lang="en-US" sz="2000" b="1" dirty="0" smtClean="0"/>
              <a:t>four</a:t>
            </a:r>
            <a:r>
              <a:rPr lang="en-US" sz="2000" dirty="0" smtClean="0"/>
              <a:t> elements from  </a:t>
            </a:r>
            <a:r>
              <a:rPr lang="en-US" sz="2000" b="1" dirty="0" err="1" smtClean="0"/>
              <a:t>inarr</a:t>
            </a:r>
            <a:endParaRPr lang="en-US" sz="2000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smtClean="0"/>
              <a:t>  </a:t>
            </a:r>
            <a:r>
              <a:rPr lang="en-US" sz="2000" dirty="0" smtClean="0"/>
              <a:t>A  unique  combination is one where ,  irrespective  of the order,  the same set of elements in the combination will not  appear in  any  other  combination</a:t>
            </a:r>
          </a:p>
          <a:p>
            <a:r>
              <a:rPr lang="en-US" sz="2000" b="1" dirty="0"/>
              <a:t> </a:t>
            </a:r>
            <a:r>
              <a:rPr lang="en-US" sz="2000" dirty="0" smtClean="0"/>
              <a:t>if there are one or more combinations  whose sum of elements is equal to </a:t>
            </a:r>
            <a:r>
              <a:rPr lang="en-US" sz="2000" b="1" dirty="0" err="1" smtClean="0"/>
              <a:t>innum</a:t>
            </a:r>
            <a:r>
              <a:rPr lang="en-US" sz="2000" dirty="0" smtClean="0"/>
              <a:t>, set </a:t>
            </a:r>
            <a:r>
              <a:rPr lang="en-US" sz="2000" b="1" dirty="0" err="1" smtClean="0"/>
              <a:t>outnum</a:t>
            </a:r>
            <a:r>
              <a:rPr lang="en-US" sz="2000" dirty="0" smtClean="0"/>
              <a:t> with the count of combinations </a:t>
            </a:r>
          </a:p>
          <a:p>
            <a:r>
              <a:rPr lang="en-US" sz="2000" dirty="0" smtClean="0"/>
              <a:t>if there is no Combination whose sum is equal to </a:t>
            </a:r>
            <a:r>
              <a:rPr lang="en-US" sz="2000" b="1" dirty="0" err="1" smtClean="0"/>
              <a:t>innum</a:t>
            </a:r>
            <a:r>
              <a:rPr lang="en-US" sz="2000" dirty="0" smtClean="0"/>
              <a:t>, print -1   </a:t>
            </a:r>
          </a:p>
          <a:p>
            <a:pPr marL="0" indent="0">
              <a:buNone/>
            </a:pPr>
            <a:r>
              <a:rPr lang="en-US" sz="2000" b="1" dirty="0" smtClean="0"/>
              <a:t>Assumption:</a:t>
            </a:r>
          </a:p>
          <a:p>
            <a:r>
              <a:rPr lang="en-US" sz="2000" b="1" dirty="0"/>
              <a:t> </a:t>
            </a:r>
            <a:r>
              <a:rPr lang="en-US" sz="2000" b="1" dirty="0" err="1" smtClean="0"/>
              <a:t>inarr</a:t>
            </a:r>
            <a:r>
              <a:rPr lang="en-US" sz="2000" b="1" dirty="0" smtClean="0"/>
              <a:t> </a:t>
            </a:r>
            <a:r>
              <a:rPr lang="en-US" sz="2000" dirty="0" smtClean="0"/>
              <a:t> will contain at least 4 elements</a:t>
            </a:r>
          </a:p>
          <a:p>
            <a:pPr marL="0" indent="0">
              <a:buNone/>
            </a:pPr>
            <a:r>
              <a:rPr lang="en-US" sz="2000" b="1" dirty="0" smtClean="0"/>
              <a:t>Input format:</a:t>
            </a:r>
          </a:p>
          <a:p>
            <a:pPr marL="0" indent="0">
              <a:buNone/>
            </a:pPr>
            <a:r>
              <a:rPr lang="en-US" sz="2000" dirty="0" smtClean="0"/>
              <a:t>First line contains the array </a:t>
            </a:r>
            <a:r>
              <a:rPr lang="en-US" sz="2000" b="1" dirty="0" err="1" smtClean="0"/>
              <a:t>inarr</a:t>
            </a:r>
            <a:r>
              <a:rPr lang="en-US" sz="2000" dirty="0" smtClean="0"/>
              <a:t> with the elements  separated by ‘ , ‘  ( comma )</a:t>
            </a:r>
          </a:p>
          <a:p>
            <a:pPr marL="0" indent="0">
              <a:buNone/>
            </a:pPr>
            <a:r>
              <a:rPr lang="en-US" sz="2000" dirty="0" smtClean="0"/>
              <a:t>Second line contains the integer </a:t>
            </a:r>
            <a:r>
              <a:rPr lang="en-US" sz="2000" b="1" dirty="0" err="1" smtClean="0"/>
              <a:t>innum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Read the input from the standard  input steam </a:t>
            </a:r>
          </a:p>
          <a:p>
            <a:pPr marL="0" indent="0">
              <a:buNone/>
            </a:pPr>
            <a:r>
              <a:rPr lang="en-US" sz="2000" b="1" dirty="0" smtClean="0"/>
              <a:t>Output  format:</a:t>
            </a:r>
          </a:p>
          <a:p>
            <a:pPr marL="0" indent="0">
              <a:buNone/>
            </a:pPr>
            <a:r>
              <a:rPr lang="en-US" sz="2000" dirty="0" smtClean="0"/>
              <a:t>Print </a:t>
            </a:r>
            <a:r>
              <a:rPr lang="en-US" sz="2000" b="1" dirty="0" err="1" smtClean="0"/>
              <a:t>outnum</a:t>
            </a:r>
            <a:r>
              <a:rPr lang="en-US" sz="2000" dirty="0" smtClean="0"/>
              <a:t> to the standard output  stream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67182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46681780"/>
              </p:ext>
            </p:extLst>
          </p:nvPr>
        </p:nvGraphicFramePr>
        <p:xfrm>
          <a:off x="157163" y="92073"/>
          <a:ext cx="11573283" cy="6269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7761">
                  <a:extLst>
                    <a:ext uri="{9D8B030D-6E8A-4147-A177-3AD203B41FA5}">
                      <a16:colId xmlns:a16="http://schemas.microsoft.com/office/drawing/2014/main" xmlns="" val="3976273175"/>
                    </a:ext>
                  </a:extLst>
                </a:gridCol>
                <a:gridCol w="2849889">
                  <a:extLst>
                    <a:ext uri="{9D8B030D-6E8A-4147-A177-3AD203B41FA5}">
                      <a16:colId xmlns:a16="http://schemas.microsoft.com/office/drawing/2014/main" xmlns="" val="1405206630"/>
                    </a:ext>
                  </a:extLst>
                </a:gridCol>
                <a:gridCol w="4865633">
                  <a:extLst>
                    <a:ext uri="{9D8B030D-6E8A-4147-A177-3AD203B41FA5}">
                      <a16:colId xmlns:a16="http://schemas.microsoft.com/office/drawing/2014/main" xmlns="" val="1548320058"/>
                    </a:ext>
                  </a:extLst>
                </a:gridCol>
              </a:tblGrid>
              <a:tr h="100038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 Input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 output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8933347"/>
                  </a:ext>
                </a:extLst>
              </a:tr>
              <a:tr h="2634575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1,0,-1,-2,2,0</a:t>
                      </a:r>
                    </a:p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     3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For the input 1, 0, -1, -2, 2, 0 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possible  unique combinations of four numbers whose sums are equal </a:t>
                      </a:r>
                      <a:r>
                        <a:rPr lang="en-US" dirty="0" err="1" smtClean="0"/>
                        <a:t>tp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innum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i.e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0 are ( 1 , 0,  -1, 0), (1, -1, -2,  2 ), (0, -2, 2 , 0).  The count of combinations identified is 3 and hence the output is 3</a:t>
                      </a:r>
                    </a:p>
                    <a:p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9435534"/>
                  </a:ext>
                </a:extLst>
              </a:tr>
              <a:tr h="2634575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11,</a:t>
                      </a:r>
                      <a:r>
                        <a:rPr lang="en-US" baseline="0" dirty="0" smtClean="0"/>
                        <a:t> 20, -16, 4, 10</a:t>
                      </a:r>
                    </a:p>
                    <a:p>
                      <a:r>
                        <a:rPr lang="en-US" baseline="0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For the input 11, 20, -16, 4,</a:t>
                      </a:r>
                      <a:r>
                        <a:rPr lang="en-US" baseline="0" dirty="0" smtClean="0"/>
                        <a:t> 10 none of the unique combinations of four numbers have their sum equal to </a:t>
                      </a:r>
                      <a:r>
                        <a:rPr lang="en-US" baseline="0" dirty="0" err="1" smtClean="0"/>
                        <a:t>innum</a:t>
                      </a:r>
                      <a:r>
                        <a:rPr lang="en-US" baseline="0" dirty="0" smtClean="0"/>
                        <a:t>   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.e,  30.  Hence  the  output is 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2531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010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378822"/>
            <a:ext cx="12200709" cy="657061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Variable </a:t>
            </a:r>
          </a:p>
          <a:p>
            <a:pPr marL="0" indent="0">
              <a:buNone/>
            </a:pPr>
            <a:r>
              <a:rPr lang="en-US" sz="2400" dirty="0" smtClean="0"/>
              <a:t>Syntax: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variable_name</a:t>
            </a:r>
            <a:r>
              <a:rPr lang="en-US" sz="2400" dirty="0" smtClean="0"/>
              <a:t> = value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Example:</a:t>
            </a:r>
          </a:p>
          <a:p>
            <a:pPr marL="0" indent="0">
              <a:buNone/>
            </a:pPr>
            <a:r>
              <a:rPr lang="en-US" sz="2400" dirty="0" smtClean="0"/>
              <a:t>foo =</a:t>
            </a:r>
          </a:p>
          <a:p>
            <a:pPr marL="0" indent="0">
              <a:buNone/>
            </a:pPr>
            <a:r>
              <a:rPr lang="en-US" sz="2400" dirty="0" err="1" smtClean="0"/>
              <a:t>foo_bar</a:t>
            </a:r>
            <a:r>
              <a:rPr lang="en-US" sz="2400" dirty="0" smtClean="0"/>
              <a:t>= “hello world”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2. Print statement </a:t>
            </a:r>
          </a:p>
          <a:p>
            <a:pPr marL="0" indent="0">
              <a:buNone/>
            </a:pPr>
            <a:r>
              <a:rPr lang="en-US" sz="2400" dirty="0" smtClean="0"/>
              <a:t>Syntax:</a:t>
            </a:r>
          </a:p>
          <a:p>
            <a:pPr marL="0" indent="0">
              <a:buNone/>
            </a:pPr>
            <a:r>
              <a:rPr lang="en-US" sz="2400" dirty="0" smtClean="0"/>
              <a:t>Print(value/variable)</a:t>
            </a:r>
          </a:p>
          <a:p>
            <a:pPr marL="0" indent="0">
              <a:buNone/>
            </a:pPr>
            <a:r>
              <a:rPr lang="en-US" sz="2400" dirty="0" smtClean="0"/>
              <a:t>Example:</a:t>
            </a:r>
          </a:p>
          <a:p>
            <a:pPr marL="0" indent="0">
              <a:buNone/>
            </a:pPr>
            <a:r>
              <a:rPr lang="en-US" sz="2400" dirty="0" smtClean="0"/>
              <a:t>Print(“</a:t>
            </a:r>
            <a:r>
              <a:rPr lang="en-US" sz="2400" dirty="0"/>
              <a:t>F</a:t>
            </a:r>
            <a:r>
              <a:rPr lang="en-US" sz="2400" dirty="0" smtClean="0"/>
              <a:t>oo bar”)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142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69" y="156754"/>
            <a:ext cx="12309565" cy="670124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self.book</a:t>
            </a:r>
            <a:r>
              <a:rPr lang="en-US" sz="2400" dirty="0" smtClean="0"/>
              <a:t>=None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</a:t>
            </a:r>
            <a:r>
              <a:rPr lang="en-US" sz="2400" dirty="0" err="1"/>
              <a:t>def</a:t>
            </a:r>
            <a:r>
              <a:rPr lang="en-US" sz="2400" dirty="0"/>
              <a:t>  </a:t>
            </a:r>
            <a:r>
              <a:rPr lang="en-US" sz="2400" dirty="0" err="1"/>
              <a:t>add_book</a:t>
            </a:r>
            <a:r>
              <a:rPr lang="en-US" sz="2400" dirty="0"/>
              <a:t> (</a:t>
            </a:r>
            <a:r>
              <a:rPr lang="en-US" sz="2400" dirty="0" err="1"/>
              <a:t>self,book</a:t>
            </a:r>
            <a:r>
              <a:rPr lang="en-US" sz="2400" dirty="0"/>
              <a:t>)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</a:t>
            </a:r>
            <a:r>
              <a:rPr lang="en-US" sz="2400" dirty="0" err="1"/>
              <a:t>self.book</a:t>
            </a:r>
            <a:r>
              <a:rPr lang="en-US" sz="2400" dirty="0"/>
              <a:t> = book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</a:t>
            </a:r>
            <a:r>
              <a:rPr lang="en-US" sz="2400" dirty="0" err="1"/>
              <a:t>def</a:t>
            </a:r>
            <a:r>
              <a:rPr lang="en-US" sz="2400" dirty="0"/>
              <a:t>  </a:t>
            </a:r>
            <a:r>
              <a:rPr lang="en-US" sz="2400" dirty="0" err="1"/>
              <a:t>display_contents</a:t>
            </a:r>
            <a:r>
              <a:rPr lang="en-US" sz="2400" dirty="0"/>
              <a:t>(self)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try</a:t>
            </a:r>
            <a:r>
              <a:rPr lang="en-US" sz="24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 if </a:t>
            </a:r>
            <a:r>
              <a:rPr lang="en-US" sz="2400" dirty="0" err="1"/>
              <a:t>self.book</a:t>
            </a:r>
            <a:r>
              <a:rPr lang="en-US" sz="2400" dirty="0"/>
              <a:t>==None: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       raise </a:t>
            </a:r>
            <a:r>
              <a:rPr lang="en-US" sz="2400" dirty="0" err="1"/>
              <a:t>EmptybagException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print(“Book name: “ , </a:t>
            </a:r>
            <a:r>
              <a:rPr lang="en-US" sz="2400" dirty="0" err="1"/>
              <a:t>self.book.book_name</a:t>
            </a:r>
            <a:r>
              <a:rPr lang="en-US" sz="2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print(“Book price: “ , </a:t>
            </a:r>
            <a:r>
              <a:rPr lang="en-US" sz="2400" dirty="0" err="1"/>
              <a:t>self.book.book_price</a:t>
            </a:r>
            <a:r>
              <a:rPr lang="en-US" sz="2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</a:t>
            </a:r>
            <a:r>
              <a:rPr lang="en-US" sz="2400" dirty="0" err="1"/>
              <a:t>self.book.display</a:t>
            </a:r>
            <a:r>
              <a:rPr lang="en-US" sz="2400" dirty="0"/>
              <a:t> (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expect   </a:t>
            </a:r>
            <a:r>
              <a:rPr lang="en-US" sz="2400" dirty="0" err="1"/>
              <a:t>EmptybagException</a:t>
            </a:r>
            <a:r>
              <a:rPr lang="en-US" sz="2400" dirty="0"/>
              <a:t>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  print(“Bag  is  empty “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except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print  ( “ Exception  occurred”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finally: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print ( “Bag price: “ ,</a:t>
            </a:r>
            <a:r>
              <a:rPr lang="en-US" sz="2400" dirty="0" err="1"/>
              <a:t>self.bag_price</a:t>
            </a:r>
            <a:r>
              <a:rPr lang="en-US" sz="2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</a:t>
            </a:r>
            <a:r>
              <a:rPr lang="en-US" sz="2400" dirty="0" err="1"/>
              <a:t>back_pack</a:t>
            </a:r>
            <a:r>
              <a:rPr lang="en-US" sz="2400" dirty="0"/>
              <a:t>=Bag ( 600 )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</a:t>
            </a:r>
            <a:r>
              <a:rPr lang="en-US" sz="2400" dirty="0" err="1"/>
              <a:t>pydev</a:t>
            </a:r>
            <a:r>
              <a:rPr lang="en-US" sz="2400" dirty="0"/>
              <a:t>=Book ( “python” ,450)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oops=chapter(“</a:t>
            </a:r>
            <a:r>
              <a:rPr lang="en-US" sz="2400" dirty="0" err="1"/>
              <a:t>oop</a:t>
            </a:r>
            <a:r>
              <a:rPr lang="en-US" sz="2400" dirty="0"/>
              <a:t>”)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</a:t>
            </a:r>
            <a:r>
              <a:rPr lang="en-US" sz="2400" dirty="0" err="1"/>
              <a:t>pydev.add_chapter</a:t>
            </a:r>
            <a:r>
              <a:rPr lang="en-US" sz="2400" dirty="0"/>
              <a:t>(oops)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431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0"/>
            <a:ext cx="11223172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3) SELECTION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3.1.IF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If( condition)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#block of statements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Example: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If(foo&lt;3):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print ( “ foo is less than 3” 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3.2. IF </a:t>
            </a:r>
            <a:r>
              <a:rPr lang="en-US" sz="2400" dirty="0" err="1" smtClean="0"/>
              <a:t>ElSE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/>
              <a:t>Synax</a:t>
            </a:r>
            <a:r>
              <a:rPr lang="en-US" sz="24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if(condition)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# block of statements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#block of statements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Example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If (foo &gt; 3 )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print ( “ foo is greater than 3”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print( “ foo is less than 3 “)</a:t>
            </a:r>
            <a:r>
              <a:rPr lang="en-US" sz="2400" dirty="0"/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412873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729" y="175729"/>
            <a:ext cx="11704983" cy="6483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3.3. ELIF  LADDER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Syntax: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if (condition ):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#block of statements</a:t>
            </a:r>
          </a:p>
          <a:p>
            <a:pPr marL="0" indent="0">
              <a:buNone/>
            </a:pPr>
            <a:r>
              <a:rPr lang="en-US" sz="2400" dirty="0" err="1" smtClean="0"/>
              <a:t>elif</a:t>
            </a:r>
            <a:r>
              <a:rPr lang="en-US" sz="2400" dirty="0" smtClean="0"/>
              <a:t> (condition) 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#block of Statements</a:t>
            </a:r>
          </a:p>
          <a:p>
            <a:pPr marL="0" indent="0">
              <a:buNone/>
            </a:pPr>
            <a:r>
              <a:rPr lang="en-US" sz="2400" dirty="0" smtClean="0"/>
              <a:t>else:</a:t>
            </a:r>
          </a:p>
          <a:p>
            <a:pPr marL="0" indent="0">
              <a:buNone/>
            </a:pPr>
            <a:r>
              <a:rPr lang="en-US" sz="2400" dirty="0" smtClean="0"/>
              <a:t>       </a:t>
            </a:r>
            <a:r>
              <a:rPr lang="en-US" sz="2400" dirty="0"/>
              <a:t> #block of </a:t>
            </a:r>
            <a:r>
              <a:rPr lang="en-US" sz="2400" dirty="0" smtClean="0"/>
              <a:t>Statements </a:t>
            </a:r>
          </a:p>
          <a:p>
            <a:pPr marL="0" indent="0">
              <a:buNone/>
            </a:pPr>
            <a:r>
              <a:rPr lang="en-US" sz="2400" dirty="0" smtClean="0"/>
              <a:t>Example:</a:t>
            </a:r>
          </a:p>
          <a:p>
            <a:pPr marL="0" indent="0">
              <a:buNone/>
            </a:pPr>
            <a:r>
              <a:rPr lang="en-US" sz="2400" dirty="0" smtClean="0"/>
              <a:t>If(foo ==1) 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print( “ foo equals 2 ”)</a:t>
            </a:r>
          </a:p>
          <a:p>
            <a:pPr marL="0" indent="0">
              <a:buNone/>
            </a:pPr>
            <a:r>
              <a:rPr lang="en-US" sz="2400" dirty="0" smtClean="0"/>
              <a:t>else 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print ( “ foo value is other than  1 and 2 “ 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56532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9192" y="114395"/>
            <a:ext cx="10515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3.4</a:t>
            </a:r>
            <a:r>
              <a:rPr lang="en-US" sz="2400" b="1" dirty="0"/>
              <a:t>. NESTED  IF </a:t>
            </a: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Syntax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If ( condition )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#block  of  statements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if  ( condition )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#block  of  statements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#block  of  </a:t>
            </a:r>
            <a:r>
              <a:rPr lang="en-US" sz="2400" dirty="0" smtClean="0"/>
              <a:t>statements 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Example: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if (foo &gt; 0 )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if(foo &gt;  30 )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print ( “foo  is  greater than  30 “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else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print (“ foo is not greater than 30 “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else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print   ( “ foo  is not greater than  0 “ )   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2416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498" y="326571"/>
            <a:ext cx="11687502" cy="6531429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4"/>
            </a:pPr>
            <a:r>
              <a:rPr lang="en-US" sz="2400" b="1" dirty="0" smtClean="0"/>
              <a:t>ITERATION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4.1.  WHILE LOOP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Syntax: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while (condition) 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#block of statements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Example: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foo = 2</a:t>
            </a:r>
          </a:p>
          <a:p>
            <a:pPr marL="0" indent="0">
              <a:buNone/>
            </a:pPr>
            <a:r>
              <a:rPr lang="en-US" sz="2400" dirty="0" smtClean="0"/>
              <a:t>While (foo&lt;=5 ) 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print (foo)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foo = foo+1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70188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5473337" cy="66106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4.2.  FOR LOOP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Syntax-1: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&lt;variable&gt; in &lt;sequence&gt;: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#block of statements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Example – 1 :</a:t>
            </a:r>
          </a:p>
          <a:p>
            <a:pPr marL="0" indent="0">
              <a:buNone/>
            </a:pPr>
            <a:r>
              <a:rPr lang="en-US" sz="2400" dirty="0" smtClean="0"/>
              <a:t>for number in 1, 2, 3, 4, 5 :                                             </a:t>
            </a:r>
          </a:p>
          <a:p>
            <a:pPr marL="0" indent="0">
              <a:buNone/>
            </a:pPr>
            <a:r>
              <a:rPr lang="en-US" sz="2400" dirty="0" smtClean="0"/>
              <a:t>      print (number)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Syntax-2 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for  number in range (</a:t>
            </a:r>
            <a:r>
              <a:rPr lang="en-US" sz="2400" dirty="0" err="1" smtClean="0"/>
              <a:t>x,y</a:t>
            </a:r>
            <a:r>
              <a:rPr lang="en-US" sz="2400" dirty="0" smtClean="0"/>
              <a:t>) :</a:t>
            </a:r>
          </a:p>
          <a:p>
            <a:pPr marL="0" indent="0">
              <a:buNone/>
            </a:pPr>
            <a:r>
              <a:rPr lang="en-US" sz="2400" dirty="0" smtClean="0"/>
              <a:t>         </a:t>
            </a:r>
            <a:r>
              <a:rPr lang="en-US" sz="2400" dirty="0"/>
              <a:t> #block of </a:t>
            </a:r>
            <a:r>
              <a:rPr lang="en-US" sz="2400" dirty="0" smtClean="0"/>
              <a:t>statements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6204857" y="1397726"/>
            <a:ext cx="65444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Example-2:</a:t>
            </a:r>
          </a:p>
          <a:p>
            <a:endParaRPr lang="en-US" sz="2400" dirty="0"/>
          </a:p>
          <a:p>
            <a:r>
              <a:rPr lang="en-US" sz="2400" dirty="0" err="1"/>
              <a:t>Foo_bar</a:t>
            </a:r>
            <a:r>
              <a:rPr lang="en-US" sz="2400" dirty="0"/>
              <a:t> = (‘Apple’ , ‘  Banana ‘ , ‘Mango ‘ )</a:t>
            </a:r>
          </a:p>
          <a:p>
            <a:r>
              <a:rPr lang="en-US" sz="2400" dirty="0"/>
              <a:t>For index in range (0, </a:t>
            </a:r>
            <a:r>
              <a:rPr lang="en-US" sz="2400" dirty="0" err="1"/>
              <a:t>len</a:t>
            </a:r>
            <a:r>
              <a:rPr lang="en-US" sz="2400" dirty="0"/>
              <a:t> (</a:t>
            </a:r>
            <a:r>
              <a:rPr lang="en-US" sz="2400" dirty="0" err="1"/>
              <a:t>foo_bar</a:t>
            </a:r>
            <a:r>
              <a:rPr lang="en-US" sz="2400" dirty="0"/>
              <a:t>)) :</a:t>
            </a:r>
          </a:p>
          <a:p>
            <a:r>
              <a:rPr lang="en-US" sz="2400" dirty="0"/>
              <a:t>       print ( </a:t>
            </a:r>
            <a:r>
              <a:rPr lang="en-US" sz="2400" dirty="0" err="1"/>
              <a:t>foo_bar</a:t>
            </a:r>
            <a:r>
              <a:rPr lang="en-US" sz="2400" dirty="0"/>
              <a:t>[index] 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85285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" y="182880"/>
            <a:ext cx="11913326" cy="6479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5. BREAK  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Syntax: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break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Example: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for letter in “ PYTHON” 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if ( letter = = “ H “ ) 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break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print( letter 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02824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261257"/>
            <a:ext cx="11586754" cy="636161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6. CONTINUE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600" b="1" dirty="0" smtClean="0"/>
              <a:t>Syntax: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2400" dirty="0" smtClean="0"/>
              <a:t>Continue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600" b="1" dirty="0" smtClean="0"/>
              <a:t>Example: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400" dirty="0"/>
              <a:t>for letter in “ PYTHON” :</a:t>
            </a:r>
          </a:p>
          <a:p>
            <a:pPr marL="0" indent="0">
              <a:buNone/>
            </a:pPr>
            <a:r>
              <a:rPr lang="en-US" sz="2400" dirty="0"/>
              <a:t>        if ( letter = = “ H “ ) :</a:t>
            </a:r>
          </a:p>
          <a:p>
            <a:pPr marL="0" indent="0">
              <a:buNone/>
            </a:pPr>
            <a:r>
              <a:rPr lang="en-US" sz="2400" dirty="0" smtClean="0"/>
              <a:t>               continue</a:t>
            </a:r>
          </a:p>
          <a:p>
            <a:pPr marL="0" indent="0">
              <a:buNone/>
            </a:pPr>
            <a:r>
              <a:rPr lang="en-US" sz="2400" dirty="0" smtClean="0"/>
              <a:t>             print</a:t>
            </a:r>
            <a:r>
              <a:rPr lang="en-US" sz="2400" dirty="0"/>
              <a:t>( letter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30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18" y="391268"/>
            <a:ext cx="4400005" cy="631253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7. LIST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600" b="1" dirty="0"/>
              <a:t>Syntax: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err="1" smtClean="0"/>
              <a:t>Sample_list</a:t>
            </a:r>
            <a:r>
              <a:rPr lang="en-US" sz="2400" dirty="0" smtClean="0"/>
              <a:t> = [ 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Example:</a:t>
            </a:r>
            <a:endParaRPr lang="en-US" sz="2400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 err="1" smtClean="0"/>
              <a:t>foo_bar</a:t>
            </a:r>
            <a:r>
              <a:rPr lang="en-US" sz="2400" dirty="0" smtClean="0"/>
              <a:t> = [ 1, 2, 3, 4 ]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869582" y="391268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7.1. APPEND</a:t>
            </a:r>
          </a:p>
          <a:p>
            <a:endParaRPr lang="en-US" b="1" dirty="0"/>
          </a:p>
          <a:p>
            <a:r>
              <a:rPr lang="en-US" sz="2600" b="1" dirty="0"/>
              <a:t>Syntax </a:t>
            </a:r>
            <a:r>
              <a:rPr lang="en-US" sz="2600" b="1" dirty="0" smtClean="0"/>
              <a:t>:</a:t>
            </a:r>
          </a:p>
          <a:p>
            <a:endParaRPr lang="en-US" sz="2600" b="1" dirty="0"/>
          </a:p>
          <a:p>
            <a:r>
              <a:rPr lang="en-US" sz="2400" dirty="0" err="1" smtClean="0"/>
              <a:t>Sample_list.append</a:t>
            </a:r>
            <a:r>
              <a:rPr lang="en-US" sz="2400" dirty="0" smtClean="0"/>
              <a:t>(element)</a:t>
            </a:r>
          </a:p>
          <a:p>
            <a:endParaRPr lang="en-US" sz="2600" dirty="0"/>
          </a:p>
          <a:p>
            <a:r>
              <a:rPr lang="en-US" sz="2600" b="1" dirty="0" smtClean="0"/>
              <a:t>Example:</a:t>
            </a:r>
          </a:p>
          <a:p>
            <a:endParaRPr lang="en-US" sz="2600" b="1" dirty="0"/>
          </a:p>
          <a:p>
            <a:r>
              <a:rPr lang="en-US" sz="2400" dirty="0" err="1"/>
              <a:t>foo_bar</a:t>
            </a:r>
            <a:r>
              <a:rPr lang="en-US" sz="2400" dirty="0"/>
              <a:t> = [ 1, 2, 3, 4 ]</a:t>
            </a:r>
          </a:p>
          <a:p>
            <a:r>
              <a:rPr lang="en-US" sz="2400" dirty="0" err="1" smtClean="0"/>
              <a:t>foo_bar</a:t>
            </a:r>
            <a:r>
              <a:rPr lang="en-US" sz="2400" dirty="0" smtClean="0"/>
              <a:t> . append(5)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8680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8" y="388711"/>
            <a:ext cx="5695405" cy="6181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7.2  INSERT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600" b="1" dirty="0"/>
              <a:t>Syntax: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2400" dirty="0" err="1" smtClean="0"/>
              <a:t>Sample_list.insert</a:t>
            </a:r>
            <a:r>
              <a:rPr lang="en-US" sz="2400" dirty="0" smtClean="0"/>
              <a:t>(</a:t>
            </a:r>
            <a:r>
              <a:rPr lang="en-US" sz="2400" dirty="0" err="1" smtClean="0"/>
              <a:t>index_position,element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600" b="1" dirty="0"/>
              <a:t>Example: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400" dirty="0" err="1"/>
              <a:t>foo_bar</a:t>
            </a:r>
            <a:r>
              <a:rPr lang="en-US" sz="2400" dirty="0"/>
              <a:t> = [ 1, 2, 3, 4 ]</a:t>
            </a:r>
          </a:p>
          <a:p>
            <a:pPr marL="0" indent="0">
              <a:buNone/>
            </a:pPr>
            <a:r>
              <a:rPr lang="en-US" sz="2400" dirty="0" err="1"/>
              <a:t>foo_bar</a:t>
            </a:r>
            <a:r>
              <a:rPr lang="en-US" sz="2400" dirty="0"/>
              <a:t> . </a:t>
            </a:r>
            <a:r>
              <a:rPr lang="en-US" sz="2400" dirty="0" smtClean="0"/>
              <a:t>insert(3, 6)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531428" y="388711"/>
            <a:ext cx="566057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7.3  POP</a:t>
            </a:r>
          </a:p>
          <a:p>
            <a:endParaRPr lang="en-US" b="1" dirty="0"/>
          </a:p>
          <a:p>
            <a:r>
              <a:rPr lang="en-US" sz="2600" b="1" dirty="0"/>
              <a:t>Syntax</a:t>
            </a:r>
            <a:r>
              <a:rPr lang="en-US" sz="2600" b="1" dirty="0" smtClean="0"/>
              <a:t>:</a:t>
            </a:r>
          </a:p>
          <a:p>
            <a:endParaRPr lang="en-US" sz="2600" b="1" dirty="0" smtClean="0"/>
          </a:p>
          <a:p>
            <a:r>
              <a:rPr lang="en-US" sz="2400" dirty="0" err="1" smtClean="0"/>
              <a:t>Sample_list.pop</a:t>
            </a:r>
            <a:r>
              <a:rPr lang="en-US" sz="2400" dirty="0" smtClean="0"/>
              <a:t>( index )</a:t>
            </a:r>
          </a:p>
          <a:p>
            <a:endParaRPr lang="en-US" sz="2400" dirty="0"/>
          </a:p>
          <a:p>
            <a:r>
              <a:rPr lang="en-US" sz="2600" b="1" dirty="0"/>
              <a:t>Example:</a:t>
            </a:r>
          </a:p>
          <a:p>
            <a:endParaRPr lang="en-US" sz="2600" b="1" dirty="0"/>
          </a:p>
          <a:p>
            <a:r>
              <a:rPr lang="en-US" sz="2400" dirty="0" err="1"/>
              <a:t>foo_bar</a:t>
            </a:r>
            <a:r>
              <a:rPr lang="en-US" sz="2400" dirty="0"/>
              <a:t> = [ 1, 2, 3, 4 ]</a:t>
            </a:r>
          </a:p>
          <a:p>
            <a:r>
              <a:rPr lang="en-US" sz="2400" dirty="0" err="1"/>
              <a:t>foo_bar</a:t>
            </a:r>
            <a:r>
              <a:rPr lang="en-US" sz="2400" dirty="0"/>
              <a:t> . </a:t>
            </a:r>
            <a:r>
              <a:rPr lang="en-US" sz="2400" dirty="0" smtClean="0"/>
              <a:t>pop(3)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7010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937" y="323396"/>
            <a:ext cx="5040086" cy="626028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7.4.  REMOVE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600" b="1" dirty="0"/>
              <a:t>Syntax: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sz="2400" dirty="0" err="1" smtClean="0"/>
              <a:t>Sample_list.remove</a:t>
            </a:r>
            <a:r>
              <a:rPr lang="en-US" sz="2400" dirty="0" smtClean="0"/>
              <a:t>(element)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600" b="1" dirty="0" smtClean="0"/>
              <a:t>Example: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400" dirty="0" err="1"/>
              <a:t>foo_bar</a:t>
            </a:r>
            <a:r>
              <a:rPr lang="en-US" sz="2400" dirty="0"/>
              <a:t> = [ 1, 2, 3, 4 ]</a:t>
            </a:r>
          </a:p>
          <a:p>
            <a:pPr marL="0" indent="0">
              <a:buNone/>
            </a:pPr>
            <a:r>
              <a:rPr lang="en-US" sz="2400" dirty="0" err="1" smtClean="0"/>
              <a:t>foo_bar</a:t>
            </a:r>
            <a:r>
              <a:rPr lang="en-US" sz="2400" dirty="0" smtClean="0"/>
              <a:t> . remove(4)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518366" y="265994"/>
            <a:ext cx="395867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7.5.  </a:t>
            </a:r>
            <a:r>
              <a:rPr lang="en-US" sz="2800" b="1" dirty="0" smtClean="0"/>
              <a:t>SORT   </a:t>
            </a:r>
          </a:p>
          <a:p>
            <a:endParaRPr lang="en-US" sz="2800" b="1" dirty="0" smtClean="0"/>
          </a:p>
          <a:p>
            <a:r>
              <a:rPr lang="en-US" sz="2600" b="1" dirty="0"/>
              <a:t>Syntax:</a:t>
            </a:r>
          </a:p>
          <a:p>
            <a:endParaRPr lang="en-US" sz="2800" b="1" dirty="0" smtClean="0"/>
          </a:p>
          <a:p>
            <a:r>
              <a:rPr lang="en-US" sz="2800" dirty="0" err="1" smtClean="0"/>
              <a:t>Sample_list.sort</a:t>
            </a:r>
            <a:r>
              <a:rPr lang="en-US" sz="2800" dirty="0" smtClean="0"/>
              <a:t>( )</a:t>
            </a:r>
          </a:p>
          <a:p>
            <a:endParaRPr lang="en-US" sz="2800" b="1" dirty="0"/>
          </a:p>
          <a:p>
            <a:r>
              <a:rPr lang="en-US" sz="2600" b="1" dirty="0"/>
              <a:t>Example:</a:t>
            </a:r>
          </a:p>
          <a:p>
            <a:endParaRPr lang="en-US" sz="3200" b="1" dirty="0"/>
          </a:p>
          <a:p>
            <a:r>
              <a:rPr lang="en-US" sz="2400" dirty="0" err="1"/>
              <a:t>foo_bar</a:t>
            </a:r>
            <a:r>
              <a:rPr lang="en-US" sz="2400" dirty="0"/>
              <a:t> = [ 1, 2, 3, 4 ]</a:t>
            </a:r>
          </a:p>
          <a:p>
            <a:r>
              <a:rPr lang="en-US" sz="2400" dirty="0" err="1"/>
              <a:t>foo_bar</a:t>
            </a:r>
            <a:r>
              <a:rPr lang="en-US" sz="2400" dirty="0"/>
              <a:t> . </a:t>
            </a:r>
            <a:r>
              <a:rPr lang="en-US" sz="2400" dirty="0" smtClean="0"/>
              <a:t>sort( ) </a:t>
            </a:r>
            <a:endParaRPr lang="en-US" sz="2400" dirty="0"/>
          </a:p>
          <a:p>
            <a:endParaRPr lang="en-US" sz="2800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05322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5" y="169817"/>
            <a:ext cx="11717383" cy="651836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err="1"/>
              <a:t>book_pack.add_book</a:t>
            </a:r>
            <a:r>
              <a:rPr lang="en-US" sz="2400" dirty="0"/>
              <a:t>  ( </a:t>
            </a:r>
            <a:r>
              <a:rPr lang="en-US" sz="2400" dirty="0" err="1"/>
              <a:t>pydev</a:t>
            </a:r>
            <a:r>
              <a:rPr lang="en-US" sz="2400" dirty="0"/>
              <a:t>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back  </a:t>
            </a:r>
            <a:r>
              <a:rPr lang="en-US" sz="2400" dirty="0" err="1"/>
              <a:t>pack.display</a:t>
            </a:r>
            <a:r>
              <a:rPr lang="en-US" sz="2400" dirty="0"/>
              <a:t>  contents (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What </a:t>
            </a:r>
            <a:r>
              <a:rPr lang="en-US" sz="2400" dirty="0"/>
              <a:t>will be the output of the  above code</a:t>
            </a:r>
            <a:r>
              <a:rPr lang="en-US" sz="2400" dirty="0" smtClean="0"/>
              <a:t>?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 smtClean="0"/>
              <a:t> Book name :  Python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Book price : 450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Chapter : OOP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Bag price : 600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dirty="0" smtClean="0"/>
              <a:t>Bag  is empty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Bag price : 600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Book name : python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Book price : 450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Bag price : 600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Chapter : OOP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70503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446" y="209006"/>
            <a:ext cx="5081451" cy="637467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7.6.  REVERSE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600" b="1" dirty="0"/>
              <a:t>Syntax:</a:t>
            </a:r>
          </a:p>
          <a:p>
            <a:pPr marL="0" indent="0">
              <a:buNone/>
            </a:pPr>
            <a:r>
              <a:rPr lang="en-US" b="1" dirty="0"/>
              <a:t> </a:t>
            </a:r>
            <a:endParaRPr lang="en-US" b="1" dirty="0" smtClean="0"/>
          </a:p>
          <a:p>
            <a:pPr marL="0" indent="0">
              <a:buNone/>
            </a:pPr>
            <a:r>
              <a:rPr lang="en-US" sz="2400" dirty="0" err="1" smtClean="0"/>
              <a:t>Sample_list.reverse</a:t>
            </a:r>
            <a:r>
              <a:rPr lang="en-US" sz="2400" dirty="0" smtClean="0"/>
              <a:t>( )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600" b="1" dirty="0"/>
              <a:t>Example: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2400" dirty="0" err="1"/>
              <a:t>foo_bar</a:t>
            </a:r>
            <a:r>
              <a:rPr lang="en-US" sz="2400" dirty="0"/>
              <a:t> = [ 1, 2, 3, 4 ]</a:t>
            </a:r>
          </a:p>
          <a:p>
            <a:pPr marL="0" indent="0">
              <a:buNone/>
            </a:pPr>
            <a:r>
              <a:rPr lang="en-US" sz="2400" dirty="0" err="1"/>
              <a:t>foo_bar</a:t>
            </a:r>
            <a:r>
              <a:rPr lang="en-US" sz="2400" dirty="0"/>
              <a:t> . </a:t>
            </a:r>
            <a:r>
              <a:rPr lang="en-US" sz="2400" dirty="0" smtClean="0"/>
              <a:t>reverse( 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712826" y="431077"/>
            <a:ext cx="6479173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7.7.  </a:t>
            </a:r>
            <a:r>
              <a:rPr lang="en-US" sz="2800" b="1" dirty="0" smtClean="0"/>
              <a:t>SLCE  </a:t>
            </a:r>
          </a:p>
          <a:p>
            <a:endParaRPr lang="en-US" sz="2800" b="1" dirty="0"/>
          </a:p>
          <a:p>
            <a:r>
              <a:rPr lang="en-US" sz="2600" b="1" dirty="0"/>
              <a:t>Syntax:</a:t>
            </a:r>
          </a:p>
          <a:p>
            <a:r>
              <a:rPr lang="en-US" sz="2800" b="1" dirty="0"/>
              <a:t> </a:t>
            </a:r>
          </a:p>
          <a:p>
            <a:r>
              <a:rPr lang="en-US" sz="2400" dirty="0" err="1" smtClean="0"/>
              <a:t>Sample_list.slice</a:t>
            </a:r>
            <a:r>
              <a:rPr lang="en-US" sz="2400" dirty="0" smtClean="0"/>
              <a:t>[ </a:t>
            </a:r>
            <a:r>
              <a:rPr lang="en-US" sz="2400" dirty="0" err="1" smtClean="0"/>
              <a:t>start_position</a:t>
            </a:r>
            <a:r>
              <a:rPr lang="en-US" sz="2400" dirty="0" smtClean="0"/>
              <a:t> : </a:t>
            </a:r>
            <a:r>
              <a:rPr lang="en-US" sz="2400" dirty="0" err="1" smtClean="0"/>
              <a:t>end_position</a:t>
            </a:r>
            <a:r>
              <a:rPr lang="en-US" sz="2400" dirty="0" smtClean="0"/>
              <a:t> ] </a:t>
            </a:r>
            <a:endParaRPr lang="en-US" sz="2400" dirty="0"/>
          </a:p>
          <a:p>
            <a:endParaRPr lang="en-US" sz="2600" dirty="0"/>
          </a:p>
          <a:p>
            <a:endParaRPr lang="en-US" sz="2600" b="1" dirty="0" smtClean="0"/>
          </a:p>
          <a:p>
            <a:r>
              <a:rPr lang="en-US" sz="2600" b="1" dirty="0" smtClean="0"/>
              <a:t>Example</a:t>
            </a:r>
            <a:r>
              <a:rPr lang="en-US" sz="2600" b="1" dirty="0"/>
              <a:t>:</a:t>
            </a:r>
          </a:p>
          <a:p>
            <a:endParaRPr lang="en-US" sz="3600" b="1" dirty="0"/>
          </a:p>
          <a:p>
            <a:r>
              <a:rPr lang="en-US" sz="2400" dirty="0" err="1"/>
              <a:t>foo_bar</a:t>
            </a:r>
            <a:r>
              <a:rPr lang="en-US" sz="2400" dirty="0"/>
              <a:t> = [ 1, 2, 3, 4 ]</a:t>
            </a:r>
          </a:p>
          <a:p>
            <a:r>
              <a:rPr lang="en-US" sz="2400" dirty="0" err="1"/>
              <a:t>foo_bar</a:t>
            </a:r>
            <a:r>
              <a:rPr lang="en-US" sz="2400" dirty="0"/>
              <a:t> </a:t>
            </a:r>
            <a:r>
              <a:rPr lang="en-US" sz="2400" dirty="0" smtClean="0"/>
              <a:t>[1 : 3 ]</a:t>
            </a:r>
          </a:p>
          <a:p>
            <a:r>
              <a:rPr lang="en-US" sz="2400" dirty="0" smtClean="0"/>
              <a:t> </a:t>
            </a:r>
            <a:endParaRPr lang="en-US" sz="2400" dirty="0"/>
          </a:p>
          <a:p>
            <a:endParaRPr lang="en-US" sz="2800" b="1" dirty="0"/>
          </a:p>
          <a:p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53799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231956"/>
            <a:ext cx="11558451" cy="637784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8. TUPLE 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600" b="1" dirty="0" smtClean="0"/>
              <a:t>Syntax: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400" dirty="0" err="1" smtClean="0"/>
              <a:t>tuple_name</a:t>
            </a:r>
            <a:r>
              <a:rPr lang="en-US" sz="2400" dirty="0" smtClean="0"/>
              <a:t>=( value1, value2, ---------value n 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600" b="1" dirty="0" smtClean="0"/>
              <a:t>Example: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400" dirty="0" smtClean="0"/>
              <a:t>foo=(“Moto” , “Apple” , “Sony”)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44877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9" y="248194"/>
            <a:ext cx="11040291" cy="5928769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9"/>
            </a:pPr>
            <a:r>
              <a:rPr lang="en-US" b="1" dirty="0" smtClean="0"/>
              <a:t>DICTIONARY  </a:t>
            </a:r>
          </a:p>
          <a:p>
            <a:pPr marL="514350" indent="-514350">
              <a:buAutoNum type="arabicPeriod" startAt="9"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Syntax: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dirty="0" smtClean="0"/>
              <a:t>#Dictionary  declaration</a:t>
            </a:r>
          </a:p>
          <a:p>
            <a:pPr marL="0" indent="0">
              <a:buNone/>
            </a:pPr>
            <a:r>
              <a:rPr lang="en-US" sz="2400" dirty="0" err="1"/>
              <a:t>d</a:t>
            </a:r>
            <a:r>
              <a:rPr lang="en-US" sz="2400" dirty="0" err="1" smtClean="0"/>
              <a:t>ict_name</a:t>
            </a:r>
            <a:r>
              <a:rPr lang="en-US" sz="2400" dirty="0" smtClean="0"/>
              <a:t>={key1 : value1,  key2 : value2, ……   key n : value n}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</a:t>
            </a:r>
            <a:r>
              <a:rPr lang="en-US" sz="2400" dirty="0" smtClean="0"/>
              <a:t>Dictionary  value updating</a:t>
            </a:r>
          </a:p>
          <a:p>
            <a:pPr marL="0" indent="0">
              <a:buNone/>
            </a:pPr>
            <a:r>
              <a:rPr lang="en-US" sz="2400" dirty="0" err="1" smtClean="0"/>
              <a:t>dict_name.update</a:t>
            </a:r>
            <a:r>
              <a:rPr lang="en-US" sz="2400" dirty="0" smtClean="0"/>
              <a:t> ( dict_name1 )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#Getting the value for a given key </a:t>
            </a:r>
          </a:p>
          <a:p>
            <a:pPr marL="0" indent="0">
              <a:buNone/>
            </a:pPr>
            <a:r>
              <a:rPr lang="en-US" sz="2400" dirty="0" err="1" smtClean="0"/>
              <a:t>dict_name.get</a:t>
            </a:r>
            <a:r>
              <a:rPr lang="en-US" sz="2400" dirty="0" smtClean="0"/>
              <a:t>(key1)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370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235131"/>
            <a:ext cx="11079480" cy="5941832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/>
              <a:t>Example</a:t>
            </a:r>
            <a:r>
              <a:rPr lang="en-US" sz="2600" b="1" dirty="0" smtClean="0"/>
              <a:t>: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400" dirty="0" smtClean="0"/>
              <a:t>foo= { “Name” : “</a:t>
            </a:r>
            <a:r>
              <a:rPr lang="en-US" sz="2400" dirty="0" err="1" smtClean="0"/>
              <a:t>Maddy</a:t>
            </a:r>
            <a:r>
              <a:rPr lang="en-US" sz="2400" dirty="0" smtClean="0"/>
              <a:t>” , “Age” : 18 }</a:t>
            </a:r>
          </a:p>
          <a:p>
            <a:pPr marL="0" indent="0">
              <a:buNone/>
            </a:pPr>
            <a:r>
              <a:rPr lang="en-US" sz="2400" dirty="0" smtClean="0"/>
              <a:t>Print (</a:t>
            </a:r>
            <a:r>
              <a:rPr lang="en-US" sz="2400" dirty="0" err="1" smtClean="0"/>
              <a:t>foo.get</a:t>
            </a:r>
            <a:r>
              <a:rPr lang="en-US" sz="2400" dirty="0" smtClean="0"/>
              <a:t> (“Name” ))</a:t>
            </a:r>
          </a:p>
          <a:p>
            <a:pPr marL="0" indent="0">
              <a:buNone/>
            </a:pPr>
            <a:r>
              <a:rPr lang="en-US" sz="2400" dirty="0" err="1" smtClean="0"/>
              <a:t>foo_bar</a:t>
            </a:r>
            <a:r>
              <a:rPr lang="en-US" sz="2400" dirty="0" smtClean="0"/>
              <a:t>={“Address” : “India” }</a:t>
            </a:r>
          </a:p>
          <a:p>
            <a:pPr marL="0" indent="0">
              <a:buNone/>
            </a:pPr>
            <a:r>
              <a:rPr lang="en-US" sz="2400" dirty="0" err="1" smtClean="0"/>
              <a:t>foo.update</a:t>
            </a:r>
            <a:r>
              <a:rPr lang="en-US" sz="2400" dirty="0" smtClean="0"/>
              <a:t>(</a:t>
            </a:r>
            <a:r>
              <a:rPr lang="en-US" sz="2400" dirty="0" err="1" smtClean="0"/>
              <a:t>foo_bar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538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446" y="182880"/>
            <a:ext cx="11053354" cy="59940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 10.  LIBRARIES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10.1.  STRING</a:t>
            </a:r>
          </a:p>
          <a:p>
            <a:pPr marL="0" indent="0">
              <a:buNone/>
            </a:pPr>
            <a:endParaRPr lang="en-US" sz="2600" b="1" dirty="0" smtClean="0"/>
          </a:p>
          <a:p>
            <a:pPr marL="0" indent="0">
              <a:buNone/>
            </a:pPr>
            <a:r>
              <a:rPr lang="en-US" sz="2600" b="1" dirty="0" smtClean="0"/>
              <a:t>Syntax: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dirty="0" err="1" smtClean="0"/>
              <a:t>Variable.count</a:t>
            </a:r>
            <a:r>
              <a:rPr lang="en-US" sz="2400" dirty="0" smtClean="0"/>
              <a:t> (“</a:t>
            </a:r>
            <a:r>
              <a:rPr lang="en-US" sz="2400" dirty="0" err="1" smtClean="0"/>
              <a:t>count_of_string_to_find</a:t>
            </a:r>
            <a:r>
              <a:rPr lang="en-US" sz="2400" dirty="0" smtClean="0"/>
              <a:t>”) </a:t>
            </a:r>
          </a:p>
          <a:p>
            <a:pPr marL="0" indent="0">
              <a:buNone/>
            </a:pPr>
            <a:r>
              <a:rPr lang="en-US" sz="2400" dirty="0" err="1" smtClean="0"/>
              <a:t>Variable.replace</a:t>
            </a:r>
            <a:r>
              <a:rPr lang="en-US" sz="2400" dirty="0" smtClean="0"/>
              <a:t>(“</a:t>
            </a:r>
            <a:r>
              <a:rPr lang="en-US" sz="2400" dirty="0" err="1" smtClean="0"/>
              <a:t>old_string</a:t>
            </a:r>
            <a:r>
              <a:rPr lang="en-US" sz="2400" dirty="0" smtClean="0"/>
              <a:t>”, “ </a:t>
            </a:r>
            <a:r>
              <a:rPr lang="en-US" sz="2400" dirty="0" err="1" smtClean="0"/>
              <a:t>new_string</a:t>
            </a:r>
            <a:r>
              <a:rPr lang="en-US" sz="2400" dirty="0" smtClean="0"/>
              <a:t>”)</a:t>
            </a:r>
          </a:p>
          <a:p>
            <a:pPr marL="0" indent="0">
              <a:buNone/>
            </a:pPr>
            <a:r>
              <a:rPr lang="en-US" sz="2400" dirty="0" err="1" smtClean="0"/>
              <a:t>Variable.find</a:t>
            </a:r>
            <a:r>
              <a:rPr lang="en-US" sz="2400" dirty="0" smtClean="0"/>
              <a:t>(“</a:t>
            </a:r>
            <a:r>
              <a:rPr lang="en-US" sz="2400" dirty="0" err="1" smtClean="0"/>
              <a:t>string_to_find</a:t>
            </a:r>
            <a:r>
              <a:rPr lang="en-US" sz="2400" dirty="0" smtClean="0"/>
              <a:t>”)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Variable.startswitch</a:t>
            </a:r>
            <a:r>
              <a:rPr lang="en-US" sz="2400" dirty="0" smtClean="0"/>
              <a:t>(“</a:t>
            </a:r>
            <a:r>
              <a:rPr lang="en-US" sz="2400" dirty="0" err="1" smtClean="0"/>
              <a:t>string_to_match</a:t>
            </a:r>
            <a:r>
              <a:rPr lang="en-US" sz="2400" dirty="0" smtClean="0"/>
              <a:t>”)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Variable. </a:t>
            </a:r>
            <a:r>
              <a:rPr lang="en-US" sz="2400" dirty="0" err="1" smtClean="0"/>
              <a:t>endswitch</a:t>
            </a:r>
            <a:r>
              <a:rPr lang="en-US" sz="2400" dirty="0" smtClean="0"/>
              <a:t>(“</a:t>
            </a:r>
            <a:r>
              <a:rPr lang="en-US" sz="2400" dirty="0" err="1" smtClean="0"/>
              <a:t>string_to_match</a:t>
            </a:r>
            <a:r>
              <a:rPr lang="en-US" sz="2400" dirty="0" smtClean="0"/>
              <a:t>”)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Variable.isdigit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r>
              <a:rPr lang="en-US" sz="2400" dirty="0" err="1" smtClean="0"/>
              <a:t>Variable.upper</a:t>
            </a:r>
            <a:r>
              <a:rPr lang="en-US" sz="2400" dirty="0" smtClean="0"/>
              <a:t>( 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Variable.lower</a:t>
            </a:r>
            <a:r>
              <a:rPr lang="en-US" sz="2400" dirty="0" smtClean="0"/>
              <a:t>( 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Variable.split</a:t>
            </a:r>
            <a:r>
              <a:rPr lang="en-US" sz="2400" dirty="0" smtClean="0"/>
              <a:t>(“ </a:t>
            </a:r>
            <a:r>
              <a:rPr lang="en-US" sz="2400" dirty="0" err="1" smtClean="0"/>
              <a:t>string_based_on_split</a:t>
            </a:r>
            <a:r>
              <a:rPr lang="en-US" sz="2400" dirty="0" smtClean="0"/>
              <a:t>”)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Variable[</a:t>
            </a:r>
            <a:r>
              <a:rPr lang="en-US" sz="2400" dirty="0" err="1" smtClean="0"/>
              <a:t>start_position</a:t>
            </a:r>
            <a:r>
              <a:rPr lang="en-US" sz="2400" dirty="0" smtClean="0"/>
              <a:t> : </a:t>
            </a:r>
            <a:r>
              <a:rPr lang="en-US" sz="2400" dirty="0" err="1" smtClean="0"/>
              <a:t>end_position</a:t>
            </a:r>
            <a:r>
              <a:rPr lang="en-US" sz="2400" dirty="0" smtClean="0"/>
              <a:t>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190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365760"/>
            <a:ext cx="11170920" cy="58112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/>
              <a:t>Example: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foo=“I love python”</a:t>
            </a:r>
          </a:p>
          <a:p>
            <a:pPr marL="0" indent="0">
              <a:buNone/>
            </a:pPr>
            <a:r>
              <a:rPr lang="en-US" sz="2600" dirty="0" err="1" smtClean="0"/>
              <a:t>foo.count</a:t>
            </a:r>
            <a:r>
              <a:rPr lang="en-US" sz="2600" dirty="0" smtClean="0"/>
              <a:t> ( “0” )</a:t>
            </a:r>
          </a:p>
          <a:p>
            <a:pPr marL="0" indent="0">
              <a:buNone/>
            </a:pPr>
            <a:r>
              <a:rPr lang="en-US" sz="2400" dirty="0" err="1" smtClean="0"/>
              <a:t>foo.replace</a:t>
            </a:r>
            <a:r>
              <a:rPr lang="en-US" sz="2400" dirty="0" smtClean="0"/>
              <a:t>( “ 1 “ , “ L “ )</a:t>
            </a:r>
          </a:p>
          <a:p>
            <a:pPr marL="0" indent="0">
              <a:buNone/>
            </a:pPr>
            <a:r>
              <a:rPr lang="en-US" sz="2400" dirty="0" err="1" smtClean="0"/>
              <a:t>foo.find</a:t>
            </a:r>
            <a:r>
              <a:rPr lang="en-US" sz="2400" dirty="0" smtClean="0"/>
              <a:t>( “ python “ )</a:t>
            </a:r>
          </a:p>
          <a:p>
            <a:pPr marL="0" indent="0">
              <a:buNone/>
            </a:pPr>
            <a:r>
              <a:rPr lang="en-US" sz="2400" dirty="0" err="1" smtClean="0"/>
              <a:t>foo.startswitch</a:t>
            </a:r>
            <a:r>
              <a:rPr lang="en-US" sz="2400" dirty="0" smtClean="0"/>
              <a:t>( “ I “ )</a:t>
            </a:r>
          </a:p>
          <a:p>
            <a:pPr marL="0" indent="0">
              <a:buNone/>
            </a:pPr>
            <a:r>
              <a:rPr lang="en-US" sz="2400" dirty="0" err="1" smtClean="0"/>
              <a:t>foo.endswitch</a:t>
            </a:r>
            <a:r>
              <a:rPr lang="en-US" sz="2400" dirty="0" smtClean="0"/>
              <a:t>( “on” )</a:t>
            </a:r>
          </a:p>
          <a:p>
            <a:pPr marL="0" indent="0">
              <a:buNone/>
            </a:pPr>
            <a:r>
              <a:rPr lang="en-US" sz="2400" dirty="0" err="1" smtClean="0"/>
              <a:t>foo.isdigit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r>
              <a:rPr lang="en-US" sz="2400" dirty="0" err="1" smtClean="0"/>
              <a:t>foo.upper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r>
              <a:rPr lang="en-US" sz="2400" dirty="0" err="1" smtClean="0"/>
              <a:t>foo.lower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r>
              <a:rPr lang="en-US" sz="2400" dirty="0" err="1" smtClean="0"/>
              <a:t>foo.split</a:t>
            </a:r>
            <a:r>
              <a:rPr lang="en-US" sz="2400" dirty="0" smtClean="0"/>
              <a:t>( “  “ ) </a:t>
            </a:r>
          </a:p>
          <a:p>
            <a:pPr marL="0" indent="0">
              <a:buNone/>
            </a:pPr>
            <a:r>
              <a:rPr lang="en-US" sz="2400" dirty="0" smtClean="0"/>
              <a:t>Foo[1 : 4 ]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67460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209005"/>
            <a:ext cx="11652068" cy="636161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10.2.  RANDOM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600" b="1" dirty="0" smtClean="0"/>
              <a:t>Syntax: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dirty="0" smtClean="0"/>
              <a:t>Import  random</a:t>
            </a:r>
          </a:p>
          <a:p>
            <a:pPr marL="0" indent="0">
              <a:buNone/>
            </a:pPr>
            <a:r>
              <a:rPr lang="en-US" sz="2400" dirty="0" err="1"/>
              <a:t>r</a:t>
            </a:r>
            <a:r>
              <a:rPr lang="en-US" sz="2400" dirty="0" err="1" smtClean="0"/>
              <a:t>andom.randrange</a:t>
            </a:r>
            <a:r>
              <a:rPr lang="en-US" sz="2400" dirty="0" smtClean="0"/>
              <a:t>(</a:t>
            </a:r>
            <a:r>
              <a:rPr lang="en-US" sz="2400" dirty="0" err="1" smtClean="0"/>
              <a:t>lower_limt,upper_limit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2600" b="1" dirty="0" smtClean="0"/>
              <a:t>Example: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dirty="0" smtClean="0"/>
              <a:t>Import random</a:t>
            </a:r>
          </a:p>
          <a:p>
            <a:pPr marL="0" indent="0">
              <a:buNone/>
            </a:pPr>
            <a:r>
              <a:rPr lang="en-US" sz="2400" dirty="0" err="1" smtClean="0"/>
              <a:t>Random.randrange</a:t>
            </a:r>
            <a:r>
              <a:rPr lang="en-US" sz="2400" dirty="0" smtClean="0"/>
              <a:t>(10 , 50 )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07361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7" y="130629"/>
            <a:ext cx="11691257" cy="66228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10.3.  TIME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600" b="1" dirty="0" smtClean="0"/>
              <a:t>Syntax: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dirty="0" smtClean="0"/>
              <a:t>Import  time </a:t>
            </a:r>
          </a:p>
          <a:p>
            <a:pPr marL="0" indent="0">
              <a:buNone/>
            </a:pPr>
            <a:r>
              <a:rPr lang="en-US" sz="2400" dirty="0" err="1"/>
              <a:t>t</a:t>
            </a:r>
            <a:r>
              <a:rPr lang="en-US" sz="2400" dirty="0" err="1" smtClean="0"/>
              <a:t>ime.gmtime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r>
              <a:rPr lang="en-US" sz="2400" dirty="0" err="1" smtClean="0"/>
              <a:t>time.localtime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r>
              <a:rPr lang="en-US" sz="2400" dirty="0" err="1" smtClean="0"/>
              <a:t>time.timezone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600" b="1" dirty="0" smtClean="0"/>
              <a:t>Example:  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dirty="0" smtClean="0"/>
              <a:t>Import  time</a:t>
            </a:r>
          </a:p>
          <a:p>
            <a:pPr marL="0" indent="0">
              <a:buNone/>
            </a:pPr>
            <a:r>
              <a:rPr lang="en-US" sz="2600" dirty="0" smtClean="0"/>
              <a:t>Print(</a:t>
            </a:r>
            <a:r>
              <a:rPr lang="en-US" sz="2600" dirty="0" err="1" smtClean="0"/>
              <a:t>time.gmtime</a:t>
            </a:r>
            <a:r>
              <a:rPr lang="en-US" sz="2600" dirty="0" smtClean="0"/>
              <a:t>())</a:t>
            </a:r>
          </a:p>
          <a:p>
            <a:pPr marL="0" indent="0">
              <a:buNone/>
            </a:pPr>
            <a:r>
              <a:rPr lang="en-US" sz="2600" dirty="0" smtClean="0"/>
              <a:t>Print(</a:t>
            </a:r>
            <a:r>
              <a:rPr lang="en-US" sz="2600" dirty="0" err="1" smtClean="0"/>
              <a:t>time.localtime</a:t>
            </a:r>
            <a:r>
              <a:rPr lang="en-US" sz="2600" dirty="0" smtClean="0"/>
              <a:t>() )</a:t>
            </a:r>
          </a:p>
          <a:p>
            <a:pPr marL="0" indent="0">
              <a:buNone/>
            </a:pPr>
            <a:r>
              <a:rPr lang="en-US" sz="2600" dirty="0" smtClean="0"/>
              <a:t>Print(</a:t>
            </a:r>
            <a:r>
              <a:rPr lang="en-US" sz="2600" dirty="0" err="1" smtClean="0"/>
              <a:t>time.timezone</a:t>
            </a:r>
            <a:r>
              <a:rPr lang="en-US" sz="26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1674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"/>
            <a:ext cx="11900261" cy="6714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10.4.  MATH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b="1" dirty="0" smtClean="0"/>
              <a:t>Syntax:</a:t>
            </a:r>
          </a:p>
          <a:p>
            <a:pPr marL="0" indent="0">
              <a:buNone/>
            </a:pPr>
            <a:r>
              <a:rPr lang="en-US" sz="2000" dirty="0" smtClean="0"/>
              <a:t>Import  math</a:t>
            </a:r>
          </a:p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ath.ceil</a:t>
            </a:r>
            <a:r>
              <a:rPr lang="en-US" sz="2000" dirty="0" smtClean="0"/>
              <a:t>(</a:t>
            </a:r>
            <a:r>
              <a:rPr lang="en-US" sz="2000" dirty="0" err="1" smtClean="0"/>
              <a:t>decimal_value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err="1" smtClean="0"/>
              <a:t>math.floor</a:t>
            </a:r>
            <a:r>
              <a:rPr lang="en-US" sz="2000" dirty="0" smtClean="0"/>
              <a:t>(</a:t>
            </a:r>
            <a:r>
              <a:rPr lang="en-US" sz="2000" dirty="0" err="1" smtClean="0"/>
              <a:t>decimal_value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err="1" smtClean="0"/>
              <a:t>math.factorial</a:t>
            </a:r>
            <a:r>
              <a:rPr lang="en-US" sz="2000" dirty="0" smtClean="0"/>
              <a:t>(value)</a:t>
            </a:r>
          </a:p>
          <a:p>
            <a:pPr marL="0" indent="0">
              <a:buNone/>
            </a:pPr>
            <a:r>
              <a:rPr lang="en-US" sz="2000" dirty="0" err="1" smtClean="0"/>
              <a:t>math.fabs</a:t>
            </a:r>
            <a:r>
              <a:rPr lang="en-US" sz="2000" dirty="0" smtClean="0"/>
              <a:t>(</a:t>
            </a:r>
            <a:r>
              <a:rPr lang="en-US" sz="2000" dirty="0" err="1" smtClean="0"/>
              <a:t>decimal_value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 smtClean="0"/>
              <a:t>Example:</a:t>
            </a:r>
          </a:p>
          <a:p>
            <a:pPr marL="0" indent="0">
              <a:buNone/>
            </a:pPr>
            <a:r>
              <a:rPr lang="en-US" sz="2000" dirty="0" smtClean="0"/>
              <a:t>Import math</a:t>
            </a:r>
          </a:p>
          <a:p>
            <a:pPr marL="0" indent="0">
              <a:buNone/>
            </a:pPr>
            <a:r>
              <a:rPr lang="en-US" sz="2000" dirty="0"/>
              <a:t>p</a:t>
            </a:r>
            <a:r>
              <a:rPr lang="en-US" sz="2000" dirty="0" smtClean="0"/>
              <a:t>rint(</a:t>
            </a:r>
            <a:r>
              <a:rPr lang="en-US" sz="2000" dirty="0" err="1" smtClean="0"/>
              <a:t>math.ceil</a:t>
            </a:r>
            <a:r>
              <a:rPr lang="en-US" sz="2000" dirty="0" smtClean="0"/>
              <a:t>(9 . 6 ))</a:t>
            </a:r>
          </a:p>
          <a:p>
            <a:pPr marL="0" indent="0">
              <a:buNone/>
            </a:pPr>
            <a:r>
              <a:rPr lang="en-US" sz="2000" dirty="0" smtClean="0"/>
              <a:t>print(</a:t>
            </a:r>
            <a:r>
              <a:rPr lang="en-US" sz="2000" dirty="0" err="1" smtClean="0"/>
              <a:t>math.floor</a:t>
            </a:r>
            <a:r>
              <a:rPr lang="en-US" sz="2000" dirty="0" smtClean="0"/>
              <a:t>(9 </a:t>
            </a:r>
            <a:r>
              <a:rPr lang="en-US" sz="2000" dirty="0"/>
              <a:t>. 6 ))</a:t>
            </a:r>
          </a:p>
          <a:p>
            <a:pPr marL="0" indent="0">
              <a:buNone/>
            </a:pPr>
            <a:r>
              <a:rPr lang="en-US" sz="2000" dirty="0" smtClean="0"/>
              <a:t>print(</a:t>
            </a:r>
            <a:r>
              <a:rPr lang="en-US" sz="2000" dirty="0" err="1" smtClean="0"/>
              <a:t>math.factorial</a:t>
            </a:r>
            <a:r>
              <a:rPr lang="en-US" sz="2000" dirty="0" smtClean="0"/>
              <a:t>( 5 </a:t>
            </a:r>
            <a:r>
              <a:rPr lang="en-US" sz="2000" dirty="0"/>
              <a:t>))</a:t>
            </a:r>
          </a:p>
          <a:p>
            <a:pPr marL="0" indent="0">
              <a:buNone/>
            </a:pPr>
            <a:r>
              <a:rPr lang="en-US" sz="2000" dirty="0" smtClean="0"/>
              <a:t>print(</a:t>
            </a:r>
            <a:r>
              <a:rPr lang="en-US" sz="2000" dirty="0" err="1" smtClean="0"/>
              <a:t>math.fabs</a:t>
            </a:r>
            <a:r>
              <a:rPr lang="en-US" sz="2000" dirty="0" smtClean="0"/>
              <a:t>(9 </a:t>
            </a:r>
            <a:r>
              <a:rPr lang="en-US" sz="2000" dirty="0"/>
              <a:t>. 6 ))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99211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69" y="143692"/>
            <a:ext cx="11696661" cy="6714308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11"/>
            </a:pPr>
            <a:r>
              <a:rPr lang="en-US" sz="2600" b="1" dirty="0" smtClean="0"/>
              <a:t>EXCEPTION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600" b="1" dirty="0" smtClean="0"/>
              <a:t>11.1  TRY-EXCEPT </a:t>
            </a:r>
          </a:p>
          <a:p>
            <a:pPr marL="0" indent="0">
              <a:buNone/>
            </a:pPr>
            <a:r>
              <a:rPr lang="en-US" sz="2600" b="1" dirty="0" smtClean="0"/>
              <a:t>Syntax: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</a:t>
            </a:r>
            <a:r>
              <a:rPr lang="en-US" sz="2000" dirty="0" smtClean="0"/>
              <a:t>ry: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#block of  statements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expect 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#If  there  is any  exception,  then  execute  this  block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Example: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try: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foo = 100/0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expect 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print ( “Number  cannot be divisible by 0” 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2964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Book name : python </a:t>
            </a:r>
          </a:p>
          <a:p>
            <a:pPr marL="0" indent="0">
              <a:buNone/>
            </a:pPr>
            <a:r>
              <a:rPr lang="en-US" dirty="0"/>
              <a:t>    Book price : 450 </a:t>
            </a:r>
          </a:p>
          <a:p>
            <a:pPr marL="0" indent="0">
              <a:buNone/>
            </a:pPr>
            <a:r>
              <a:rPr lang="en-US" dirty="0"/>
              <a:t>    Exception occurred </a:t>
            </a:r>
          </a:p>
          <a:p>
            <a:pPr marL="0" indent="0">
              <a:buNone/>
            </a:pPr>
            <a:r>
              <a:rPr lang="en-US" dirty="0"/>
              <a:t>    Bag price : 600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67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3" y="261256"/>
            <a:ext cx="11743509" cy="64138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b="1" dirty="0" smtClean="0"/>
              <a:t>11.2. TRY-EXPECT-FINALLY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 smtClean="0"/>
              <a:t>Syntax:</a:t>
            </a:r>
          </a:p>
          <a:p>
            <a:pPr marL="0" indent="0">
              <a:buNone/>
            </a:pPr>
            <a:endParaRPr lang="en-US" sz="2600" b="1" dirty="0" smtClean="0"/>
          </a:p>
          <a:p>
            <a:pPr marL="0" indent="0">
              <a:buNone/>
            </a:pPr>
            <a:r>
              <a:rPr lang="en-US" sz="2400" dirty="0" smtClean="0"/>
              <a:t>try: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#block of  </a:t>
            </a:r>
            <a:r>
              <a:rPr lang="en-US" sz="2400" dirty="0" smtClean="0"/>
              <a:t>statements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expect 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#If  there  is any  exception,  then  execute  this  block</a:t>
            </a:r>
          </a:p>
          <a:p>
            <a:pPr marL="0" indent="0">
              <a:buNone/>
            </a:pPr>
            <a:r>
              <a:rPr lang="en-US" sz="2400" dirty="0" smtClean="0"/>
              <a:t>finally: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#This  would always be executed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try: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foo = 100/0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expect 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print ( “Number  cannot be divisible by 0” 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finally: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print( “ program is  terminating “ 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8162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" y="261257"/>
            <a:ext cx="11118669" cy="591570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 startAt="12"/>
            </a:pPr>
            <a:r>
              <a:rPr lang="en-US" b="1" dirty="0" smtClean="0"/>
              <a:t>FUNCTION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2600" b="1" dirty="0" smtClean="0"/>
              <a:t>Syntax</a:t>
            </a:r>
            <a:r>
              <a:rPr lang="en-US" sz="2600" b="1" dirty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 </a:t>
            </a:r>
            <a:r>
              <a:rPr lang="en-US" sz="2400" dirty="0" err="1" smtClean="0"/>
              <a:t>function_name</a:t>
            </a:r>
            <a:r>
              <a:rPr lang="en-US" sz="2400" dirty="0" smtClean="0"/>
              <a:t>(parameters) : # Function  </a:t>
            </a:r>
            <a:r>
              <a:rPr lang="en-US" sz="2400" dirty="0" err="1" smtClean="0"/>
              <a:t>declearation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#function  body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[  return 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f</a:t>
            </a:r>
            <a:r>
              <a:rPr lang="en-US" sz="2400" dirty="0" err="1" smtClean="0"/>
              <a:t>unction_name</a:t>
            </a:r>
            <a:r>
              <a:rPr lang="en-US" sz="2400" dirty="0" smtClean="0"/>
              <a:t>(values) # Function call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Example: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  sum(</a:t>
            </a:r>
            <a:r>
              <a:rPr lang="en-US" sz="2400" dirty="0" err="1" smtClean="0"/>
              <a:t>foo,foo_bar</a:t>
            </a:r>
            <a:r>
              <a:rPr lang="en-US" sz="2400" dirty="0" smtClean="0"/>
              <a:t>) 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print(</a:t>
            </a:r>
            <a:r>
              <a:rPr lang="en-US" sz="2400" dirty="0" err="1" smtClean="0"/>
              <a:t>foo+foo_bar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Sum(5 , 5)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79664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" y="130628"/>
            <a:ext cx="11913326" cy="65706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12.1.  POSITIONAL  ARGUMENTS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600" b="1" dirty="0" smtClean="0"/>
              <a:t>Syntax: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 </a:t>
            </a:r>
            <a:r>
              <a:rPr lang="en-US" sz="2400" dirty="0" err="1" smtClean="0"/>
              <a:t>function_name</a:t>
            </a:r>
            <a:r>
              <a:rPr lang="en-US" sz="2400" dirty="0" smtClean="0"/>
              <a:t>(parameter1, parameter2 )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smtClean="0"/>
              <a:t>                      </a:t>
            </a:r>
            <a:r>
              <a:rPr lang="en-US" sz="2400" dirty="0"/>
              <a:t>#function  body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dirty="0" smtClean="0"/>
              <a:t>                       </a:t>
            </a:r>
            <a:r>
              <a:rPr lang="en-US" sz="2400" dirty="0"/>
              <a:t>[  return </a:t>
            </a:r>
            <a:r>
              <a:rPr lang="en-US" sz="2400" dirty="0" smtClean="0"/>
              <a:t>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f</a:t>
            </a:r>
            <a:r>
              <a:rPr lang="en-US" sz="2400" dirty="0" err="1" smtClean="0"/>
              <a:t>unction_name</a:t>
            </a:r>
            <a:r>
              <a:rPr lang="en-US" sz="2400" dirty="0" smtClean="0"/>
              <a:t>(value1, value2)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Example: 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 err="1"/>
              <a:t>def</a:t>
            </a:r>
            <a:r>
              <a:rPr lang="en-US" sz="2400" dirty="0"/>
              <a:t>   sum(</a:t>
            </a:r>
            <a:r>
              <a:rPr lang="en-US" sz="2400" dirty="0" err="1"/>
              <a:t>foo,foo_bar</a:t>
            </a:r>
            <a:r>
              <a:rPr lang="en-US" sz="2400" dirty="0"/>
              <a:t>) :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smtClean="0"/>
              <a:t>            </a:t>
            </a:r>
            <a:r>
              <a:rPr lang="en-US" sz="2400" dirty="0"/>
              <a:t>print(</a:t>
            </a:r>
            <a:r>
              <a:rPr lang="en-US" sz="2400" dirty="0" err="1"/>
              <a:t>foo+foo_bar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Sum(10 </a:t>
            </a:r>
            <a:r>
              <a:rPr lang="en-US" sz="2400" dirty="0"/>
              <a:t>, </a:t>
            </a:r>
            <a:r>
              <a:rPr lang="en-US" sz="2400" dirty="0" smtClean="0"/>
              <a:t>10)</a:t>
            </a:r>
            <a:endParaRPr lang="en-US" sz="2400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22537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32" y="238736"/>
            <a:ext cx="11652068" cy="63354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12.2. KEYWORD ARGUMENTS  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600" b="1" dirty="0" smtClean="0"/>
              <a:t>Syntax: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dirty="0" err="1"/>
              <a:t>function_name</a:t>
            </a:r>
            <a:r>
              <a:rPr lang="en-US" dirty="0"/>
              <a:t>(parameter1, parameter2 )</a:t>
            </a:r>
          </a:p>
          <a:p>
            <a:pPr marL="0" indent="0">
              <a:buNone/>
            </a:pPr>
            <a:r>
              <a:rPr lang="en-US" dirty="0"/>
              <a:t>                              #function  body</a:t>
            </a:r>
          </a:p>
          <a:p>
            <a:pPr marL="0" indent="0">
              <a:buNone/>
            </a:pPr>
            <a:r>
              <a:rPr lang="en-US" dirty="0"/>
              <a:t>                                [  return 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function_name</a:t>
            </a:r>
            <a:r>
              <a:rPr lang="en-US" dirty="0" smtClean="0"/>
              <a:t>(parameter1=value1</a:t>
            </a:r>
            <a:r>
              <a:rPr lang="en-US" dirty="0"/>
              <a:t>, value2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Example: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  sum(</a:t>
            </a:r>
            <a:r>
              <a:rPr lang="en-US" dirty="0" err="1"/>
              <a:t>foo,foo_bar</a:t>
            </a:r>
            <a:r>
              <a:rPr lang="en-US" dirty="0"/>
              <a:t>) :</a:t>
            </a:r>
          </a:p>
          <a:p>
            <a:pPr marL="0" indent="0">
              <a:buNone/>
            </a:pPr>
            <a:r>
              <a:rPr lang="en-US" dirty="0"/>
              <a:t>               print(</a:t>
            </a:r>
            <a:r>
              <a:rPr lang="en-US" dirty="0" err="1"/>
              <a:t>foo+foo_bar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Sum(</a:t>
            </a:r>
            <a:r>
              <a:rPr lang="en-US" dirty="0" err="1" smtClean="0"/>
              <a:t>foo_bar</a:t>
            </a:r>
            <a:r>
              <a:rPr lang="en-US" dirty="0" smtClean="0"/>
              <a:t>=10,foo=5)</a:t>
            </a:r>
          </a:p>
          <a:p>
            <a:pPr marL="0" indent="0">
              <a:buNone/>
            </a:pPr>
            <a:r>
              <a:rPr lang="en-US" dirty="0" smtClean="0"/>
              <a:t>          #(or)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Sum(foo=5,</a:t>
            </a:r>
            <a:r>
              <a:rPr lang="en-US" dirty="0"/>
              <a:t> </a:t>
            </a:r>
            <a:r>
              <a:rPr lang="en-US" dirty="0" err="1" smtClean="0"/>
              <a:t>foo_bar</a:t>
            </a:r>
            <a:r>
              <a:rPr lang="en-US" dirty="0" smtClean="0"/>
              <a:t>=10)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60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446" y="182880"/>
            <a:ext cx="11053354" cy="59940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400" b="1" dirty="0" smtClean="0"/>
              <a:t>12.3.  DEFAULT  ARGUMENTS</a:t>
            </a:r>
            <a:br>
              <a:rPr lang="en-US" sz="3400" b="1" dirty="0" smtClean="0"/>
            </a:br>
            <a:endParaRPr lang="en-US" sz="3400" b="1" dirty="0" smtClean="0"/>
          </a:p>
          <a:p>
            <a:pPr marL="0" indent="0">
              <a:buNone/>
            </a:pPr>
            <a:r>
              <a:rPr lang="en-US" sz="3400" b="1" dirty="0" smtClean="0"/>
              <a:t>Syntax: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dirty="0" err="1"/>
              <a:t>function_name</a:t>
            </a:r>
            <a:r>
              <a:rPr lang="en-US" dirty="0"/>
              <a:t>(parameter1, parameter2 </a:t>
            </a:r>
            <a:r>
              <a:rPr lang="en-US" dirty="0" smtClean="0"/>
              <a:t>= value) 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#function  body</a:t>
            </a:r>
          </a:p>
          <a:p>
            <a:pPr marL="0" indent="0">
              <a:buNone/>
            </a:pPr>
            <a:r>
              <a:rPr lang="en-US" dirty="0"/>
              <a:t>                                [  return ]</a:t>
            </a:r>
          </a:p>
          <a:p>
            <a:pPr marL="0" indent="0">
              <a:buNone/>
            </a:pPr>
            <a:r>
              <a:rPr lang="en-US" dirty="0" err="1" smtClean="0"/>
              <a:t>function_name</a:t>
            </a:r>
            <a:r>
              <a:rPr lang="en-US" dirty="0" smtClean="0"/>
              <a:t>(value1)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400" b="1" dirty="0" smtClean="0"/>
              <a:t>Example: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  sum(</a:t>
            </a:r>
            <a:r>
              <a:rPr lang="en-US" dirty="0" err="1"/>
              <a:t>foo,foo_bar</a:t>
            </a:r>
            <a:r>
              <a:rPr lang="en-US" dirty="0"/>
              <a:t>) :</a:t>
            </a:r>
          </a:p>
          <a:p>
            <a:pPr marL="0" indent="0">
              <a:buNone/>
            </a:pPr>
            <a:r>
              <a:rPr lang="en-US" dirty="0"/>
              <a:t>               print(</a:t>
            </a:r>
            <a:r>
              <a:rPr lang="en-US" dirty="0" err="1"/>
              <a:t>foo+foo_bar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Sum(2)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#(or)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Sum(2 , 4)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4127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195942"/>
            <a:ext cx="11144794" cy="666205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100" b="1" dirty="0" smtClean="0"/>
              <a:t>12.4.  VARIABLE NUMBER OF ARGUMENTS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5100" b="1" dirty="0" smtClean="0"/>
              <a:t>Syntax: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4400" dirty="0" err="1"/>
              <a:t>def</a:t>
            </a:r>
            <a:r>
              <a:rPr lang="en-US" sz="4400" dirty="0"/>
              <a:t>  </a:t>
            </a:r>
            <a:r>
              <a:rPr lang="en-US" sz="4400" dirty="0" err="1" smtClean="0"/>
              <a:t>function_name</a:t>
            </a:r>
            <a:r>
              <a:rPr lang="en-US" sz="4400" dirty="0" smtClean="0"/>
              <a:t>(*</a:t>
            </a:r>
            <a:r>
              <a:rPr lang="en-US" sz="4400" dirty="0" err="1" smtClean="0"/>
              <a:t>variable_tuple</a:t>
            </a:r>
            <a:r>
              <a:rPr lang="en-US" sz="4400" dirty="0" smtClean="0"/>
              <a:t>) </a:t>
            </a:r>
            <a:r>
              <a:rPr lang="en-US" sz="4400" dirty="0"/>
              <a:t>: </a:t>
            </a:r>
          </a:p>
          <a:p>
            <a:pPr marL="0" indent="0">
              <a:buNone/>
            </a:pPr>
            <a:r>
              <a:rPr lang="en-US" sz="4400" dirty="0"/>
              <a:t>                              #function  body</a:t>
            </a:r>
          </a:p>
          <a:p>
            <a:pPr marL="0" indent="0">
              <a:buNone/>
            </a:pPr>
            <a:r>
              <a:rPr lang="en-US" sz="4400" dirty="0"/>
              <a:t>                                [  return ]</a:t>
            </a:r>
          </a:p>
          <a:p>
            <a:pPr marL="0" indent="0">
              <a:buNone/>
            </a:pPr>
            <a:r>
              <a:rPr lang="en-US" sz="4400" dirty="0" err="1" smtClean="0"/>
              <a:t>function_name</a:t>
            </a:r>
            <a:r>
              <a:rPr lang="en-US" sz="4400" dirty="0" smtClean="0"/>
              <a:t>(value1.value2…..value n )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5100" b="1" dirty="0"/>
              <a:t>Example:</a:t>
            </a:r>
          </a:p>
          <a:p>
            <a:pPr marL="0" indent="0">
              <a:buNone/>
            </a:pPr>
            <a:r>
              <a:rPr lang="en-US" sz="4200" dirty="0" err="1"/>
              <a:t>def</a:t>
            </a:r>
            <a:r>
              <a:rPr lang="en-US" sz="4200" dirty="0"/>
              <a:t>   </a:t>
            </a:r>
            <a:r>
              <a:rPr lang="en-US" sz="4200" dirty="0" smtClean="0"/>
              <a:t>sum(*foo) :</a:t>
            </a:r>
          </a:p>
          <a:p>
            <a:pPr marL="0" indent="0">
              <a:buNone/>
            </a:pPr>
            <a:r>
              <a:rPr lang="en-US" sz="4200" dirty="0"/>
              <a:t> </a:t>
            </a:r>
            <a:r>
              <a:rPr lang="en-US" sz="4200" dirty="0" smtClean="0"/>
              <a:t>           </a:t>
            </a:r>
            <a:r>
              <a:rPr lang="en-US" sz="4200" dirty="0" err="1" smtClean="0"/>
              <a:t>foo_bar</a:t>
            </a:r>
            <a:r>
              <a:rPr lang="en-US" sz="4200" dirty="0" smtClean="0"/>
              <a:t> = 0</a:t>
            </a:r>
          </a:p>
          <a:p>
            <a:pPr marL="0" indent="0">
              <a:buNone/>
            </a:pPr>
            <a:r>
              <a:rPr lang="en-US" sz="4200" dirty="0"/>
              <a:t> </a:t>
            </a:r>
            <a:r>
              <a:rPr lang="en-US" sz="4200" dirty="0" smtClean="0"/>
              <a:t>         for I  in  foo:</a:t>
            </a:r>
          </a:p>
          <a:p>
            <a:pPr marL="0" indent="0">
              <a:buNone/>
            </a:pPr>
            <a:r>
              <a:rPr lang="en-US" sz="4200" dirty="0"/>
              <a:t> </a:t>
            </a:r>
            <a:r>
              <a:rPr lang="en-US" sz="4200" dirty="0" smtClean="0"/>
              <a:t>                </a:t>
            </a:r>
            <a:r>
              <a:rPr lang="en-US" sz="4200" dirty="0" err="1" smtClean="0"/>
              <a:t>foo_bar</a:t>
            </a:r>
            <a:r>
              <a:rPr lang="en-US" sz="4200" dirty="0" smtClean="0"/>
              <a:t>+=</a:t>
            </a:r>
            <a:r>
              <a:rPr lang="en-US" sz="4200" dirty="0" err="1" smtClean="0"/>
              <a:t>i</a:t>
            </a:r>
            <a:endParaRPr lang="en-US" sz="4200" dirty="0"/>
          </a:p>
          <a:p>
            <a:pPr marL="0" indent="0">
              <a:buNone/>
            </a:pPr>
            <a:r>
              <a:rPr lang="en-US" sz="4200" dirty="0"/>
              <a:t>               </a:t>
            </a:r>
            <a:r>
              <a:rPr lang="en-US" sz="4200" dirty="0" smtClean="0"/>
              <a:t>print(</a:t>
            </a:r>
            <a:r>
              <a:rPr lang="en-US" sz="4200" dirty="0" err="1" smtClean="0"/>
              <a:t>foo_bar</a:t>
            </a:r>
            <a:r>
              <a:rPr lang="en-US" sz="4200" dirty="0"/>
              <a:t>)</a:t>
            </a:r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4200" dirty="0"/>
              <a:t>  </a:t>
            </a:r>
            <a:r>
              <a:rPr lang="en-US" sz="4200" dirty="0" smtClean="0"/>
              <a:t>Sum( 2, 4, 6 )</a:t>
            </a:r>
            <a:endParaRPr lang="en-US" sz="4200" dirty="0"/>
          </a:p>
          <a:p>
            <a:pPr marL="0" indent="0">
              <a:buNone/>
            </a:pPr>
            <a:r>
              <a:rPr lang="en-US" sz="4200" dirty="0"/>
              <a:t>          #(or)</a:t>
            </a:r>
          </a:p>
          <a:p>
            <a:pPr marL="0" indent="0">
              <a:buNone/>
            </a:pPr>
            <a:r>
              <a:rPr lang="en-US" sz="4200" dirty="0"/>
              <a:t>  </a:t>
            </a:r>
            <a:r>
              <a:rPr lang="en-US" sz="4200" dirty="0" smtClean="0"/>
              <a:t>Sum(1, 2)</a:t>
            </a:r>
            <a:endParaRPr lang="en-US" sz="4200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5665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95943"/>
            <a:ext cx="11743508" cy="6426926"/>
          </a:xfrm>
        </p:spPr>
        <p:txBody>
          <a:bodyPr/>
          <a:lstStyle/>
          <a:p>
            <a:pPr marL="514350" indent="-514350">
              <a:buAutoNum type="arabicPeriod" startAt="13"/>
            </a:pPr>
            <a:r>
              <a:rPr lang="en-US" b="1" dirty="0" smtClean="0"/>
              <a:t>VARIABLE  SCOPE  </a:t>
            </a:r>
            <a:br>
              <a:rPr lang="en-US" b="1" dirty="0" smtClean="0"/>
            </a:b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13.1. GLOBAL  VARIABLE </a:t>
            </a:r>
            <a:br>
              <a:rPr lang="en-US" b="1" dirty="0" smtClean="0"/>
            </a:b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Syntax: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Variable = value                  #Global variable,  can be </a:t>
            </a:r>
            <a:r>
              <a:rPr lang="en-US" dirty="0" err="1" smtClean="0"/>
              <a:t>accessiable</a:t>
            </a:r>
            <a:r>
              <a:rPr lang="en-US" dirty="0" smtClean="0"/>
              <a:t>  anywhere.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Def </a:t>
            </a:r>
            <a:r>
              <a:rPr lang="en-US" dirty="0" err="1" smtClean="0"/>
              <a:t>function_name</a:t>
            </a:r>
            <a:r>
              <a:rPr lang="en-US" dirty="0" smtClean="0"/>
              <a:t>( )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#function  body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[return]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61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372" y="567559"/>
            <a:ext cx="10975428" cy="560940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</a:t>
            </a:r>
            <a:r>
              <a:rPr lang="en-US" b="1" dirty="0" smtClean="0"/>
              <a:t>:  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dirty="0" smtClean="0"/>
              <a:t>foo = 100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</a:t>
            </a:r>
            <a:r>
              <a:rPr lang="en-US" sz="2400" dirty="0" err="1" smtClean="0"/>
              <a:t>ef</a:t>
            </a:r>
            <a:r>
              <a:rPr lang="en-US" sz="2400" dirty="0" smtClean="0"/>
              <a:t>    function1 ( ) 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global foo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foo+=1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Print ( foo )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Function1( )</a:t>
            </a:r>
          </a:p>
          <a:p>
            <a:pPr marL="0" indent="0">
              <a:buNone/>
            </a:pPr>
            <a:r>
              <a:rPr lang="en-US" dirty="0" smtClean="0"/>
              <a:t>Print(foo)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7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6" y="156754"/>
            <a:ext cx="11939451" cy="68971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13.2.  LOCAL VARIABLE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  </a:t>
            </a:r>
            <a:r>
              <a:rPr lang="en-US" sz="2400" dirty="0" err="1" smtClean="0"/>
              <a:t>function_name</a:t>
            </a:r>
            <a:r>
              <a:rPr lang="en-US" sz="2400" dirty="0" smtClean="0"/>
              <a:t>( ) 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variable1=value #Local  variable,  can   accessible  only  inside this  function.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  function1( ) 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foo=100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foo+=1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print (foo)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Function1( 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print (foo)  #This  statement will  give an  error as  variable , foo is  local to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endParaRPr lang="en-US" sz="2400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058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" y="248194"/>
            <a:ext cx="11118669" cy="5928769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 startAt="14"/>
            </a:pPr>
            <a:r>
              <a:rPr lang="en-US" b="1" dirty="0" smtClean="0"/>
              <a:t>PACKAGE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b="1" dirty="0"/>
              <a:t>Syntax: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from  </a:t>
            </a:r>
            <a:r>
              <a:rPr lang="en-US" dirty="0" err="1" smtClean="0"/>
              <a:t>packagename</a:t>
            </a:r>
            <a:r>
              <a:rPr lang="en-US" dirty="0" smtClean="0"/>
              <a:t>  import  </a:t>
            </a:r>
            <a:r>
              <a:rPr lang="en-US" dirty="0" err="1" smtClean="0"/>
              <a:t>modulename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( or )</a:t>
            </a:r>
          </a:p>
          <a:p>
            <a:pPr marL="0" indent="0">
              <a:buNone/>
            </a:pPr>
            <a:r>
              <a:rPr lang="en-US" dirty="0" smtClean="0"/>
              <a:t>Import  </a:t>
            </a:r>
            <a:r>
              <a:rPr lang="en-US" dirty="0" err="1" smtClean="0"/>
              <a:t>packagename</a:t>
            </a:r>
            <a:r>
              <a:rPr lang="en-US" dirty="0" smtClean="0"/>
              <a:t> . </a:t>
            </a:r>
            <a:r>
              <a:rPr lang="en-US" dirty="0" err="1" smtClean="0"/>
              <a:t>Modulename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b="1" dirty="0" smtClean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from  Flights  import  </a:t>
            </a:r>
            <a:r>
              <a:rPr lang="en-US" sz="2400" dirty="0" err="1" smtClean="0"/>
              <a:t>manageFlights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# ( or )</a:t>
            </a:r>
          </a:p>
          <a:p>
            <a:pPr marL="0" indent="0">
              <a:buNone/>
            </a:pPr>
            <a:r>
              <a:rPr lang="en-US" sz="2400" dirty="0" smtClean="0"/>
              <a:t>Import  </a:t>
            </a:r>
            <a:r>
              <a:rPr lang="en-US" sz="2400" dirty="0" err="1" smtClean="0"/>
              <a:t>Flights.MangeFlights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4591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65576" cy="65706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3) Consider the table </a:t>
            </a:r>
            <a:r>
              <a:rPr lang="en-US" b="1" dirty="0" smtClean="0"/>
              <a:t>company</a:t>
            </a:r>
            <a:r>
              <a:rPr lang="en-US" dirty="0" smtClean="0"/>
              <a:t> given below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400" dirty="0" smtClean="0"/>
              <a:t>Table : company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Query :</a:t>
            </a:r>
          </a:p>
          <a:p>
            <a:pPr marL="0" indent="0"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companyname</a:t>
            </a:r>
            <a:r>
              <a:rPr lang="en-US" sz="2400" dirty="0" smtClean="0"/>
              <a:t> FROM company WHERE LENGTH(city) BETWEEN 6 AND 10 ORDER BY country, </a:t>
            </a:r>
            <a:r>
              <a:rPr lang="en-US" sz="2400" dirty="0" err="1" smtClean="0"/>
              <a:t>companyname</a:t>
            </a:r>
            <a:r>
              <a:rPr lang="en-US" sz="2400" dirty="0" smtClean="0"/>
              <a:t> DESC;</a:t>
            </a:r>
          </a:p>
          <a:p>
            <a:pPr marL="0" indent="0">
              <a:buNone/>
            </a:pPr>
            <a:r>
              <a:rPr lang="en-US" sz="2400" dirty="0" smtClean="0"/>
              <a:t>What will be the output when the above query  is executed ?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64417441"/>
              </p:ext>
            </p:extLst>
          </p:nvPr>
        </p:nvGraphicFramePr>
        <p:xfrm>
          <a:off x="300443" y="849084"/>
          <a:ext cx="5316582" cy="2573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425">
                  <a:extLst>
                    <a:ext uri="{9D8B030D-6E8A-4147-A177-3AD203B41FA5}">
                      <a16:colId xmlns:a16="http://schemas.microsoft.com/office/drawing/2014/main" xmlns="" val="2832619865"/>
                    </a:ext>
                  </a:extLst>
                </a:gridCol>
                <a:gridCol w="1824493">
                  <a:extLst>
                    <a:ext uri="{9D8B030D-6E8A-4147-A177-3AD203B41FA5}">
                      <a16:colId xmlns:a16="http://schemas.microsoft.com/office/drawing/2014/main" xmlns="" val="948345883"/>
                    </a:ext>
                  </a:extLst>
                </a:gridCol>
                <a:gridCol w="1537074">
                  <a:extLst>
                    <a:ext uri="{9D8B030D-6E8A-4147-A177-3AD203B41FA5}">
                      <a16:colId xmlns:a16="http://schemas.microsoft.com/office/drawing/2014/main" xmlns="" val="1648166056"/>
                    </a:ext>
                  </a:extLst>
                </a:gridCol>
                <a:gridCol w="1474590">
                  <a:extLst>
                    <a:ext uri="{9D8B030D-6E8A-4147-A177-3AD203B41FA5}">
                      <a16:colId xmlns:a16="http://schemas.microsoft.com/office/drawing/2014/main" xmlns="" val="2499624026"/>
                    </a:ext>
                  </a:extLst>
                </a:gridCol>
              </a:tblGrid>
              <a:tr h="3676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Company name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City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Country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4547318"/>
                  </a:ext>
                </a:extLst>
              </a:tr>
              <a:tr h="36762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Arnold Limited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Frankfurt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Germany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2735118"/>
                  </a:ext>
                </a:extLst>
              </a:tr>
              <a:tr h="36762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Bud and 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Cuxhaven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Germany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5872099"/>
                  </a:ext>
                </a:extLst>
              </a:tr>
              <a:tr h="36762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Heli</a:t>
                      </a:r>
                      <a:r>
                        <a:rPr lang="en-US" dirty="0" smtClean="0"/>
                        <a:t> brothers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Berlin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Germany</a:t>
                      </a:r>
                      <a:r>
                        <a:rPr lang="en-US" baseline="0" dirty="0" smtClean="0"/>
                        <a:t>  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763030"/>
                  </a:ext>
                </a:extLst>
              </a:tr>
              <a:tr h="36762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Tokyo Traders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Tokyo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Japan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7574237"/>
                  </a:ext>
                </a:extLst>
              </a:tr>
              <a:tr h="36762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Mayumis</a:t>
                      </a:r>
                      <a:r>
                        <a:rPr lang="en-US" dirty="0" smtClean="0"/>
                        <a:t> Co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Osaka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Japan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0802780"/>
                  </a:ext>
                </a:extLst>
              </a:tr>
              <a:tr h="36762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Cajun  Delights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Orieans</a:t>
                      </a:r>
                      <a:r>
                        <a:rPr lang="en-US" dirty="0" smtClean="0"/>
                        <a:t>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USA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694696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94734505"/>
              </p:ext>
            </p:extLst>
          </p:nvPr>
        </p:nvGraphicFramePr>
        <p:xfrm>
          <a:off x="1384655" y="5107588"/>
          <a:ext cx="1985562" cy="1484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562">
                  <a:extLst>
                    <a:ext uri="{9D8B030D-6E8A-4147-A177-3AD203B41FA5}">
                      <a16:colId xmlns:a16="http://schemas.microsoft.com/office/drawing/2014/main" xmlns="" val="895116957"/>
                    </a:ext>
                  </a:extLst>
                </a:gridCol>
              </a:tblGrid>
              <a:tr h="37114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COMPANY NAME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4077190"/>
                  </a:ext>
                </a:extLst>
              </a:tr>
              <a:tr h="3711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Arnold 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95851"/>
                  </a:ext>
                </a:extLst>
              </a:tr>
              <a:tr h="3711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Bud and 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4452277"/>
                  </a:ext>
                </a:extLst>
              </a:tr>
              <a:tr h="37114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Heli</a:t>
                      </a:r>
                      <a:r>
                        <a:rPr lang="en-US" dirty="0" smtClean="0"/>
                        <a:t> brothers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482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1281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431074"/>
            <a:ext cx="11599818" cy="623098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15. FILE  HANDLING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15.1.  OPENING  A FILE  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2600" b="1" dirty="0" smtClean="0"/>
              <a:t>Syntax</a:t>
            </a:r>
            <a:r>
              <a:rPr lang="en-US" sz="2600" b="1" dirty="0"/>
              <a:t>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2400" dirty="0" smtClean="0"/>
              <a:t>file  =  open(</a:t>
            </a:r>
            <a:r>
              <a:rPr lang="en-US" sz="2400" dirty="0" err="1" smtClean="0"/>
              <a:t>file_name</a:t>
            </a:r>
            <a:r>
              <a:rPr lang="en-US" sz="2400" dirty="0" smtClean="0"/>
              <a:t>  [ ,</a:t>
            </a:r>
            <a:r>
              <a:rPr lang="en-US" sz="2400" dirty="0" err="1" smtClean="0"/>
              <a:t>access_mode</a:t>
            </a:r>
            <a:r>
              <a:rPr lang="en-US" sz="2400" dirty="0" smtClean="0"/>
              <a:t> ])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dirty="0" err="1" smtClean="0"/>
              <a:t>Sample_file</a:t>
            </a:r>
            <a:r>
              <a:rPr lang="en-US" sz="2400" dirty="0" smtClean="0"/>
              <a:t>=open(</a:t>
            </a:r>
            <a:r>
              <a:rPr lang="en-US" sz="2400" dirty="0" err="1" smtClean="0"/>
              <a:t>sample.txt,r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84930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" y="245020"/>
            <a:ext cx="11571514" cy="640397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15.2. CLOSING  A  FILE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Syntax: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dirty="0" smtClean="0"/>
              <a:t>Close(</a:t>
            </a:r>
            <a:r>
              <a:rPr lang="en-US" sz="2400" dirty="0" err="1" smtClean="0"/>
              <a:t>file_name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dirty="0" smtClean="0"/>
              <a:t>Close(sample.txt)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9990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274320"/>
            <a:ext cx="11157857" cy="590264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15.3. WRITING  INTO  A  FILE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2400" dirty="0" err="1" smtClean="0"/>
              <a:t>File.write</a:t>
            </a:r>
            <a:r>
              <a:rPr lang="en-US" sz="2400" dirty="0" smtClean="0"/>
              <a:t>(string)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Sample_file.write</a:t>
            </a:r>
            <a:r>
              <a:rPr lang="en-US" sz="2400" dirty="0" smtClean="0"/>
              <a:t>( “ Welcome  to  files….”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3330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371" y="252248"/>
            <a:ext cx="11540359" cy="63377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15.4. READING FROM  A  FILE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2400" dirty="0" err="1" smtClean="0"/>
              <a:t>File.read</a:t>
            </a:r>
            <a:r>
              <a:rPr lang="en-US" sz="2400" dirty="0" smtClean="0"/>
              <a:t>( 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Sample_file.read</a:t>
            </a:r>
            <a:r>
              <a:rPr lang="en-US" sz="2400" dirty="0" smtClean="0"/>
              <a:t>( 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8190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2" y="156753"/>
            <a:ext cx="8203474" cy="5889580"/>
          </a:xfrm>
        </p:spPr>
        <p:txBody>
          <a:bodyPr>
            <a:noAutofit/>
          </a:bodyPr>
          <a:lstStyle/>
          <a:p>
            <a:pPr marL="514350" indent="-514350">
              <a:buAutoNum type="arabicPeriod" startAt="16"/>
            </a:pPr>
            <a:r>
              <a:rPr lang="en-US" b="1" dirty="0" smtClean="0"/>
              <a:t>REGULER  EXPRESSIONS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 smtClean="0"/>
              <a:t>EXAMPLE: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 smtClean="0"/>
              <a:t>re.search</a:t>
            </a:r>
            <a:r>
              <a:rPr lang="en-US" sz="2400" dirty="0" smtClean="0"/>
              <a:t>(</a:t>
            </a:r>
            <a:r>
              <a:rPr lang="en-US" sz="2400" dirty="0" err="1" smtClean="0"/>
              <a:t>r”come</a:t>
            </a:r>
            <a:r>
              <a:rPr lang="en-US" sz="2400" dirty="0" smtClean="0"/>
              <a:t>” , “welcome” 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smtClean="0"/>
              <a:t>Output :  come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err="1" smtClean="0"/>
              <a:t>re.search</a:t>
            </a:r>
            <a:r>
              <a:rPr lang="en-US" sz="2400" dirty="0" smtClean="0"/>
              <a:t> (r ”c . . </a:t>
            </a:r>
            <a:r>
              <a:rPr lang="en-US" sz="2400" dirty="0"/>
              <a:t>e</a:t>
            </a:r>
            <a:r>
              <a:rPr lang="en-US" sz="2400" dirty="0" smtClean="0"/>
              <a:t>“ , “welcome”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Output :  come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err="1"/>
              <a:t>re.search</a:t>
            </a:r>
            <a:r>
              <a:rPr lang="en-US" sz="2400" dirty="0"/>
              <a:t> (r ”</a:t>
            </a:r>
            <a:r>
              <a:rPr lang="en-US" sz="2400" dirty="0" smtClean="0"/>
              <a:t>c\</a:t>
            </a:r>
            <a:r>
              <a:rPr lang="en-US" sz="2400" dirty="0" err="1" smtClean="0"/>
              <a:t>dme</a:t>
            </a:r>
            <a:r>
              <a:rPr lang="en-US" sz="2400" dirty="0" smtClean="0"/>
              <a:t>” ,  “welcome “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Output :  </a:t>
            </a:r>
            <a:r>
              <a:rPr lang="en-US" sz="2400" dirty="0" smtClean="0"/>
              <a:t>come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err="1"/>
              <a:t>r</a:t>
            </a:r>
            <a:r>
              <a:rPr lang="en-US" sz="2400" dirty="0" err="1" smtClean="0"/>
              <a:t>e.serach</a:t>
            </a:r>
            <a:r>
              <a:rPr lang="en-US" sz="2400" dirty="0" smtClean="0"/>
              <a:t>(</a:t>
            </a:r>
            <a:r>
              <a:rPr lang="en-US" sz="2400" dirty="0" err="1" smtClean="0"/>
              <a:t>r”W</a:t>
            </a:r>
            <a:r>
              <a:rPr lang="en-US" sz="2400" dirty="0" smtClean="0"/>
              <a:t>[0-9]e” , “ W2elcome “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Output:   W2e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64250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2563" y="182563"/>
            <a:ext cx="11665448" cy="7504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 err="1"/>
              <a:t>re.search</a:t>
            </a:r>
            <a:r>
              <a:rPr lang="en-US" sz="2000" dirty="0"/>
              <a:t>(</a:t>
            </a:r>
            <a:r>
              <a:rPr lang="en-US" sz="2000" dirty="0" err="1"/>
              <a:t>r”W</a:t>
            </a:r>
            <a:r>
              <a:rPr lang="en-US" sz="2000" dirty="0"/>
              <a:t>[0-9]e” , “ </a:t>
            </a:r>
            <a:r>
              <a:rPr lang="en-US" sz="2000" dirty="0" smtClean="0"/>
              <a:t>Welcome </a:t>
            </a:r>
            <a:r>
              <a:rPr lang="en-US" sz="2000" dirty="0"/>
              <a:t>“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Output : W2e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err="1" smtClean="0"/>
              <a:t>re.search</a:t>
            </a:r>
            <a:r>
              <a:rPr lang="en-US" sz="2000" dirty="0" smtClean="0"/>
              <a:t>(r </a:t>
            </a:r>
            <a:r>
              <a:rPr lang="en-US" sz="2000" dirty="0"/>
              <a:t>“ </a:t>
            </a:r>
            <a:r>
              <a:rPr lang="en-US" sz="2000" dirty="0" err="1"/>
              <a:t>Wel</a:t>
            </a:r>
            <a:r>
              <a:rPr lang="en-US" sz="2000" dirty="0"/>
              <a:t> | </a:t>
            </a:r>
            <a:r>
              <a:rPr lang="en-US" sz="2000" dirty="0" err="1"/>
              <a:t>Fel</a:t>
            </a:r>
            <a:r>
              <a:rPr lang="en-US" sz="2000" dirty="0"/>
              <a:t>“ , “ </a:t>
            </a:r>
            <a:r>
              <a:rPr lang="en-US" sz="2000" dirty="0" smtClean="0"/>
              <a:t>Welcome </a:t>
            </a:r>
            <a:r>
              <a:rPr lang="en-US" sz="2000" dirty="0"/>
              <a:t>“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Output : </a:t>
            </a:r>
            <a:r>
              <a:rPr lang="en-US" sz="2000" dirty="0" err="1"/>
              <a:t>Wel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re.search</a:t>
            </a:r>
            <a:r>
              <a:rPr lang="en-US" sz="2000" dirty="0" smtClean="0"/>
              <a:t>(r</a:t>
            </a:r>
            <a:r>
              <a:rPr lang="en-US" sz="2000" dirty="0"/>
              <a:t> “ Welcome </a:t>
            </a:r>
            <a:r>
              <a:rPr lang="en-US" sz="2000" dirty="0" smtClean="0"/>
              <a:t>\S” , “</a:t>
            </a:r>
            <a:r>
              <a:rPr lang="en-US" sz="2000" dirty="0"/>
              <a:t>“ Welcome </a:t>
            </a:r>
            <a:r>
              <a:rPr lang="en-US" sz="2000" dirty="0" smtClean="0"/>
              <a:t>to Regular  Expression” )</a:t>
            </a:r>
          </a:p>
          <a:p>
            <a:pPr marL="0" indent="0">
              <a:buNone/>
            </a:pPr>
            <a:r>
              <a:rPr lang="en-US" sz="2000" dirty="0" smtClean="0"/>
              <a:t>Output: Welcome  #Will check  whether  space  is  there  after </a:t>
            </a:r>
            <a:r>
              <a:rPr lang="en-US" sz="2000" dirty="0"/>
              <a:t>“ Welcome </a:t>
            </a:r>
            <a:r>
              <a:rPr lang="en-US" sz="2000" dirty="0" smtClean="0"/>
              <a:t>“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err="1"/>
              <a:t>re.search</a:t>
            </a:r>
            <a:r>
              <a:rPr lang="en-US" sz="2000" dirty="0"/>
              <a:t> (r </a:t>
            </a:r>
            <a:r>
              <a:rPr lang="en-US" sz="2000" dirty="0" smtClean="0"/>
              <a:t>”e$“ </a:t>
            </a:r>
            <a:r>
              <a:rPr lang="en-US" sz="2000" dirty="0"/>
              <a:t>, “welcome”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Output :  </a:t>
            </a:r>
            <a:r>
              <a:rPr lang="en-US" sz="2000" dirty="0" smtClean="0"/>
              <a:t>e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err="1"/>
              <a:t>re.search</a:t>
            </a:r>
            <a:r>
              <a:rPr lang="en-US" sz="2000" dirty="0"/>
              <a:t> (r </a:t>
            </a:r>
            <a:r>
              <a:rPr lang="en-US" sz="2000" dirty="0" smtClean="0"/>
              <a:t>”^W“ </a:t>
            </a:r>
            <a:r>
              <a:rPr lang="en-US" sz="2000" dirty="0"/>
              <a:t>, “welcome”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Output : </a:t>
            </a:r>
            <a:r>
              <a:rPr lang="en-US" sz="2000" dirty="0" smtClean="0"/>
              <a:t>W</a:t>
            </a: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err="1" smtClean="0"/>
              <a:t>Re.sub</a:t>
            </a:r>
            <a:r>
              <a:rPr lang="en-US" sz="2000" dirty="0" smtClean="0"/>
              <a:t>(</a:t>
            </a:r>
            <a:r>
              <a:rPr lang="en-US" sz="2000" dirty="0" err="1" smtClean="0"/>
              <a:t>r”Felcome</a:t>
            </a:r>
            <a:r>
              <a:rPr lang="en-US" sz="2000" dirty="0" smtClean="0"/>
              <a:t>” , r ”welcome” ,  “</a:t>
            </a:r>
            <a:r>
              <a:rPr lang="en-US" sz="2000" dirty="0" err="1" smtClean="0"/>
              <a:t>Felcome</a:t>
            </a:r>
            <a:r>
              <a:rPr lang="en-US" sz="2000" dirty="0" smtClean="0"/>
              <a:t>  to Regular  </a:t>
            </a:r>
            <a:r>
              <a:rPr lang="en-US" sz="2000" dirty="0"/>
              <a:t>Expression”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Output: </a:t>
            </a:r>
            <a:r>
              <a:rPr lang="en-US" sz="2000" dirty="0" smtClean="0"/>
              <a:t>Welcome to </a:t>
            </a:r>
            <a:r>
              <a:rPr lang="en-US" sz="2000" dirty="0"/>
              <a:t>Regular  Expression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3767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287382"/>
            <a:ext cx="11521440" cy="6361611"/>
          </a:xfrm>
        </p:spPr>
        <p:txBody>
          <a:bodyPr/>
          <a:lstStyle/>
          <a:p>
            <a:pPr marL="514350" indent="-514350">
              <a:buAutoNum type="arabicPeriod" startAt="17"/>
            </a:pPr>
            <a:r>
              <a:rPr lang="en-US" b="1" dirty="0" smtClean="0"/>
              <a:t>LAMBDA  EXPRESSIONS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2400" dirty="0" err="1" smtClean="0"/>
              <a:t>Lambda_name</a:t>
            </a:r>
            <a:r>
              <a:rPr lang="en-US" sz="2400" dirty="0" smtClean="0"/>
              <a:t> = lambda  variable 1,  variable 2 ……..variable  n  :  </a:t>
            </a:r>
            <a:r>
              <a:rPr lang="en-US" sz="2400" dirty="0" err="1" smtClean="0"/>
              <a:t>lambda_operation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 sum =  lambda  foo,  </a:t>
            </a:r>
            <a:r>
              <a:rPr lang="en-US" sz="2400" dirty="0" err="1" smtClean="0"/>
              <a:t>foo_bar</a:t>
            </a:r>
            <a:r>
              <a:rPr lang="en-US" sz="2400" dirty="0" smtClean="0"/>
              <a:t>  :  foo  +   </a:t>
            </a:r>
            <a:r>
              <a:rPr lang="en-US" sz="2400" dirty="0" err="1" smtClean="0"/>
              <a:t>foo_bar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Print ( sum (3 , 3) 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020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69" y="209006"/>
            <a:ext cx="5199017" cy="5967957"/>
          </a:xfrm>
        </p:spPr>
        <p:txBody>
          <a:bodyPr>
            <a:noAutofit/>
          </a:bodyPr>
          <a:lstStyle/>
          <a:p>
            <a:pPr marL="514350" indent="-514350">
              <a:buAutoNum type="arabicPeriod" startAt="18"/>
            </a:pPr>
            <a:r>
              <a:rPr lang="en-US" sz="2400" b="1" dirty="0" smtClean="0"/>
              <a:t>ITERATORS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 smtClean="0"/>
              <a:t>Example: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.  .   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Printing list data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.   .  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List = [ 10, 2, 100 , 5 ]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for  </a:t>
            </a:r>
            <a:r>
              <a:rPr lang="en-US" sz="2400" dirty="0" err="1" smtClean="0"/>
              <a:t>i</a:t>
            </a:r>
            <a:r>
              <a:rPr lang="en-US" sz="2400" dirty="0" smtClean="0"/>
              <a:t>  in  range (0, </a:t>
            </a:r>
            <a:r>
              <a:rPr lang="en-US" sz="2400" dirty="0" err="1" smtClean="0"/>
              <a:t>len</a:t>
            </a:r>
            <a:r>
              <a:rPr lang="en-US" sz="2400" dirty="0" smtClean="0"/>
              <a:t>(list)) 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print(list [</a:t>
            </a:r>
            <a:r>
              <a:rPr lang="en-US" sz="2400" dirty="0" err="1" smtClean="0"/>
              <a:t>i</a:t>
            </a:r>
            <a:r>
              <a:rPr lang="en-US" sz="2400" dirty="0" smtClean="0"/>
              <a:t> ]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Print(“_ _ _ _ _ _ _ _ _ _ _ _ _ _ _ “)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869582" y="-128384"/>
            <a:ext cx="6096000" cy="76020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 .   .   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Printing  list data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 .    .   .</a:t>
            </a:r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List = [10, 2, 100 ,  5 </a:t>
            </a:r>
            <a:r>
              <a:rPr lang="en-US" sz="2400" dirty="0" smtClean="0"/>
              <a:t>] 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for  </a:t>
            </a:r>
            <a:r>
              <a:rPr lang="en-US" sz="2400" dirty="0" err="1"/>
              <a:t>i</a:t>
            </a:r>
            <a:r>
              <a:rPr lang="en-US" sz="2400" dirty="0"/>
              <a:t>  in  range (0, </a:t>
            </a:r>
            <a:r>
              <a:rPr lang="en-US" sz="2400" dirty="0" err="1"/>
              <a:t>len</a:t>
            </a:r>
            <a:r>
              <a:rPr lang="en-US" sz="2400" dirty="0"/>
              <a:t>(list)) :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     print(list [</a:t>
            </a:r>
            <a:r>
              <a:rPr lang="en-US" sz="2400" dirty="0" err="1"/>
              <a:t>i</a:t>
            </a:r>
            <a:r>
              <a:rPr lang="en-US" sz="2400" dirty="0"/>
              <a:t> ] )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Print(“_ _ _ _ _ _ _ _ _ _ _ _ _ _ _ “)</a:t>
            </a:r>
          </a:p>
          <a:p>
            <a:pPr>
              <a:spcBef>
                <a:spcPts val="600"/>
              </a:spcBef>
            </a:pPr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.  .  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Printing  characters  of  string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.   .   .   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name= “INFOSYS”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for  char in  name :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        print (char )</a:t>
            </a:r>
          </a:p>
          <a:p>
            <a:pPr>
              <a:spcBef>
                <a:spcPts val="6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50860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0"/>
            <a:ext cx="5016138" cy="617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/>
              <a:t>dict</a:t>
            </a:r>
            <a:r>
              <a:rPr lang="en-US" sz="2400" dirty="0" smtClean="0"/>
              <a:t> = { “a” : 100, “b” : 500,  “c” : 300 }</a:t>
            </a:r>
          </a:p>
          <a:p>
            <a:pPr marL="0" indent="0">
              <a:buNone/>
            </a:pPr>
            <a:r>
              <a:rPr lang="en-US" sz="2400" dirty="0" smtClean="0"/>
              <a:t>.      .     .</a:t>
            </a:r>
          </a:p>
          <a:p>
            <a:pPr marL="0" indent="0">
              <a:buNone/>
            </a:pPr>
            <a:r>
              <a:rPr lang="en-US" sz="2400" dirty="0" smtClean="0"/>
              <a:t>get all keys from the dictionary</a:t>
            </a:r>
          </a:p>
          <a:p>
            <a:pPr marL="0" indent="0">
              <a:buNone/>
            </a:pPr>
            <a:r>
              <a:rPr lang="en-US" sz="2400" dirty="0" smtClean="0"/>
              <a:t>.   .   .</a:t>
            </a:r>
          </a:p>
          <a:p>
            <a:pPr marL="0" indent="0">
              <a:buNone/>
            </a:pPr>
            <a:r>
              <a:rPr lang="en-US" sz="2400" dirty="0" smtClean="0"/>
              <a:t>list = </a:t>
            </a:r>
            <a:r>
              <a:rPr lang="en-US" sz="2400" dirty="0" err="1" smtClean="0"/>
              <a:t>dict.keys</a:t>
            </a:r>
            <a:r>
              <a:rPr lang="en-US" sz="2400" dirty="0" smtClean="0"/>
              <a:t>( )</a:t>
            </a:r>
          </a:p>
          <a:p>
            <a:pPr marL="0" indent="0">
              <a:buNone/>
            </a:pPr>
            <a:r>
              <a:rPr lang="en-US" sz="2400" dirty="0" smtClean="0"/>
              <a:t>Print(list)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dict</a:t>
            </a:r>
            <a:r>
              <a:rPr lang="en-US" sz="2400" dirty="0"/>
              <a:t> = { “a” : 100, “b” : 500,  “c” : 300 }</a:t>
            </a:r>
          </a:p>
          <a:p>
            <a:pPr marL="0" indent="0">
              <a:buNone/>
            </a:pPr>
            <a:r>
              <a:rPr lang="en-US" sz="2400" dirty="0"/>
              <a:t>.      .     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r>
              <a:rPr lang="en-US" sz="2400" dirty="0" smtClean="0"/>
              <a:t>iterating  through  the  dictionary</a:t>
            </a:r>
          </a:p>
          <a:p>
            <a:pPr marL="0" indent="0">
              <a:buNone/>
            </a:pPr>
            <a:r>
              <a:rPr lang="en-US" sz="2400" dirty="0" smtClean="0"/>
              <a:t>.   .   .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for  key  in  </a:t>
            </a:r>
            <a:r>
              <a:rPr lang="en-US" sz="2400" dirty="0" err="1" smtClean="0"/>
              <a:t>dict</a:t>
            </a:r>
            <a:r>
              <a:rPr lang="en-US" sz="2400" dirty="0" smtClean="0"/>
              <a:t> 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print (key)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print (</a:t>
            </a:r>
            <a:r>
              <a:rPr lang="en-US" sz="2400" dirty="0" err="1" smtClean="0"/>
              <a:t>dict</a:t>
            </a:r>
            <a:r>
              <a:rPr lang="en-US" sz="2400" dirty="0" smtClean="0"/>
              <a:t> [ key ] 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130840" y="5682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/>
              <a:t>dict</a:t>
            </a:r>
            <a:r>
              <a:rPr lang="en-US" sz="2400" dirty="0"/>
              <a:t> ={ “a“ : 100,  “b” : 500,  “c“ :  300}</a:t>
            </a:r>
          </a:p>
          <a:p>
            <a:endParaRPr lang="en-US" sz="2400" dirty="0"/>
          </a:p>
          <a:p>
            <a:r>
              <a:rPr lang="en-US" sz="2400" dirty="0"/>
              <a:t>.    .    . </a:t>
            </a:r>
          </a:p>
          <a:p>
            <a:r>
              <a:rPr lang="en-US" sz="2400" dirty="0"/>
              <a:t>iterating  through  the  </a:t>
            </a:r>
            <a:r>
              <a:rPr lang="en-US" sz="2400" dirty="0" smtClean="0"/>
              <a:t>dictionary using  .items()</a:t>
            </a:r>
            <a:endParaRPr lang="en-US" sz="2400" dirty="0"/>
          </a:p>
          <a:p>
            <a:r>
              <a:rPr lang="en-US" sz="2400" dirty="0"/>
              <a:t>.   .   .  </a:t>
            </a:r>
          </a:p>
          <a:p>
            <a:endParaRPr lang="en-US" sz="2400" dirty="0" smtClean="0"/>
          </a:p>
          <a:p>
            <a:r>
              <a:rPr lang="en-US" sz="2400" dirty="0" smtClean="0"/>
              <a:t>for key , value in </a:t>
            </a:r>
            <a:r>
              <a:rPr lang="en-US" sz="2400" dirty="0" err="1" smtClean="0"/>
              <a:t>dict.items</a:t>
            </a:r>
            <a:r>
              <a:rPr lang="en-US" sz="2400" dirty="0" smtClean="0"/>
              <a:t>() 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print(key , value)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3857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69762143"/>
              </p:ext>
            </p:extLst>
          </p:nvPr>
        </p:nvGraphicFramePr>
        <p:xfrm>
          <a:off x="783770" y="528320"/>
          <a:ext cx="2834641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4641">
                  <a:extLst>
                    <a:ext uri="{9D8B030D-6E8A-4147-A177-3AD203B41FA5}">
                      <a16:colId xmlns:a16="http://schemas.microsoft.com/office/drawing/2014/main" xmlns="" val="353897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COMPANY NAME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839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Cajun  Delights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865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Heli</a:t>
                      </a:r>
                      <a:r>
                        <a:rPr lang="en-US" dirty="0" smtClean="0"/>
                        <a:t> brothers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964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Bud and 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7246600"/>
                  </a:ext>
                </a:extLst>
              </a:tr>
              <a:tr h="1489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Arnold 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8333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93731" y="801578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723002" y="1075897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34124386"/>
              </p:ext>
            </p:extLst>
          </p:nvPr>
        </p:nvGraphicFramePr>
        <p:xfrm>
          <a:off x="6473043" y="575208"/>
          <a:ext cx="2148444" cy="1527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8444">
                  <a:extLst>
                    <a:ext uri="{9D8B030D-6E8A-4147-A177-3AD203B41FA5}">
                      <a16:colId xmlns:a16="http://schemas.microsoft.com/office/drawing/2014/main" xmlns="" val="4065277220"/>
                    </a:ext>
                  </a:extLst>
                </a:gridCol>
              </a:tblGrid>
              <a:tr h="391778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COMPANY NAME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9274476"/>
                  </a:ext>
                </a:extLst>
              </a:tr>
              <a:tr h="378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Heli</a:t>
                      </a:r>
                      <a:r>
                        <a:rPr lang="en-US" dirty="0" smtClean="0"/>
                        <a:t> brothers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839233"/>
                  </a:ext>
                </a:extLst>
              </a:tr>
              <a:tr h="378711">
                <a:tc>
                  <a:txBody>
                    <a:bodyPr/>
                    <a:lstStyle/>
                    <a:p>
                      <a:r>
                        <a:rPr lang="en-US" dirty="0" smtClean="0"/>
                        <a:t>   Bud and Co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1486863"/>
                  </a:ext>
                </a:extLst>
              </a:tr>
              <a:tr h="378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Arnold 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042337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444782" y="3806042"/>
            <a:ext cx="514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D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38025760"/>
              </p:ext>
            </p:extLst>
          </p:nvPr>
        </p:nvGraphicFramePr>
        <p:xfrm>
          <a:off x="3618410" y="3553098"/>
          <a:ext cx="2854633" cy="1842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4633">
                  <a:extLst>
                    <a:ext uri="{9D8B030D-6E8A-4147-A177-3AD203B41FA5}">
                      <a16:colId xmlns:a16="http://schemas.microsoft.com/office/drawing/2014/main" xmlns="" val="3570750056"/>
                    </a:ext>
                  </a:extLst>
                </a:gridCol>
              </a:tblGrid>
              <a:tr h="368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COMPANY NAME</a:t>
                      </a:r>
                      <a:endParaRPr lang="en-US" dirty="0" smtClean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4060762"/>
                  </a:ext>
                </a:extLst>
              </a:tr>
              <a:tr h="368470">
                <a:tc>
                  <a:txBody>
                    <a:bodyPr/>
                    <a:lstStyle/>
                    <a:p>
                      <a:r>
                        <a:rPr lang="en-US" dirty="0" smtClean="0"/>
                        <a:t> Arnold Limited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5880421"/>
                  </a:ext>
                </a:extLst>
              </a:tr>
              <a:tr h="368470">
                <a:tc>
                  <a:txBody>
                    <a:bodyPr/>
                    <a:lstStyle/>
                    <a:p>
                      <a:r>
                        <a:rPr lang="en-US" dirty="0" smtClean="0"/>
                        <a:t> Bud and Co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3064968"/>
                  </a:ext>
                </a:extLst>
              </a:tr>
              <a:tr h="36847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Heli</a:t>
                      </a:r>
                      <a:r>
                        <a:rPr lang="en-US" dirty="0" smtClean="0"/>
                        <a:t> brothers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8282342"/>
                  </a:ext>
                </a:extLst>
              </a:tr>
              <a:tr h="368470">
                <a:tc>
                  <a:txBody>
                    <a:bodyPr/>
                    <a:lstStyle/>
                    <a:p>
                      <a:r>
                        <a:rPr lang="en-US" dirty="0" smtClean="0"/>
                        <a:t> Cajun  Delights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0343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1518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2" y="380999"/>
            <a:ext cx="11665131" cy="6215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4)</a:t>
            </a:r>
            <a:r>
              <a:rPr lang="en-US" sz="2200" dirty="0" smtClean="0"/>
              <a:t>  </a:t>
            </a:r>
            <a:r>
              <a:rPr lang="en-US" sz="2200" dirty="0"/>
              <a:t>Consider the following  statement  made by jack, peter,  John and  Linda: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Jack:  </a:t>
            </a:r>
            <a:r>
              <a:rPr lang="en-US" sz="2200" dirty="0"/>
              <a:t>A child class of an abstract class can be instantiated only if child overrides all the abstract methods of parent class,</a:t>
            </a:r>
          </a:p>
          <a:p>
            <a:pPr marL="0" indent="0">
              <a:buNone/>
            </a:pPr>
            <a:r>
              <a:rPr lang="en-US" sz="2200" b="1" dirty="0"/>
              <a:t>Peter: </a:t>
            </a:r>
            <a:r>
              <a:rPr lang="en-US" sz="2200" dirty="0"/>
              <a:t>An abstract method should have a definition.</a:t>
            </a:r>
          </a:p>
          <a:p>
            <a:pPr marL="0" indent="0">
              <a:buNone/>
            </a:pPr>
            <a:r>
              <a:rPr lang="en-US" sz="2200" b="1" dirty="0"/>
              <a:t>John: </a:t>
            </a:r>
            <a:r>
              <a:rPr lang="en-US" sz="2200" dirty="0"/>
              <a:t>An abstract method can be overridden in child class(</a:t>
            </a:r>
            <a:r>
              <a:rPr lang="en-US" sz="2200" dirty="0" err="1"/>
              <a:t>es</a:t>
            </a:r>
            <a:r>
              <a:rPr lang="en-US" sz="2200" dirty="0"/>
              <a:t>),</a:t>
            </a:r>
          </a:p>
          <a:p>
            <a:pPr marL="0" indent="0">
              <a:buNone/>
            </a:pPr>
            <a:r>
              <a:rPr lang="en-US" sz="2200" b="1" dirty="0"/>
              <a:t>Linda:</a:t>
            </a:r>
            <a:r>
              <a:rPr lang="en-US" sz="2200" dirty="0"/>
              <a:t> If a parent class has 2 abstract methods child lass should override any one of the abstract methods of parent class,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Whose statement(S) is/are INCORRECT?</a:t>
            </a:r>
          </a:p>
          <a:p>
            <a:pPr marL="0" indent="0">
              <a:buNone/>
            </a:pPr>
            <a:endParaRPr lang="en-US" sz="2200" dirty="0"/>
          </a:p>
          <a:p>
            <a:pPr marL="457200" indent="-457200">
              <a:buFont typeface="+mj-lt"/>
              <a:buAutoNum type="alphaLcParenR"/>
            </a:pPr>
            <a:r>
              <a:rPr lang="en-US" sz="2200" dirty="0"/>
              <a:t>Only  Jack and Peter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200" dirty="0"/>
              <a:t>Only jack, Peter and Linda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200" dirty="0"/>
              <a:t>Only peter and Linda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200" dirty="0"/>
              <a:t>All Jack, Peter , John and Linda </a:t>
            </a:r>
          </a:p>
        </p:txBody>
      </p:sp>
    </p:spTree>
    <p:extLst>
      <p:ext uri="{BB962C8B-B14F-4D97-AF65-F5344CB8AC3E}">
        <p14:creationId xmlns:p14="http://schemas.microsoft.com/office/powerpoint/2010/main" xmlns="" val="149487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12A78758-968E-425B-A1CA-D8534DDBA0C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+UlU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+UlUcNwDEewAEAANoDAAAPAAAAAAAAAAEAAAAAAAAAAABub25lL3BsYXllci54bWxQSwUGAAAAAAEAAQA9AAAA7QEAAAAA"/>
  <p:tag name="ISPRING_PRESENTATION_TITLE" val="infy tq - 2 ppt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</TotalTime>
  <Words>5267</Words>
  <Application>Microsoft Office PowerPoint</Application>
  <PresentationFormat>Custom</PresentationFormat>
  <Paragraphs>1511</Paragraphs>
  <Slides>78</Slides>
  <Notes>78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infy tq - 2 ppt</dc:title>
  <dc:creator>Windows User</dc:creator>
  <cp:lastModifiedBy>Welcome</cp:lastModifiedBy>
  <cp:revision>131</cp:revision>
  <dcterms:created xsi:type="dcterms:W3CDTF">2019-06-28T05:28:03Z</dcterms:created>
  <dcterms:modified xsi:type="dcterms:W3CDTF">2021-03-26T09:54:16Z</dcterms:modified>
</cp:coreProperties>
</file>