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eda9f10a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eda9f10a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eda9f10a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eda9f10a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eda9f10a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eda9f10a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eda9f10a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eda9f10a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eda9f10a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eda9f10a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eda9f10a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eda9f10a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eda9f10a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eda9f10a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eda9f10a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eda9f10a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eda9f10a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eda9f10a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eda9f10a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eda9f10a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eda9f10a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eda9f10a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da9f10a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eda9f10a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eda9f10a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eda9f10a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eda9f10a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eda9f10a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eda9f10a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eda9f10a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eda9f10a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eda9f10a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eda9f10a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eda9f10a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eda9f10a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eda9f10a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eda9f10a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eda9f10a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eda9f10a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eda9f10a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6f91993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da9f10a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da9f10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eda9f10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eda9f10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eda9f10a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eda9f10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eda9f10a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eda9f10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eda9f10a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eda9f10a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eda9f10a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eda9f10a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466275" y="15074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700"/>
          </a:p>
          <a:p>
            <a:pPr indent="0" lvl="0" marL="0" rtl="0" algn="l">
              <a:spcBef>
                <a:spcPts val="0"/>
              </a:spcBef>
              <a:spcAft>
                <a:spcPts val="0"/>
              </a:spcAft>
              <a:buNone/>
            </a:pPr>
            <a:r>
              <a:rPr lang="en" sz="4100"/>
              <a:t>    Machine Learning</a:t>
            </a:r>
            <a:endParaRPr sz="4100"/>
          </a:p>
        </p:txBody>
      </p:sp>
      <p:sp>
        <p:nvSpPr>
          <p:cNvPr id="68" name="Google Shape;68;p13"/>
          <p:cNvSpPr txBox="1"/>
          <p:nvPr>
            <p:ph idx="1" type="subTitle"/>
          </p:nvPr>
        </p:nvSpPr>
        <p:spPr>
          <a:xfrm>
            <a:off x="5094550" y="2766125"/>
            <a:ext cx="37503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Muttineni Sai Rohith</a:t>
            </a:r>
            <a:endParaRPr/>
          </a:p>
          <a:p>
            <a:pPr indent="0" lvl="0" marL="0" rtl="0" algn="l">
              <a:lnSpc>
                <a:spcPct val="150000"/>
              </a:lnSpc>
              <a:spcBef>
                <a:spcPts val="0"/>
              </a:spcBef>
              <a:spcAft>
                <a:spcPts val="0"/>
              </a:spcAft>
              <a:buNone/>
            </a:pPr>
            <a:r>
              <a:rPr lang="en"/>
              <a:t>Tata Consultancy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Terminology:</a:t>
            </a:r>
            <a:endParaRPr/>
          </a:p>
        </p:txBody>
      </p:sp>
      <p:pic>
        <p:nvPicPr>
          <p:cNvPr id="123" name="Google Shape;123;p22"/>
          <p:cNvPicPr preferRelativeResize="0"/>
          <p:nvPr/>
        </p:nvPicPr>
        <p:blipFill>
          <a:blip r:embed="rId3">
            <a:alphaModFix/>
          </a:blip>
          <a:stretch>
            <a:fillRect/>
          </a:stretch>
        </p:blipFill>
        <p:spPr>
          <a:xfrm>
            <a:off x="2057075" y="1761200"/>
            <a:ext cx="4476049" cy="313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Terminology:</a:t>
            </a:r>
            <a:endParaRPr/>
          </a:p>
        </p:txBody>
      </p:sp>
      <p:sp>
        <p:nvSpPr>
          <p:cNvPr id="129" name="Google Shape;129;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 Samples – A sample is an item to process (e.g. classify). It can be a document, a picture, a sound, a video, a row in database or CSV file, or whatever you can describe with a fixed set of quantitative traits. </a:t>
            </a:r>
            <a:endParaRPr sz="1500">
              <a:solidFill>
                <a:srgbClr val="000000"/>
              </a:solidFill>
            </a:endParaRPr>
          </a:p>
          <a:p>
            <a:pPr indent="0" lvl="0" marL="0" rtl="0" algn="l">
              <a:spcBef>
                <a:spcPts val="1600"/>
              </a:spcBef>
              <a:spcAft>
                <a:spcPts val="0"/>
              </a:spcAft>
              <a:buNone/>
            </a:pPr>
            <a:r>
              <a:rPr lang="en" sz="1500">
                <a:solidFill>
                  <a:srgbClr val="000000"/>
                </a:solidFill>
              </a:rPr>
              <a:t>• Feature extraction – Preparation of feature vector – transforms the data in the high-dimensional space to a space of fewer dimensions. </a:t>
            </a:r>
            <a:endParaRPr sz="1500">
              <a:solidFill>
                <a:srgbClr val="000000"/>
              </a:solidFill>
            </a:endParaRPr>
          </a:p>
          <a:p>
            <a:pPr indent="0" lvl="0" marL="0" rtl="0" algn="l">
              <a:spcBef>
                <a:spcPts val="1600"/>
              </a:spcBef>
              <a:spcAft>
                <a:spcPts val="0"/>
              </a:spcAft>
              <a:buNone/>
            </a:pPr>
            <a:r>
              <a:rPr lang="en" sz="1500">
                <a:solidFill>
                  <a:srgbClr val="000000"/>
                </a:solidFill>
              </a:rPr>
              <a:t>• </a:t>
            </a:r>
            <a:r>
              <a:rPr lang="en" sz="1500">
                <a:solidFill>
                  <a:srgbClr val="000000"/>
                </a:solidFill>
              </a:rPr>
              <a:t>Features – The number of features or distinct traits that can be used to describe each item in a quantitative manner. </a:t>
            </a:r>
            <a:endParaRPr sz="1500">
              <a:solidFill>
                <a:srgbClr val="000000"/>
              </a:solidFill>
            </a:endParaRPr>
          </a:p>
          <a:p>
            <a:pPr indent="0" lvl="0" marL="0" rtl="0" algn="l">
              <a:spcBef>
                <a:spcPts val="1600"/>
              </a:spcBef>
              <a:spcAft>
                <a:spcPts val="1600"/>
              </a:spcAft>
              <a:buNone/>
            </a:pPr>
            <a:r>
              <a:rPr lang="en" sz="1500">
                <a:solidFill>
                  <a:srgbClr val="000000"/>
                </a:solidFill>
              </a:rPr>
              <a:t>• Training/Evolution set – Set of data to discover potentially predictive relationships.</a:t>
            </a:r>
            <a:endParaRPr sz="15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35" name="Google Shape;135;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Color : Red/reddish</a:t>
            </a:r>
            <a:endParaRPr>
              <a:solidFill>
                <a:srgbClr val="000000"/>
              </a:solidFill>
            </a:endParaRPr>
          </a:p>
          <a:p>
            <a:pPr indent="0" lvl="0" marL="0" rtl="0" algn="l">
              <a:spcBef>
                <a:spcPts val="1600"/>
              </a:spcBef>
              <a:spcAft>
                <a:spcPts val="0"/>
              </a:spcAft>
              <a:buNone/>
            </a:pPr>
            <a:r>
              <a:rPr lang="en">
                <a:solidFill>
                  <a:srgbClr val="000000"/>
                </a:solidFill>
              </a:rPr>
              <a:t>Type: fruit</a:t>
            </a:r>
            <a:endParaRPr>
              <a:solidFill>
                <a:srgbClr val="000000"/>
              </a:solidFill>
            </a:endParaRPr>
          </a:p>
          <a:p>
            <a:pPr indent="0" lvl="0" marL="0" rtl="0" algn="l">
              <a:spcBef>
                <a:spcPts val="1600"/>
              </a:spcBef>
              <a:spcAft>
                <a:spcPts val="0"/>
              </a:spcAft>
              <a:buNone/>
            </a:pPr>
            <a:r>
              <a:rPr lang="en">
                <a:solidFill>
                  <a:srgbClr val="000000"/>
                </a:solidFill>
              </a:rPr>
              <a:t>Shape, structure etc.,</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36" name="Google Shape;136;p24"/>
          <p:cNvPicPr preferRelativeResize="0"/>
          <p:nvPr/>
        </p:nvPicPr>
        <p:blipFill>
          <a:blip r:embed="rId3">
            <a:alphaModFix/>
          </a:blip>
          <a:stretch>
            <a:fillRect/>
          </a:stretch>
        </p:blipFill>
        <p:spPr>
          <a:xfrm>
            <a:off x="4434763" y="1919075"/>
            <a:ext cx="2314575" cy="232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Categories:</a:t>
            </a:r>
            <a:endParaRPr/>
          </a:p>
        </p:txBody>
      </p:sp>
      <p:sp>
        <p:nvSpPr>
          <p:cNvPr id="142" name="Google Shape;142;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Supervised Learning </a:t>
            </a:r>
            <a:endParaRPr>
              <a:solidFill>
                <a:srgbClr val="000000"/>
              </a:solidFill>
            </a:endParaRPr>
          </a:p>
          <a:p>
            <a:pPr indent="0" lvl="0" marL="0" rtl="0" algn="l">
              <a:spcBef>
                <a:spcPts val="1600"/>
              </a:spcBef>
              <a:spcAft>
                <a:spcPts val="0"/>
              </a:spcAft>
              <a:buNone/>
            </a:pPr>
            <a:r>
              <a:rPr lang="en">
                <a:solidFill>
                  <a:srgbClr val="000000"/>
                </a:solidFill>
              </a:rPr>
              <a:t>• Unsupervised Learning </a:t>
            </a:r>
            <a:endParaRPr>
              <a:solidFill>
                <a:srgbClr val="000000"/>
              </a:solidFill>
            </a:endParaRPr>
          </a:p>
          <a:p>
            <a:pPr indent="0" lvl="0" marL="0" rtl="0" algn="l">
              <a:spcBef>
                <a:spcPts val="1600"/>
              </a:spcBef>
              <a:spcAft>
                <a:spcPts val="0"/>
              </a:spcAft>
              <a:buNone/>
            </a:pPr>
            <a:r>
              <a:rPr lang="en">
                <a:solidFill>
                  <a:srgbClr val="000000"/>
                </a:solidFill>
              </a:rPr>
              <a:t>• Semi-Supervised Learning </a:t>
            </a:r>
            <a:endParaRPr>
              <a:solidFill>
                <a:srgbClr val="000000"/>
              </a:solidFill>
            </a:endParaRPr>
          </a:p>
          <a:p>
            <a:pPr indent="0" lvl="0" marL="0" rtl="0" algn="l">
              <a:spcBef>
                <a:spcPts val="1600"/>
              </a:spcBef>
              <a:spcAft>
                <a:spcPts val="1600"/>
              </a:spcAft>
              <a:buNone/>
            </a:pPr>
            <a:r>
              <a:rPr lang="en">
                <a:solidFill>
                  <a:srgbClr val="000000"/>
                </a:solidFill>
              </a:rPr>
              <a:t>• Reinforcement Learning</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Learning:</a:t>
            </a:r>
            <a:endParaRPr/>
          </a:p>
        </p:txBody>
      </p:sp>
      <p:sp>
        <p:nvSpPr>
          <p:cNvPr id="148" name="Google Shape;148;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Along with the data, we give feedback.</a:t>
            </a:r>
            <a:endParaRPr>
              <a:solidFill>
                <a:srgbClr val="000000"/>
              </a:solidFill>
            </a:endParaRPr>
          </a:p>
          <a:p>
            <a:pPr indent="0" lvl="0" marL="0" rtl="0" algn="l">
              <a:spcBef>
                <a:spcPts val="1600"/>
              </a:spcBef>
              <a:spcAft>
                <a:spcPts val="0"/>
              </a:spcAft>
              <a:buNone/>
            </a:pPr>
            <a:r>
              <a:rPr lang="en">
                <a:solidFill>
                  <a:srgbClr val="000000"/>
                </a:solidFill>
              </a:rPr>
              <a:t>That means machine learning algorithm is trained on labeled data.</a:t>
            </a:r>
            <a:endParaRPr>
              <a:solidFill>
                <a:srgbClr val="000000"/>
              </a:solidFill>
            </a:endParaRPr>
          </a:p>
          <a:p>
            <a:pPr indent="0" lvl="0" marL="0" rtl="0" algn="l">
              <a:spcBef>
                <a:spcPts val="1500"/>
              </a:spcBef>
              <a:spcAft>
                <a:spcPts val="0"/>
              </a:spcAft>
              <a:buNone/>
            </a:pPr>
            <a:r>
              <a:rPr lang="en">
                <a:solidFill>
                  <a:srgbClr val="000000"/>
                </a:solidFill>
              </a:rPr>
              <a:t> Even though the data needs to be labeled accurately for this method to work, supervised learning is extremely powerful when used in the right circumstances.</a:t>
            </a:r>
            <a:endParaRPr>
              <a:solidFill>
                <a:srgbClr val="000000"/>
              </a:solidFill>
            </a:endParaRPr>
          </a:p>
          <a:p>
            <a:pPr indent="0" lvl="0" marL="0" rtl="0" algn="l">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154" name="Google Shape;154;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No feedback about the data is given to Algorithm.</a:t>
            </a:r>
            <a:endParaRPr>
              <a:solidFill>
                <a:srgbClr val="000000"/>
              </a:solidFill>
            </a:endParaRPr>
          </a:p>
          <a:p>
            <a:pPr indent="0" lvl="0" marL="0" rtl="0" algn="l">
              <a:spcBef>
                <a:spcPts val="1600"/>
              </a:spcBef>
              <a:spcAft>
                <a:spcPts val="0"/>
              </a:spcAft>
              <a:buNone/>
            </a:pPr>
            <a:r>
              <a:rPr lang="en">
                <a:solidFill>
                  <a:srgbClr val="000000"/>
                </a:solidFill>
              </a:rPr>
              <a:t>That means algorithm has to work with unlabelled data.</a:t>
            </a:r>
            <a:endParaRPr>
              <a:solidFill>
                <a:srgbClr val="000000"/>
              </a:solidFill>
            </a:endParaRPr>
          </a:p>
          <a:p>
            <a:pPr indent="0" lvl="0" marL="0" rtl="0" algn="l">
              <a:spcBef>
                <a:spcPts val="1600"/>
              </a:spcBef>
              <a:spcAft>
                <a:spcPts val="1600"/>
              </a:spcAft>
              <a:buNone/>
            </a:pPr>
            <a:r>
              <a:rPr lang="en">
                <a:solidFill>
                  <a:srgbClr val="000000"/>
                </a:solidFill>
              </a:rPr>
              <a:t>It has to Identify patterns or </a:t>
            </a:r>
            <a:r>
              <a:rPr lang="en">
                <a:solidFill>
                  <a:srgbClr val="000000"/>
                </a:solidFill>
              </a:rPr>
              <a:t>anomalies</a:t>
            </a:r>
            <a:r>
              <a:rPr lang="en">
                <a:solidFill>
                  <a:srgbClr val="000000"/>
                </a:solidFill>
              </a:rPr>
              <a:t> in data in an abstract manner.</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60" name="Google Shape;160;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Identifying the gender of participants in this call</a:t>
            </a:r>
            <a:endParaRPr>
              <a:solidFill>
                <a:srgbClr val="000000"/>
              </a:solidFill>
            </a:endParaRPr>
          </a:p>
          <a:p>
            <a:pPr indent="0" lvl="0" marL="0" rtl="0" algn="l">
              <a:spcBef>
                <a:spcPts val="1600"/>
              </a:spcBef>
              <a:spcAft>
                <a:spcPts val="0"/>
              </a:spcAft>
              <a:buNone/>
            </a:pPr>
            <a:r>
              <a:rPr lang="en">
                <a:solidFill>
                  <a:srgbClr val="000000"/>
                </a:solidFill>
              </a:rPr>
              <a:t>Supervised:</a:t>
            </a:r>
            <a:endParaRPr>
              <a:solidFill>
                <a:srgbClr val="000000"/>
              </a:solidFill>
            </a:endParaRPr>
          </a:p>
          <a:p>
            <a:pPr indent="0" lvl="0" marL="0" rtl="0" algn="l">
              <a:spcBef>
                <a:spcPts val="1600"/>
              </a:spcBef>
              <a:spcAft>
                <a:spcPts val="0"/>
              </a:spcAft>
              <a:buNone/>
            </a:pPr>
            <a:r>
              <a:rPr lang="en">
                <a:solidFill>
                  <a:srgbClr val="000000"/>
                </a:solidFill>
              </a:rPr>
              <a:t>Data  Label                            </a:t>
            </a:r>
            <a:endParaRPr>
              <a:solidFill>
                <a:srgbClr val="000000"/>
              </a:solidFill>
            </a:endParaRPr>
          </a:p>
          <a:p>
            <a:pPr indent="0" lvl="0" marL="0" rtl="0" algn="l">
              <a:spcBef>
                <a:spcPts val="1600"/>
              </a:spcBef>
              <a:spcAft>
                <a:spcPts val="0"/>
              </a:spcAft>
              <a:buNone/>
            </a:pPr>
            <a:r>
              <a:rPr lang="en">
                <a:solidFill>
                  <a:srgbClr val="000000"/>
                </a:solidFill>
              </a:rPr>
              <a:t>Manish male															</a:t>
            </a:r>
            <a:endParaRPr>
              <a:solidFill>
                <a:srgbClr val="000000"/>
              </a:solidFill>
            </a:endParaRPr>
          </a:p>
          <a:p>
            <a:pPr indent="0" lvl="0" marL="0" rtl="0" algn="l">
              <a:spcBef>
                <a:spcPts val="1600"/>
              </a:spcBef>
              <a:spcAft>
                <a:spcPts val="0"/>
              </a:spcAft>
              <a:buNone/>
            </a:pPr>
            <a:r>
              <a:rPr lang="en">
                <a:solidFill>
                  <a:srgbClr val="000000"/>
                </a:solidFill>
              </a:rPr>
              <a:t>Swetha female</a:t>
            </a:r>
            <a:endParaRPr>
              <a:solidFill>
                <a:srgbClr val="000000"/>
              </a:solidFill>
            </a:endParaRPr>
          </a:p>
          <a:p>
            <a:pPr indent="0" lvl="0" marL="0" rtl="0" algn="l">
              <a:spcBef>
                <a:spcPts val="1600"/>
              </a:spcBef>
              <a:spcAft>
                <a:spcPts val="1600"/>
              </a:spcAft>
              <a:buNone/>
            </a:pPr>
            <a:r>
              <a:rPr lang="en">
                <a:solidFill>
                  <a:srgbClr val="000000"/>
                </a:solidFill>
              </a:rPr>
              <a:t>Unsupervised</a:t>
            </a:r>
            <a:r>
              <a:rPr lang="en">
                <a:solidFill>
                  <a:srgbClr val="000000"/>
                </a:solidFill>
              </a:rPr>
              <a:t>: Only names</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sp>
        <p:nvSpPr>
          <p:cNvPr id="166" name="Google Shape;166;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000000"/>
                </a:solidFill>
                <a:highlight>
                  <a:srgbClr val="FFFFFF"/>
                </a:highlight>
              </a:rPr>
              <a:t>It works like how human beings learn from data in their lives. </a:t>
            </a:r>
            <a:endParaRPr sz="1650">
              <a:solidFill>
                <a:srgbClr val="000000"/>
              </a:solidFill>
              <a:highlight>
                <a:srgbClr val="FFFFFF"/>
              </a:highlight>
            </a:endParaRPr>
          </a:p>
          <a:p>
            <a:pPr indent="0" lvl="0" marL="0" rtl="0" algn="l">
              <a:spcBef>
                <a:spcPts val="1600"/>
              </a:spcBef>
              <a:spcAft>
                <a:spcPts val="0"/>
              </a:spcAft>
              <a:buNone/>
            </a:pPr>
            <a:r>
              <a:rPr lang="en" sz="1650">
                <a:solidFill>
                  <a:srgbClr val="000000"/>
                </a:solidFill>
                <a:highlight>
                  <a:srgbClr val="FFFFFF"/>
                </a:highlight>
              </a:rPr>
              <a:t>It features an algorithm that improves upon itself and learns from new situations using a trial-and-error method. </a:t>
            </a:r>
            <a:endParaRPr sz="1650">
              <a:solidFill>
                <a:srgbClr val="000000"/>
              </a:solidFill>
              <a:highlight>
                <a:srgbClr val="FFFFFF"/>
              </a:highlight>
            </a:endParaRPr>
          </a:p>
          <a:p>
            <a:pPr indent="0" lvl="0" marL="0" rtl="0" algn="l">
              <a:spcBef>
                <a:spcPts val="1600"/>
              </a:spcBef>
              <a:spcAft>
                <a:spcPts val="1600"/>
              </a:spcAft>
              <a:buNone/>
            </a:pPr>
            <a:r>
              <a:rPr lang="en" sz="1650">
                <a:solidFill>
                  <a:srgbClr val="000000"/>
                </a:solidFill>
                <a:highlight>
                  <a:srgbClr val="FFFFFF"/>
                </a:highlight>
              </a:rPr>
              <a:t>Favorable outputs are encouraged or ‘reinforced’, and non-favorable outputs are discouraged or ‘punished’</a:t>
            </a:r>
            <a:endParaRPr sz="21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pic>
        <p:nvPicPr>
          <p:cNvPr id="172" name="Google Shape;172;p30"/>
          <p:cNvPicPr preferRelativeResize="0"/>
          <p:nvPr/>
        </p:nvPicPr>
        <p:blipFill>
          <a:blip r:embed="rId3">
            <a:alphaModFix/>
          </a:blip>
          <a:stretch>
            <a:fillRect/>
          </a:stretch>
        </p:blipFill>
        <p:spPr>
          <a:xfrm>
            <a:off x="723175" y="2083850"/>
            <a:ext cx="7828075" cy="248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78" name="Google Shape;178;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When u are walking in a room with eyes closed:</a:t>
            </a:r>
            <a:endParaRPr>
              <a:solidFill>
                <a:srgbClr val="000000"/>
              </a:solidFill>
            </a:endParaRPr>
          </a:p>
          <a:p>
            <a:pPr indent="0" lvl="0" marL="0" rtl="0" algn="l">
              <a:spcBef>
                <a:spcPts val="1600"/>
              </a:spcBef>
              <a:spcAft>
                <a:spcPts val="0"/>
              </a:spcAft>
              <a:buNone/>
            </a:pPr>
            <a:r>
              <a:rPr lang="en">
                <a:solidFill>
                  <a:srgbClr val="000000"/>
                </a:solidFill>
              </a:rPr>
              <a:t>--- When u hit a wall, u will take is an punishment(reward = -2)</a:t>
            </a:r>
            <a:endParaRPr>
              <a:solidFill>
                <a:srgbClr val="000000"/>
              </a:solidFill>
            </a:endParaRPr>
          </a:p>
          <a:p>
            <a:pPr indent="0" lvl="0" marL="0" rtl="0" algn="l">
              <a:spcBef>
                <a:spcPts val="1600"/>
              </a:spcBef>
              <a:spcAft>
                <a:spcPts val="0"/>
              </a:spcAft>
              <a:buNone/>
            </a:pPr>
            <a:r>
              <a:rPr lang="en">
                <a:solidFill>
                  <a:srgbClr val="000000"/>
                </a:solidFill>
              </a:rPr>
              <a:t>--- when u take a step ahead, without obstacle(reward = 2)</a:t>
            </a:r>
            <a:endParaRPr>
              <a:solidFill>
                <a:srgbClr val="000000"/>
              </a:solidFill>
            </a:endParaRPr>
          </a:p>
          <a:p>
            <a:pPr indent="0" lvl="0" marL="0" rtl="0" algn="l">
              <a:spcBef>
                <a:spcPts val="1600"/>
              </a:spcBef>
              <a:spcAft>
                <a:spcPts val="1600"/>
              </a:spcAft>
              <a:buNone/>
            </a:pPr>
            <a:r>
              <a:rPr lang="en">
                <a:solidFill>
                  <a:srgbClr val="000000"/>
                </a:solidFill>
              </a:rPr>
              <a:t>--- when u reach the door(reward = 4)</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4" name="Google Shape;74;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Python and Data Analytic Functions in Python</a:t>
            </a:r>
            <a:endParaRPr/>
          </a:p>
          <a:p>
            <a:pPr indent="-342900" lvl="0" marL="457200" rtl="0" algn="l">
              <a:spcBef>
                <a:spcPts val="1600"/>
              </a:spcBef>
              <a:spcAft>
                <a:spcPts val="0"/>
              </a:spcAft>
              <a:buSzPts val="1800"/>
              <a:buChar char="●"/>
            </a:pPr>
            <a:r>
              <a:rPr lang="en"/>
              <a:t>Data Collection and Exploration</a:t>
            </a:r>
            <a:endParaRPr/>
          </a:p>
          <a:p>
            <a:pPr indent="-342900" lvl="0" marL="457200" rtl="0" algn="l">
              <a:spcBef>
                <a:spcPts val="1600"/>
              </a:spcBef>
              <a:spcAft>
                <a:spcPts val="0"/>
              </a:spcAft>
              <a:buSzPts val="1800"/>
              <a:buChar char="●"/>
            </a:pPr>
            <a:r>
              <a:rPr lang="en"/>
              <a:t>Data Preprocessing Techniques</a:t>
            </a:r>
            <a:endParaRPr/>
          </a:p>
          <a:p>
            <a:pPr indent="-342900" lvl="0" marL="457200" rtl="0" algn="l">
              <a:spcBef>
                <a:spcPts val="1600"/>
              </a:spcBef>
              <a:spcAft>
                <a:spcPts val="0"/>
              </a:spcAft>
              <a:buSzPts val="1800"/>
              <a:buChar char="●"/>
            </a:pPr>
            <a:r>
              <a:rPr lang="en"/>
              <a:t>Machine Learning Algorithms</a:t>
            </a:r>
            <a:endParaRPr/>
          </a:p>
          <a:p>
            <a:pPr indent="-342900" lvl="0" marL="457200" rtl="0" algn="l">
              <a:spcBef>
                <a:spcPts val="1600"/>
              </a:spcBef>
              <a:spcAft>
                <a:spcPts val="0"/>
              </a:spcAft>
              <a:buSzPts val="1800"/>
              <a:buChar char="●"/>
            </a:pPr>
            <a:r>
              <a:rPr lang="en"/>
              <a:t>Developing Machine Learning Models</a:t>
            </a:r>
            <a:endParaRPr/>
          </a:p>
          <a:p>
            <a:pPr indent="-342900" lvl="0" marL="457200" rtl="0" algn="l">
              <a:spcBef>
                <a:spcPts val="1600"/>
              </a:spcBef>
              <a:spcAft>
                <a:spcPts val="0"/>
              </a:spcAft>
              <a:buSzPts val="1800"/>
              <a:buChar char="●"/>
            </a:pPr>
            <a:r>
              <a:rPr lang="en"/>
              <a:t>Deep Learning and Hyper parametric tuning</a:t>
            </a:r>
            <a:endParaRPr/>
          </a:p>
          <a:p>
            <a:pPr indent="-342900" lvl="0" marL="457200" rtl="0" algn="l">
              <a:spcBef>
                <a:spcPts val="1600"/>
              </a:spcBef>
              <a:spcAft>
                <a:spcPts val="1600"/>
              </a:spcAft>
              <a:buSzPts val="1800"/>
              <a:buChar char="●"/>
            </a:pPr>
            <a:r>
              <a:rPr lang="en"/>
              <a:t>Evaluation Metrics and Results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Few techniques in ML:</a:t>
            </a:r>
            <a:endParaRPr/>
          </a:p>
        </p:txBody>
      </p:sp>
      <p:sp>
        <p:nvSpPr>
          <p:cNvPr id="184" name="Google Shape;184;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Classification : Predicting classes from observations.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Regression : Predicting values from observations.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Clustering : Group observations into “meaningful” groups.</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a:t>
            </a:r>
            <a:endParaRPr/>
          </a:p>
        </p:txBody>
      </p:sp>
      <p:pic>
        <p:nvPicPr>
          <p:cNvPr id="190" name="Google Shape;190;p33"/>
          <p:cNvPicPr preferRelativeResize="0"/>
          <p:nvPr/>
        </p:nvPicPr>
        <p:blipFill>
          <a:blip r:embed="rId3">
            <a:alphaModFix/>
          </a:blip>
          <a:stretch>
            <a:fillRect/>
          </a:stretch>
        </p:blipFill>
        <p:spPr>
          <a:xfrm>
            <a:off x="1656075" y="1811225"/>
            <a:ext cx="5560411" cy="333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196" name="Google Shape;196;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Georgia"/>
                <a:ea typeface="Georgia"/>
                <a:cs typeface="Georgia"/>
                <a:sym typeface="Georgia"/>
              </a:rPr>
              <a:t>Classification is the type of Supervised Learning in which labelled data can use, and this data is used to make predictions in a non-continuous form.</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600">
                <a:solidFill>
                  <a:srgbClr val="000000"/>
                </a:solidFill>
                <a:highlight>
                  <a:srgbClr val="FFFFFF"/>
                </a:highlight>
                <a:latin typeface="Georgia"/>
                <a:ea typeface="Georgia"/>
                <a:cs typeface="Georgia"/>
                <a:sym typeface="Georgia"/>
              </a:rPr>
              <a:t>In the classification technique, the algorithm learns from the data input given to it and then uses this learning to classify new observation. This data set may merely be bi-class, or it may be multi-class too</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600">
                <a:solidFill>
                  <a:srgbClr val="000000"/>
                </a:solidFill>
                <a:highlight>
                  <a:srgbClr val="FFFFFF"/>
                </a:highlight>
                <a:latin typeface="Georgia"/>
                <a:ea typeface="Georgia"/>
                <a:cs typeface="Georgia"/>
                <a:sym typeface="Georgia"/>
              </a:rPr>
              <a:t>One of the examples of classification problems is to check whether the email is spam or not spam by train the algorithm for different spam words or emails.</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 Algorithms:</a:t>
            </a:r>
            <a:endParaRPr/>
          </a:p>
        </p:txBody>
      </p:sp>
      <p:sp>
        <p:nvSpPr>
          <p:cNvPr id="202" name="Google Shape;202;p35"/>
          <p:cNvSpPr txBox="1"/>
          <p:nvPr>
            <p:ph idx="1" type="body"/>
          </p:nvPr>
        </p:nvSpPr>
        <p:spPr>
          <a:xfrm>
            <a:off x="460950" y="1506425"/>
            <a:ext cx="8222100" cy="2710200"/>
          </a:xfrm>
          <a:prstGeom prst="rect">
            <a:avLst/>
          </a:prstGeom>
        </p:spPr>
        <p:txBody>
          <a:bodyPr anchorCtr="0" anchor="t" bIns="91425" lIns="91425" spcFirstLastPara="1" rIns="91425" wrap="square" tIns="91425">
            <a:noAutofit/>
          </a:bodyPr>
          <a:lstStyle/>
          <a:p>
            <a:pPr indent="0" lvl="0" marL="0" rtl="0" algn="l">
              <a:lnSpc>
                <a:spcPct val="123529"/>
              </a:lnSpc>
              <a:spcBef>
                <a:spcPts val="2900"/>
              </a:spcBef>
              <a:spcAft>
                <a:spcPts val="0"/>
              </a:spcAft>
              <a:buNone/>
            </a:pPr>
            <a:r>
              <a:rPr lang="en" sz="1650">
                <a:solidFill>
                  <a:srgbClr val="000000"/>
                </a:solidFill>
                <a:highlight>
                  <a:srgbClr val="FFFFFF"/>
                </a:highlight>
                <a:latin typeface="Arial"/>
                <a:ea typeface="Arial"/>
                <a:cs typeface="Arial"/>
                <a:sym typeface="Arial"/>
              </a:rPr>
              <a:t>Logistic Regression/Classification</a:t>
            </a:r>
            <a:endParaRPr sz="1650">
              <a:solidFill>
                <a:srgbClr val="000000"/>
              </a:solidFill>
              <a:highlight>
                <a:srgbClr val="FFFFFF"/>
              </a:highlight>
              <a:latin typeface="Arial"/>
              <a:ea typeface="Arial"/>
              <a:cs typeface="Arial"/>
              <a:sym typeface="Arial"/>
            </a:endParaRPr>
          </a:p>
          <a:p>
            <a:pPr indent="0" lvl="0" marL="0" rtl="0" algn="l">
              <a:lnSpc>
                <a:spcPct val="123529"/>
              </a:lnSpc>
              <a:spcBef>
                <a:spcPts val="2900"/>
              </a:spcBef>
              <a:spcAft>
                <a:spcPts val="0"/>
              </a:spcAft>
              <a:buNone/>
            </a:pPr>
            <a:r>
              <a:rPr lang="en" sz="1650">
                <a:solidFill>
                  <a:srgbClr val="000000"/>
                </a:solidFill>
                <a:highlight>
                  <a:srgbClr val="FFFFFF"/>
                </a:highlight>
                <a:latin typeface="Arial"/>
                <a:ea typeface="Arial"/>
                <a:cs typeface="Arial"/>
                <a:sym typeface="Arial"/>
              </a:rPr>
              <a:t>K-Nearest Neighbours</a:t>
            </a:r>
            <a:endParaRPr sz="1650">
              <a:solidFill>
                <a:srgbClr val="000000"/>
              </a:solidFill>
              <a:highlight>
                <a:srgbClr val="FFFFFF"/>
              </a:highlight>
              <a:latin typeface="Arial"/>
              <a:ea typeface="Arial"/>
              <a:cs typeface="Arial"/>
              <a:sym typeface="Arial"/>
            </a:endParaRPr>
          </a:p>
          <a:p>
            <a:pPr indent="0" lvl="0" marL="0" rtl="0" algn="l">
              <a:lnSpc>
                <a:spcPct val="123529"/>
              </a:lnSpc>
              <a:spcBef>
                <a:spcPts val="2900"/>
              </a:spcBef>
              <a:spcAft>
                <a:spcPts val="0"/>
              </a:spcAft>
              <a:buNone/>
            </a:pPr>
            <a:r>
              <a:rPr lang="en" sz="1650">
                <a:solidFill>
                  <a:srgbClr val="000000"/>
                </a:solidFill>
                <a:highlight>
                  <a:srgbClr val="FFFFFF"/>
                </a:highlight>
                <a:latin typeface="Arial"/>
                <a:ea typeface="Arial"/>
                <a:cs typeface="Arial"/>
                <a:sym typeface="Arial"/>
              </a:rPr>
              <a:t>Support Vector Machines</a:t>
            </a:r>
            <a:endParaRPr sz="1650">
              <a:solidFill>
                <a:srgbClr val="000000"/>
              </a:solidFill>
              <a:highlight>
                <a:srgbClr val="FFFFFF"/>
              </a:highlight>
              <a:latin typeface="Arial"/>
              <a:ea typeface="Arial"/>
              <a:cs typeface="Arial"/>
              <a:sym typeface="Arial"/>
            </a:endParaRPr>
          </a:p>
          <a:p>
            <a:pPr indent="0" lvl="0" marL="0" rtl="0" algn="l">
              <a:lnSpc>
                <a:spcPct val="123529"/>
              </a:lnSpc>
              <a:spcBef>
                <a:spcPts val="2900"/>
              </a:spcBef>
              <a:spcAft>
                <a:spcPts val="0"/>
              </a:spcAft>
              <a:buNone/>
            </a:pPr>
            <a:r>
              <a:rPr lang="en" sz="1650">
                <a:solidFill>
                  <a:srgbClr val="000000"/>
                </a:solidFill>
                <a:highlight>
                  <a:srgbClr val="FFFFFF"/>
                </a:highlight>
                <a:latin typeface="Arial"/>
                <a:ea typeface="Arial"/>
                <a:cs typeface="Arial"/>
                <a:sym typeface="Arial"/>
              </a:rPr>
              <a:t>Decision Tree Classification</a:t>
            </a:r>
            <a:endParaRPr sz="1650">
              <a:solidFill>
                <a:srgbClr val="000000"/>
              </a:solidFill>
              <a:highlight>
                <a:srgbClr val="FFFFFF"/>
              </a:highlight>
              <a:latin typeface="Arial"/>
              <a:ea typeface="Arial"/>
              <a:cs typeface="Arial"/>
              <a:sym typeface="Arial"/>
            </a:endParaRPr>
          </a:p>
          <a:p>
            <a:pPr indent="0" lvl="0" marL="0" rtl="0" algn="l">
              <a:lnSpc>
                <a:spcPct val="123529"/>
              </a:lnSpc>
              <a:spcBef>
                <a:spcPts val="2900"/>
              </a:spcBef>
              <a:spcAft>
                <a:spcPts val="0"/>
              </a:spcAft>
              <a:buNone/>
            </a:pPr>
            <a:r>
              <a:rPr lang="en" sz="1650">
                <a:solidFill>
                  <a:srgbClr val="000000"/>
                </a:solidFill>
                <a:highlight>
                  <a:srgbClr val="FFFFFF"/>
                </a:highlight>
                <a:latin typeface="Arial"/>
                <a:ea typeface="Arial"/>
                <a:cs typeface="Arial"/>
                <a:sym typeface="Arial"/>
              </a:rPr>
              <a:t>Random Forest</a:t>
            </a:r>
            <a:endParaRPr sz="1650">
              <a:solidFill>
                <a:srgbClr val="000000"/>
              </a:solidFill>
              <a:highlight>
                <a:srgbClr val="FFFFFF"/>
              </a:highlight>
              <a:latin typeface="Arial"/>
              <a:ea typeface="Arial"/>
              <a:cs typeface="Arial"/>
              <a:sym typeface="Arial"/>
            </a:endParaRPr>
          </a:p>
          <a:p>
            <a:pPr indent="0" lvl="0" marL="0" rtl="0" algn="l">
              <a:lnSpc>
                <a:spcPct val="123529"/>
              </a:lnSpc>
              <a:spcBef>
                <a:spcPts val="2900"/>
              </a:spcBef>
              <a:spcAft>
                <a:spcPts val="0"/>
              </a:spcAft>
              <a:buNone/>
            </a:pPr>
            <a:r>
              <a:t/>
            </a:r>
            <a:endParaRPr sz="16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a:t>
            </a:r>
            <a:endParaRPr/>
          </a:p>
        </p:txBody>
      </p:sp>
      <p:pic>
        <p:nvPicPr>
          <p:cNvPr id="208" name="Google Shape;208;p36"/>
          <p:cNvPicPr preferRelativeResize="0"/>
          <p:nvPr/>
        </p:nvPicPr>
        <p:blipFill>
          <a:blip r:embed="rId3">
            <a:alphaModFix/>
          </a:blip>
          <a:stretch>
            <a:fillRect/>
          </a:stretch>
        </p:blipFill>
        <p:spPr>
          <a:xfrm>
            <a:off x="1856625" y="1753825"/>
            <a:ext cx="4931099" cy="33896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214" name="Google Shape;214;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Georgia"/>
                <a:ea typeface="Georgia"/>
                <a:cs typeface="Georgia"/>
                <a:sym typeface="Georgia"/>
              </a:rPr>
              <a:t>Clustering is the type of Unsupervised Learning in which unlabeled data used, and it is the process of grouping similar entities together, and then the grouped data is used to make clusters</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600">
                <a:solidFill>
                  <a:srgbClr val="000000"/>
                </a:solidFill>
                <a:highlight>
                  <a:srgbClr val="FFFFFF"/>
                </a:highlight>
                <a:latin typeface="Georgia"/>
                <a:ea typeface="Georgia"/>
                <a:cs typeface="Georgia"/>
                <a:sym typeface="Georgia"/>
              </a:rPr>
              <a:t>Goal is to find similarities in the data point and group similar data points together and to figures out that new data should belong to which cluster.</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220" name="Google Shape;220;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23529"/>
              </a:lnSpc>
              <a:spcBef>
                <a:spcPts val="2900"/>
              </a:spcBef>
              <a:spcAft>
                <a:spcPts val="0"/>
              </a:spcAft>
              <a:buNone/>
            </a:pPr>
            <a:r>
              <a:rPr lang="en" sz="1650">
                <a:solidFill>
                  <a:srgbClr val="000000"/>
                </a:solidFill>
                <a:highlight>
                  <a:srgbClr val="FFFFFF"/>
                </a:highlight>
                <a:latin typeface="Arial"/>
                <a:ea typeface="Arial"/>
                <a:cs typeface="Arial"/>
                <a:sym typeface="Arial"/>
              </a:rPr>
              <a:t>K-Means Clustering</a:t>
            </a:r>
            <a:endParaRPr sz="1650">
              <a:solidFill>
                <a:srgbClr val="000000"/>
              </a:solidFill>
              <a:highlight>
                <a:srgbClr val="FFFFFF"/>
              </a:highlight>
              <a:latin typeface="Arial"/>
              <a:ea typeface="Arial"/>
              <a:cs typeface="Arial"/>
              <a:sym typeface="Arial"/>
            </a:endParaRPr>
          </a:p>
          <a:p>
            <a:pPr indent="0" lvl="0" marL="0" rtl="0" algn="l">
              <a:lnSpc>
                <a:spcPct val="123529"/>
              </a:lnSpc>
              <a:spcBef>
                <a:spcPts val="2900"/>
              </a:spcBef>
              <a:spcAft>
                <a:spcPts val="0"/>
              </a:spcAft>
              <a:buNone/>
            </a:pPr>
            <a:r>
              <a:rPr lang="en" sz="1650">
                <a:solidFill>
                  <a:srgbClr val="000000"/>
                </a:solidFill>
                <a:highlight>
                  <a:srgbClr val="FFFFFF"/>
                </a:highlight>
                <a:latin typeface="Arial"/>
                <a:ea typeface="Arial"/>
                <a:cs typeface="Arial"/>
                <a:sym typeface="Arial"/>
              </a:rPr>
              <a:t>Hierarchical Clustering</a:t>
            </a:r>
            <a:endParaRPr sz="1650">
              <a:solidFill>
                <a:srgbClr val="000000"/>
              </a:solidFill>
              <a:highlight>
                <a:srgbClr val="FFFFFF"/>
              </a:highlight>
              <a:latin typeface="Arial"/>
              <a:ea typeface="Arial"/>
              <a:cs typeface="Arial"/>
              <a:sym typeface="Arial"/>
            </a:endParaRPr>
          </a:p>
          <a:p>
            <a:pPr indent="0" lvl="0" marL="0" rtl="0" algn="l">
              <a:lnSpc>
                <a:spcPct val="123529"/>
              </a:lnSpc>
              <a:spcBef>
                <a:spcPts val="2900"/>
              </a:spcBef>
              <a:spcAft>
                <a:spcPts val="0"/>
              </a:spcAft>
              <a:buNone/>
            </a:pPr>
            <a:r>
              <a:rPr lang="en" sz="1650">
                <a:solidFill>
                  <a:srgbClr val="000000"/>
                </a:solidFill>
                <a:highlight>
                  <a:srgbClr val="FFFFFF"/>
                </a:highlight>
                <a:latin typeface="Arial"/>
                <a:ea typeface="Arial"/>
                <a:cs typeface="Arial"/>
                <a:sym typeface="Arial"/>
              </a:rPr>
              <a:t>DB Scan  Clustering</a:t>
            </a:r>
            <a:endParaRPr sz="16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a:t>
            </a:r>
            <a:endParaRPr/>
          </a:p>
        </p:txBody>
      </p:sp>
      <p:pic>
        <p:nvPicPr>
          <p:cNvPr id="226" name="Google Shape;226;p39"/>
          <p:cNvPicPr preferRelativeResize="0"/>
          <p:nvPr/>
        </p:nvPicPr>
        <p:blipFill>
          <a:blip r:embed="rId3">
            <a:alphaModFix/>
          </a:blip>
          <a:stretch>
            <a:fillRect/>
          </a:stretch>
        </p:blipFill>
        <p:spPr>
          <a:xfrm>
            <a:off x="1823525" y="1909475"/>
            <a:ext cx="4781499" cy="31637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a:t>
            </a:r>
            <a:endParaRPr/>
          </a:p>
        </p:txBody>
      </p:sp>
      <p:sp>
        <p:nvSpPr>
          <p:cNvPr id="232" name="Google Shape;232;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a:t>
            </a:r>
            <a:r>
              <a:rPr lang="en">
                <a:solidFill>
                  <a:srgbClr val="000000"/>
                </a:solidFill>
              </a:rPr>
              <a:t>egression analysis is a statistical process for estimating the relationships among variables.</a:t>
            </a:r>
            <a:endParaRPr>
              <a:solidFill>
                <a:srgbClr val="000000"/>
              </a:solidFill>
            </a:endParaRPr>
          </a:p>
          <a:p>
            <a:pPr indent="0" lvl="0" marL="0" rtl="0" algn="l">
              <a:spcBef>
                <a:spcPts val="1600"/>
              </a:spcBef>
              <a:spcAft>
                <a:spcPts val="0"/>
              </a:spcAft>
              <a:buNone/>
            </a:pPr>
            <a:r>
              <a:rPr lang="en">
                <a:solidFill>
                  <a:srgbClr val="000000"/>
                </a:solidFill>
              </a:rPr>
              <a:t>It is a measure of the relation between the mean value of one variable (e.g. output) and corresponding values of other variables (e.g. time and cost).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a:t>
            </a:r>
            <a:endParaRPr/>
          </a:p>
        </p:txBody>
      </p:sp>
      <p:sp>
        <p:nvSpPr>
          <p:cNvPr id="238" name="Google Shape;238;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Linear Regression</a:t>
            </a:r>
            <a:endParaRPr>
              <a:solidFill>
                <a:srgbClr val="000000"/>
              </a:solidFill>
            </a:endParaRPr>
          </a:p>
          <a:p>
            <a:pPr indent="0" lvl="0" marL="0" rtl="0" algn="l">
              <a:spcBef>
                <a:spcPts val="1600"/>
              </a:spcBef>
              <a:spcAft>
                <a:spcPts val="0"/>
              </a:spcAft>
              <a:buNone/>
            </a:pPr>
            <a:r>
              <a:rPr lang="en">
                <a:solidFill>
                  <a:srgbClr val="000000"/>
                </a:solidFill>
              </a:rPr>
              <a:t>Lasso Regression</a:t>
            </a:r>
            <a:endParaRPr>
              <a:solidFill>
                <a:srgbClr val="000000"/>
              </a:solidFill>
            </a:endParaRPr>
          </a:p>
          <a:p>
            <a:pPr indent="0" lvl="0" marL="0" rtl="0" algn="l">
              <a:spcBef>
                <a:spcPts val="1600"/>
              </a:spcBef>
              <a:spcAft>
                <a:spcPts val="0"/>
              </a:spcAft>
              <a:buNone/>
            </a:pPr>
            <a:r>
              <a:rPr lang="en">
                <a:solidFill>
                  <a:srgbClr val="000000"/>
                </a:solidFill>
              </a:rPr>
              <a:t>Support Vector Regression</a:t>
            </a:r>
            <a:endParaRPr>
              <a:solidFill>
                <a:srgbClr val="000000"/>
              </a:solidFill>
            </a:endParaRPr>
          </a:p>
          <a:p>
            <a:pPr indent="0" lvl="0" marL="0" rtl="0" algn="l">
              <a:spcBef>
                <a:spcPts val="1600"/>
              </a:spcBef>
              <a:spcAft>
                <a:spcPts val="1600"/>
              </a:spcAft>
              <a:buNone/>
            </a:pPr>
            <a:r>
              <a:rPr lang="en">
                <a:solidFill>
                  <a:srgbClr val="000000"/>
                </a:solidFill>
              </a:rPr>
              <a:t>Bayesian Regression</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02124"/>
                </a:solidFill>
                <a:highlight>
                  <a:srgbClr val="FFFFFF"/>
                </a:highlight>
                <a:latin typeface="Arial"/>
                <a:ea typeface="Arial"/>
                <a:cs typeface="Arial"/>
                <a:sym typeface="Arial"/>
              </a:rPr>
              <a:t>Machine learning is</a:t>
            </a:r>
            <a:r>
              <a:rPr lang="en" sz="1600">
                <a:solidFill>
                  <a:srgbClr val="202124"/>
                </a:solidFill>
                <a:highlight>
                  <a:srgbClr val="FFFFFF"/>
                </a:highlight>
                <a:latin typeface="Arial"/>
                <a:ea typeface="Arial"/>
                <a:cs typeface="Arial"/>
                <a:sym typeface="Arial"/>
              </a:rPr>
              <a:t> an application or subset of </a:t>
            </a:r>
            <a:r>
              <a:rPr b="1" lang="en" sz="1600">
                <a:solidFill>
                  <a:srgbClr val="202124"/>
                </a:solidFill>
                <a:highlight>
                  <a:srgbClr val="FFFFFF"/>
                </a:highlight>
                <a:latin typeface="Arial"/>
                <a:ea typeface="Arial"/>
                <a:cs typeface="Arial"/>
                <a:sym typeface="Arial"/>
              </a:rPr>
              <a:t>AI</a:t>
            </a:r>
            <a:r>
              <a:rPr lang="en" sz="1600">
                <a:solidFill>
                  <a:srgbClr val="202124"/>
                </a:solidFill>
                <a:highlight>
                  <a:srgbClr val="FFFFFF"/>
                </a:highlight>
                <a:latin typeface="Arial"/>
                <a:ea typeface="Arial"/>
                <a:cs typeface="Arial"/>
                <a:sym typeface="Arial"/>
              </a:rPr>
              <a:t> that allows </a:t>
            </a:r>
            <a:r>
              <a:rPr b="1" lang="en" sz="1600">
                <a:solidFill>
                  <a:srgbClr val="202124"/>
                </a:solidFill>
                <a:highlight>
                  <a:srgbClr val="FFFFFF"/>
                </a:highlight>
                <a:latin typeface="Arial"/>
                <a:ea typeface="Arial"/>
                <a:cs typeface="Arial"/>
                <a:sym typeface="Arial"/>
              </a:rPr>
              <a:t>machines</a:t>
            </a:r>
            <a:r>
              <a:rPr lang="en" sz="1600">
                <a:solidFill>
                  <a:srgbClr val="202124"/>
                </a:solidFill>
                <a:highlight>
                  <a:srgbClr val="FFFFFF"/>
                </a:highlight>
                <a:latin typeface="Arial"/>
                <a:ea typeface="Arial"/>
                <a:cs typeface="Arial"/>
                <a:sym typeface="Arial"/>
              </a:rPr>
              <a:t> to learn from data without being programmed explicitly</a:t>
            </a:r>
            <a:endParaRPr sz="1600">
              <a:solidFill>
                <a:srgbClr val="20212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202124"/>
                </a:solidFill>
                <a:highlight>
                  <a:srgbClr val="FFFFFF"/>
                </a:highlight>
                <a:latin typeface="Arial"/>
                <a:ea typeface="Arial"/>
                <a:cs typeface="Arial"/>
                <a:sym typeface="Arial"/>
              </a:rPr>
              <a:t>Technically,</a:t>
            </a:r>
            <a:endParaRPr sz="1600">
              <a:solidFill>
                <a:srgbClr val="202124"/>
              </a:solidFill>
              <a:highlight>
                <a:srgbClr val="FFFFFF"/>
              </a:highlight>
              <a:latin typeface="Arial"/>
              <a:ea typeface="Arial"/>
              <a:cs typeface="Arial"/>
              <a:sym typeface="Arial"/>
            </a:endParaRPr>
          </a:p>
          <a:p>
            <a:pPr indent="457200" lvl="0" marL="0" rtl="0" algn="l">
              <a:spcBef>
                <a:spcPts val="1600"/>
              </a:spcBef>
              <a:spcAft>
                <a:spcPts val="1600"/>
              </a:spcAft>
              <a:buNone/>
            </a:pPr>
            <a:r>
              <a:rPr lang="en" sz="1600">
                <a:solidFill>
                  <a:srgbClr val="202124"/>
                </a:solidFill>
                <a:highlight>
                  <a:srgbClr val="FFFFFF"/>
                </a:highlight>
                <a:latin typeface="Arial"/>
                <a:ea typeface="Arial"/>
                <a:cs typeface="Arial"/>
                <a:sym typeface="Arial"/>
              </a:rPr>
              <a:t>A computer program is said to learn from experience (E) with some class of tasks (T) and a performance measure (P) if its performance at tasks in T as measured by P improves with E</a:t>
            </a:r>
            <a:endParaRPr sz="1600">
              <a:solidFill>
                <a:srgbClr val="202124"/>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4" name="Google Shape;244;p42"/>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 I</a:t>
            </a:r>
            <a:endParaRPr>
              <a:solidFill>
                <a:schemeClr val="lt1"/>
              </a:solidFill>
            </a:endParaRPr>
          </a:p>
        </p:txBody>
      </p:sp>
      <p:grpSp>
        <p:nvGrpSpPr>
          <p:cNvPr id="245" name="Google Shape;245;p42"/>
          <p:cNvGrpSpPr/>
          <p:nvPr/>
        </p:nvGrpSpPr>
        <p:grpSpPr>
          <a:xfrm>
            <a:off x="912820" y="1610215"/>
            <a:ext cx="198900" cy="593656"/>
            <a:chOff x="777447" y="1610215"/>
            <a:chExt cx="198900" cy="593656"/>
          </a:xfrm>
        </p:grpSpPr>
        <p:cxnSp>
          <p:nvCxnSpPr>
            <p:cNvPr id="246" name="Google Shape;246;p4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47" name="Google Shape;247;p42"/>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42"/>
          <p:cNvSpPr txBox="1"/>
          <p:nvPr>
            <p:ph idx="4294967295" type="body"/>
          </p:nvPr>
        </p:nvSpPr>
        <p:spPr>
          <a:xfrm>
            <a:off x="318375" y="3747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Python, Numpy, Pandas, Matplotlib, Seaborne</a:t>
            </a:r>
            <a:endParaRPr sz="1600">
              <a:solidFill>
                <a:srgbClr val="000000"/>
              </a:solidFill>
            </a:endParaRPr>
          </a:p>
        </p:txBody>
      </p:sp>
      <p:sp>
        <p:nvSpPr>
          <p:cNvPr id="249" name="Google Shape;249;p42"/>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0" name="Google Shape;250;p42"/>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- 2</a:t>
            </a:r>
            <a:endParaRPr>
              <a:solidFill>
                <a:schemeClr val="lt1"/>
              </a:solidFill>
            </a:endParaRPr>
          </a:p>
        </p:txBody>
      </p:sp>
      <p:grpSp>
        <p:nvGrpSpPr>
          <p:cNvPr id="251" name="Google Shape;251;p42"/>
          <p:cNvGrpSpPr/>
          <p:nvPr/>
        </p:nvGrpSpPr>
        <p:grpSpPr>
          <a:xfrm>
            <a:off x="2266282" y="2938958"/>
            <a:ext cx="198900" cy="593656"/>
            <a:chOff x="2223534" y="2938958"/>
            <a:chExt cx="198900" cy="593656"/>
          </a:xfrm>
        </p:grpSpPr>
        <p:cxnSp>
          <p:nvCxnSpPr>
            <p:cNvPr id="252" name="Google Shape;252;p42"/>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53" name="Google Shape;253;p42"/>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42"/>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Learning about statistics, Sampling Techniques etcs.,</a:t>
            </a:r>
            <a:endParaRPr sz="1600">
              <a:solidFill>
                <a:srgbClr val="000000"/>
              </a:solidFill>
            </a:endParaRPr>
          </a:p>
        </p:txBody>
      </p:sp>
      <p:sp>
        <p:nvSpPr>
          <p:cNvPr id="255" name="Google Shape;255;p42"/>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6" name="Google Shape;256;p42"/>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- 3</a:t>
            </a:r>
            <a:endParaRPr>
              <a:solidFill>
                <a:schemeClr val="lt1"/>
              </a:solidFill>
            </a:endParaRPr>
          </a:p>
        </p:txBody>
      </p:sp>
      <p:grpSp>
        <p:nvGrpSpPr>
          <p:cNvPr id="257" name="Google Shape;257;p42"/>
          <p:cNvGrpSpPr/>
          <p:nvPr/>
        </p:nvGrpSpPr>
        <p:grpSpPr>
          <a:xfrm>
            <a:off x="4058732" y="1610215"/>
            <a:ext cx="198900" cy="593656"/>
            <a:chOff x="3918084" y="1610215"/>
            <a:chExt cx="198900" cy="593656"/>
          </a:xfrm>
        </p:grpSpPr>
        <p:cxnSp>
          <p:nvCxnSpPr>
            <p:cNvPr id="258" name="Google Shape;258;p4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59" name="Google Shape;259;p4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42"/>
          <p:cNvSpPr txBox="1"/>
          <p:nvPr>
            <p:ph idx="4294967295" type="body"/>
          </p:nvPr>
        </p:nvSpPr>
        <p:spPr>
          <a:xfrm>
            <a:off x="3304094" y="3747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Data Preprocessing Techniques</a:t>
            </a:r>
            <a:endParaRPr sz="1600">
              <a:solidFill>
                <a:srgbClr val="000000"/>
              </a:solidFill>
            </a:endParaRPr>
          </a:p>
        </p:txBody>
      </p:sp>
      <p:sp>
        <p:nvSpPr>
          <p:cNvPr id="261" name="Google Shape;261;p4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2" name="Google Shape;262;p42"/>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- 4</a:t>
            </a:r>
            <a:endParaRPr>
              <a:solidFill>
                <a:schemeClr val="lt1"/>
              </a:solidFill>
            </a:endParaRPr>
          </a:p>
        </p:txBody>
      </p:sp>
      <p:grpSp>
        <p:nvGrpSpPr>
          <p:cNvPr id="263" name="Google Shape;263;p42"/>
          <p:cNvGrpSpPr/>
          <p:nvPr/>
        </p:nvGrpSpPr>
        <p:grpSpPr>
          <a:xfrm>
            <a:off x="5973070" y="2938958"/>
            <a:ext cx="198900" cy="593656"/>
            <a:chOff x="5958946" y="2938958"/>
            <a:chExt cx="198900" cy="593656"/>
          </a:xfrm>
        </p:grpSpPr>
        <p:cxnSp>
          <p:nvCxnSpPr>
            <p:cNvPr id="264" name="Google Shape;264;p42"/>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65" name="Google Shape;265;p42"/>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42"/>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Machine Learning Algorithms and Feature Extractions</a:t>
            </a:r>
            <a:endParaRPr sz="1600">
              <a:solidFill>
                <a:srgbClr val="000000"/>
              </a:solidFill>
            </a:endParaRPr>
          </a:p>
        </p:txBody>
      </p:sp>
      <p:sp>
        <p:nvSpPr>
          <p:cNvPr id="267" name="Google Shape;267;p42"/>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8" name="Google Shape;268;p42"/>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- 5</a:t>
            </a:r>
            <a:endParaRPr>
              <a:solidFill>
                <a:schemeClr val="lt1"/>
              </a:solidFill>
            </a:endParaRPr>
          </a:p>
        </p:txBody>
      </p:sp>
      <p:grpSp>
        <p:nvGrpSpPr>
          <p:cNvPr id="269" name="Google Shape;269;p42"/>
          <p:cNvGrpSpPr/>
          <p:nvPr/>
        </p:nvGrpSpPr>
        <p:grpSpPr>
          <a:xfrm>
            <a:off x="7669807" y="1610215"/>
            <a:ext cx="198900" cy="593656"/>
            <a:chOff x="3918084" y="1610215"/>
            <a:chExt cx="198900" cy="593656"/>
          </a:xfrm>
        </p:grpSpPr>
        <p:cxnSp>
          <p:nvCxnSpPr>
            <p:cNvPr id="270" name="Google Shape;270;p4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71" name="Google Shape;271;p4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2"/>
          <p:cNvSpPr txBox="1"/>
          <p:nvPr>
            <p:ph idx="4294967295" type="body"/>
          </p:nvPr>
        </p:nvSpPr>
        <p:spPr>
          <a:xfrm>
            <a:off x="6685979" y="3747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Training, Developing, Testing and </a:t>
            </a:r>
            <a:r>
              <a:rPr lang="en" sz="1600">
                <a:solidFill>
                  <a:srgbClr val="000000"/>
                </a:solidFill>
              </a:rPr>
              <a:t>Validating</a:t>
            </a:r>
            <a:r>
              <a:rPr lang="en" sz="1600">
                <a:solidFill>
                  <a:srgbClr val="000000"/>
                </a:solidFill>
              </a:rPr>
              <a:t> the model</a:t>
            </a:r>
            <a:endParaRPr sz="16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78" name="Google Shape;278;p43"/>
          <p:cNvSpPr txBox="1"/>
          <p:nvPr>
            <p:ph idx="2" type="body"/>
          </p:nvPr>
        </p:nvSpPr>
        <p:spPr>
          <a:xfrm>
            <a:off x="969675" y="1919075"/>
            <a:ext cx="7724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Let's</a:t>
            </a:r>
            <a:r>
              <a:rPr lang="en" sz="1800">
                <a:solidFill>
                  <a:srgbClr val="000000"/>
                </a:solidFill>
              </a:rPr>
              <a:t> start the steps one by one what are we waiting for</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Machine Learning:</a:t>
            </a:r>
            <a:endParaRPr/>
          </a:p>
        </p:txBody>
      </p:sp>
      <p:sp>
        <p:nvSpPr>
          <p:cNvPr id="86" name="Google Shape;86;p16"/>
          <p:cNvSpPr txBox="1"/>
          <p:nvPr>
            <p:ph idx="1" type="body"/>
          </p:nvPr>
        </p:nvSpPr>
        <p:spPr>
          <a:xfrm>
            <a:off x="471900" y="17976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Develop systems that can automatically adapt and customize themselves to individual users. – Personalized news or mail filter </a:t>
            </a:r>
            <a:endParaRPr sz="1500">
              <a:solidFill>
                <a:srgbClr val="000000"/>
              </a:solidFill>
            </a:endParaRPr>
          </a:p>
          <a:p>
            <a:pPr indent="0" lvl="0" marL="0" rtl="0" algn="l">
              <a:spcBef>
                <a:spcPts val="1600"/>
              </a:spcBef>
              <a:spcAft>
                <a:spcPts val="0"/>
              </a:spcAft>
              <a:buNone/>
            </a:pPr>
            <a:r>
              <a:rPr lang="en" sz="1500">
                <a:solidFill>
                  <a:srgbClr val="000000"/>
                </a:solidFill>
              </a:rPr>
              <a:t>• Discover new knowledge from large databases (data mining). – Market basket analysis.</a:t>
            </a:r>
            <a:endParaRPr sz="1500">
              <a:solidFill>
                <a:srgbClr val="000000"/>
              </a:solidFill>
            </a:endParaRPr>
          </a:p>
          <a:p>
            <a:pPr indent="0" lvl="0" marL="0" rtl="0" algn="l">
              <a:spcBef>
                <a:spcPts val="1600"/>
              </a:spcBef>
              <a:spcAft>
                <a:spcPts val="0"/>
              </a:spcAft>
              <a:buNone/>
            </a:pPr>
            <a:r>
              <a:rPr lang="en" sz="1500">
                <a:solidFill>
                  <a:srgbClr val="000000"/>
                </a:solidFill>
              </a:rPr>
              <a:t>• Ability to mimic human and replace certain monotonous tasks - which require some intelligence. -  like recognizing handwritten characters </a:t>
            </a:r>
            <a:endParaRPr sz="1500">
              <a:solidFill>
                <a:srgbClr val="000000"/>
              </a:solidFill>
            </a:endParaRPr>
          </a:p>
          <a:p>
            <a:pPr indent="0" lvl="0" marL="0" rtl="0" algn="l">
              <a:spcBef>
                <a:spcPts val="1600"/>
              </a:spcBef>
              <a:spcAft>
                <a:spcPts val="1600"/>
              </a:spcAft>
              <a:buNone/>
            </a:pPr>
            <a:r>
              <a:rPr lang="en" sz="1500">
                <a:solidFill>
                  <a:srgbClr val="000000"/>
                </a:solidFill>
              </a:rPr>
              <a:t>• Develop systems that are too difficult/expensive to construct manually because they require specific detailed skills or knowledge tuned to a specific task (knowledge engineering bottleneck)</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now?</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Flood of available data (especially with the advent of the Internet) </a:t>
            </a:r>
            <a:endParaRPr>
              <a:solidFill>
                <a:srgbClr val="000000"/>
              </a:solidFill>
            </a:endParaRPr>
          </a:p>
          <a:p>
            <a:pPr indent="0" lvl="0" marL="0" rtl="0" algn="l">
              <a:spcBef>
                <a:spcPts val="1600"/>
              </a:spcBef>
              <a:spcAft>
                <a:spcPts val="0"/>
              </a:spcAft>
              <a:buNone/>
            </a:pPr>
            <a:r>
              <a:rPr lang="en">
                <a:solidFill>
                  <a:srgbClr val="000000"/>
                </a:solidFill>
              </a:rPr>
              <a:t>Increasing computational power </a:t>
            </a:r>
            <a:endParaRPr>
              <a:solidFill>
                <a:srgbClr val="000000"/>
              </a:solidFill>
            </a:endParaRPr>
          </a:p>
          <a:p>
            <a:pPr indent="0" lvl="0" marL="0" rtl="0" algn="l">
              <a:spcBef>
                <a:spcPts val="1600"/>
              </a:spcBef>
              <a:spcAft>
                <a:spcPts val="0"/>
              </a:spcAft>
              <a:buNone/>
            </a:pPr>
            <a:r>
              <a:rPr lang="en">
                <a:solidFill>
                  <a:srgbClr val="000000"/>
                </a:solidFill>
              </a:rPr>
              <a:t>Growing progress in available algorithms and theory developed by researchers </a:t>
            </a:r>
            <a:endParaRPr>
              <a:solidFill>
                <a:srgbClr val="000000"/>
              </a:solidFill>
            </a:endParaRPr>
          </a:p>
          <a:p>
            <a:pPr indent="0" lvl="0" marL="0" rtl="0" algn="l">
              <a:spcBef>
                <a:spcPts val="1600"/>
              </a:spcBef>
              <a:spcAft>
                <a:spcPts val="1600"/>
              </a:spcAft>
              <a:buNone/>
            </a:pPr>
            <a:r>
              <a:rPr lang="en">
                <a:solidFill>
                  <a:srgbClr val="000000"/>
                </a:solidFill>
              </a:rPr>
              <a:t>Increasing support from industries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Applications</a:t>
            </a:r>
            <a:endParaRPr/>
          </a:p>
        </p:txBody>
      </p:sp>
      <p:pic>
        <p:nvPicPr>
          <p:cNvPr id="98" name="Google Shape;98;p18"/>
          <p:cNvPicPr preferRelativeResize="0"/>
          <p:nvPr/>
        </p:nvPicPr>
        <p:blipFill>
          <a:blip r:embed="rId3">
            <a:alphaModFix/>
          </a:blip>
          <a:stretch>
            <a:fillRect/>
          </a:stretch>
        </p:blipFill>
        <p:spPr>
          <a:xfrm>
            <a:off x="588213" y="1797625"/>
            <a:ext cx="8105775" cy="32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in ML</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Learning = Gaining more knowledge on a </a:t>
            </a:r>
            <a:r>
              <a:rPr lang="en">
                <a:solidFill>
                  <a:srgbClr val="000000"/>
                </a:solidFill>
              </a:rPr>
              <a:t>situation</a:t>
            </a:r>
            <a:r>
              <a:rPr lang="en">
                <a:solidFill>
                  <a:srgbClr val="000000"/>
                </a:solidFill>
              </a:rPr>
              <a:t> with experience by performing some tasks </a:t>
            </a:r>
            <a:endParaRPr>
              <a:solidFill>
                <a:srgbClr val="000000"/>
              </a:solidFill>
            </a:endParaRPr>
          </a:p>
          <a:p>
            <a:pPr indent="457200" lvl="0" marL="0" rtl="0" algn="l">
              <a:spcBef>
                <a:spcPts val="1600"/>
              </a:spcBef>
              <a:spcAft>
                <a:spcPts val="0"/>
              </a:spcAft>
              <a:buNone/>
            </a:pPr>
            <a:r>
              <a:rPr lang="en">
                <a:solidFill>
                  <a:srgbClr val="000000"/>
                </a:solidFill>
              </a:rPr>
              <a:t>– Improve over task T, </a:t>
            </a:r>
            <a:endParaRPr>
              <a:solidFill>
                <a:srgbClr val="000000"/>
              </a:solidFill>
            </a:endParaRPr>
          </a:p>
          <a:p>
            <a:pPr indent="457200" lvl="0" marL="0" rtl="0" algn="l">
              <a:spcBef>
                <a:spcPts val="1600"/>
              </a:spcBef>
              <a:spcAft>
                <a:spcPts val="0"/>
              </a:spcAft>
              <a:buNone/>
            </a:pPr>
            <a:r>
              <a:rPr lang="en">
                <a:solidFill>
                  <a:srgbClr val="000000"/>
                </a:solidFill>
              </a:rPr>
              <a:t>– With respect to performance measure, P </a:t>
            </a:r>
            <a:endParaRPr>
              <a:solidFill>
                <a:srgbClr val="000000"/>
              </a:solidFill>
            </a:endParaRPr>
          </a:p>
          <a:p>
            <a:pPr indent="457200" lvl="0" marL="0" rtl="0" algn="l">
              <a:spcBef>
                <a:spcPts val="1600"/>
              </a:spcBef>
              <a:spcAft>
                <a:spcPts val="1600"/>
              </a:spcAft>
              <a:buNone/>
            </a:pPr>
            <a:r>
              <a:rPr lang="en">
                <a:solidFill>
                  <a:srgbClr val="000000"/>
                </a:solidFill>
              </a:rPr>
              <a:t>– Based on experience, 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Email Spam Filters</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Spam - is all email the user does not want to receive and has not asked to receive </a:t>
            </a:r>
            <a:endParaRPr>
              <a:solidFill>
                <a:srgbClr val="000000"/>
              </a:solidFill>
            </a:endParaRPr>
          </a:p>
          <a:p>
            <a:pPr indent="0" lvl="0" marL="0" rtl="0" algn="l">
              <a:spcBef>
                <a:spcPts val="1600"/>
              </a:spcBef>
              <a:spcAft>
                <a:spcPts val="0"/>
              </a:spcAft>
              <a:buNone/>
            </a:pPr>
            <a:r>
              <a:rPr lang="en">
                <a:solidFill>
                  <a:srgbClr val="000000"/>
                </a:solidFill>
              </a:rPr>
              <a:t>T: Identify Spam Emails </a:t>
            </a:r>
            <a:endParaRPr>
              <a:solidFill>
                <a:srgbClr val="000000"/>
              </a:solidFill>
            </a:endParaRPr>
          </a:p>
          <a:p>
            <a:pPr indent="0" lvl="0" marL="0" rtl="0" algn="l">
              <a:spcBef>
                <a:spcPts val="1600"/>
              </a:spcBef>
              <a:spcAft>
                <a:spcPts val="0"/>
              </a:spcAft>
              <a:buNone/>
            </a:pPr>
            <a:r>
              <a:rPr lang="en">
                <a:solidFill>
                  <a:srgbClr val="000000"/>
                </a:solidFill>
              </a:rPr>
              <a:t>P: % of spam emails that were filtered % of ham/ (non-spam) emails that were incorrectly filtered-out </a:t>
            </a:r>
            <a:endParaRPr>
              <a:solidFill>
                <a:srgbClr val="000000"/>
              </a:solidFill>
            </a:endParaRPr>
          </a:p>
          <a:p>
            <a:pPr indent="0" lvl="0" marL="0" rtl="0" algn="l">
              <a:spcBef>
                <a:spcPts val="1600"/>
              </a:spcBef>
              <a:spcAft>
                <a:spcPts val="1600"/>
              </a:spcAft>
              <a:buNone/>
            </a:pPr>
            <a:r>
              <a:rPr lang="en">
                <a:solidFill>
                  <a:srgbClr val="000000"/>
                </a:solidFill>
              </a:rPr>
              <a:t>E: a database of emails that were labelled by users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Process:</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1"/>
          <p:cNvPicPr preferRelativeResize="0"/>
          <p:nvPr/>
        </p:nvPicPr>
        <p:blipFill>
          <a:blip r:embed="rId3">
            <a:alphaModFix/>
          </a:blip>
          <a:stretch>
            <a:fillRect/>
          </a:stretch>
        </p:blipFill>
        <p:spPr>
          <a:xfrm>
            <a:off x="342900" y="1808500"/>
            <a:ext cx="8801100" cy="310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