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0055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2817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0055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2817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0055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2817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0055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2817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0055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2817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20055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32817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2FE6FD54-3EB7-494B-B8CF-F6ECC26C9047}" type="slidenum">
              <a:rPr b="0" lang="en-IN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B949B1DE-EE92-4F37-95C2-702800491B36}" type="slidenum">
              <a:rPr b="0" lang="en-IN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88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8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B6064CEA-B210-4B7B-B092-D61C14E0492D}" type="slidenum">
              <a:rPr b="0" lang="en-IN" sz="1000" spc="-1" strike="noStrike">
                <a:solidFill>
                  <a:srgbClr val="595959"/>
                </a:solidFill>
                <a:latin typeface="Lato"/>
                <a:ea typeface="La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682360" y="2025720"/>
            <a:ext cx="4243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4200" spc="-1" strike="noStrike">
                <a:solidFill>
                  <a:srgbClr val="1a1a1a"/>
                </a:solidFill>
                <a:latin typeface="Raleway"/>
                <a:ea typeface="Raleway"/>
              </a:rPr>
              <a:t>Python Basics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047280" y="3035880"/>
            <a:ext cx="230688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Muttineni Sai Rohith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Tata Consultancy Services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44400" y="5414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Strings: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729360" y="1384200"/>
            <a:ext cx="7688520" cy="363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Python Strings are Immutable objects that cannot change their values. 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You can update an existing string by (re)assigning a variable to another string. 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Python accepts single ('), double (") and triple (''' or """) quotes to denote string literals. 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String indexes starting at 0 in the beginning of the string and working their way from -1 at the end.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Google Shape;142;p22" descr=""/>
          <p:cNvPicPr/>
          <p:nvPr/>
        </p:nvPicPr>
        <p:blipFill>
          <a:blip r:embed="rId1"/>
          <a:stretch/>
        </p:blipFill>
        <p:spPr>
          <a:xfrm>
            <a:off x="2048040" y="1830960"/>
            <a:ext cx="5047920" cy="971280"/>
          </a:xfrm>
          <a:prstGeom prst="rect">
            <a:avLst/>
          </a:prstGeom>
          <a:ln>
            <a:noFill/>
          </a:ln>
        </p:spPr>
      </p:pic>
      <p:pic>
        <p:nvPicPr>
          <p:cNvPr id="151" name="Google Shape;143;p22" descr=""/>
          <p:cNvPicPr/>
          <p:nvPr/>
        </p:nvPicPr>
        <p:blipFill>
          <a:blip r:embed="rId2"/>
          <a:stretch/>
        </p:blipFill>
        <p:spPr>
          <a:xfrm>
            <a:off x="4399200" y="4123800"/>
            <a:ext cx="1923840" cy="599760"/>
          </a:xfrm>
          <a:prstGeom prst="rect">
            <a:avLst/>
          </a:prstGeom>
          <a:ln>
            <a:noFill/>
          </a:ln>
        </p:spPr>
      </p:pic>
      <p:pic>
        <p:nvPicPr>
          <p:cNvPr id="152" name="Google Shape;144;p22" descr=""/>
          <p:cNvPicPr/>
          <p:nvPr/>
        </p:nvPicPr>
        <p:blipFill>
          <a:blip r:embed="rId3"/>
          <a:stretch/>
        </p:blipFill>
        <p:spPr>
          <a:xfrm>
            <a:off x="1788840" y="4128480"/>
            <a:ext cx="1971360" cy="5900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32160" y="56592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Lists: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29360" y="1396440"/>
            <a:ext cx="7688520" cy="3570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A list in Python is an ordered group of items or elements, and these list elements don't have to be of the same type.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Python Lists are mutable objects that can change their values.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A list contains items separated by commas and enclosed within square brackets.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List indexes like strings starting at 0 in the beginning of the list and working their way from -1 at the end.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Similar to strings, Lists operations include slicing ([ ] and [:]) , concatenation (+), repetition (*), and membership (in).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27560" y="151128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This example shows how to access, update and delete list elements: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156;p24" descr=""/>
          <p:cNvPicPr/>
          <p:nvPr/>
        </p:nvPicPr>
        <p:blipFill>
          <a:blip r:embed="rId1"/>
          <a:stretch/>
        </p:blipFill>
        <p:spPr>
          <a:xfrm>
            <a:off x="1706760" y="1998360"/>
            <a:ext cx="4215240" cy="17737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20280" y="56592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Common List Functions: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Google Shape;162;p25" descr=""/>
          <p:cNvPicPr/>
          <p:nvPr/>
        </p:nvPicPr>
        <p:blipFill>
          <a:blip r:embed="rId1"/>
          <a:stretch/>
        </p:blipFill>
        <p:spPr>
          <a:xfrm>
            <a:off x="1719360" y="1289880"/>
            <a:ext cx="5705280" cy="1895040"/>
          </a:xfrm>
          <a:prstGeom prst="rect">
            <a:avLst/>
          </a:prstGeom>
          <a:ln>
            <a:noFill/>
          </a:ln>
        </p:spPr>
      </p:pic>
      <p:pic>
        <p:nvPicPr>
          <p:cNvPr id="159" name="Google Shape;163;p25" descr=""/>
          <p:cNvPicPr/>
          <p:nvPr/>
        </p:nvPicPr>
        <p:blipFill>
          <a:blip r:embed="rId2"/>
          <a:srcRect l="0" t="11505" r="0" b="0"/>
          <a:stretch/>
        </p:blipFill>
        <p:spPr>
          <a:xfrm>
            <a:off x="1719360" y="3185280"/>
            <a:ext cx="5705280" cy="1895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71680" y="14763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Tuples: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727560" y="2234520"/>
            <a:ext cx="7688520" cy="254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Python Tuples are Immutable objects that cannot be changed once they have been created.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A tuple contains items separated by commas and enclosed in parentheses instead of square brackets.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oogle Shape;170;p26" descr=""/>
          <p:cNvPicPr/>
          <p:nvPr/>
        </p:nvPicPr>
        <p:blipFill>
          <a:blip r:embed="rId1"/>
          <a:stretch/>
        </p:blipFill>
        <p:spPr>
          <a:xfrm>
            <a:off x="1438200" y="3433680"/>
            <a:ext cx="6267240" cy="11901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27560" y="162972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You can update an existing tuple by (re)assigning a variable to another tuple.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Tuples are faster than lists and protect your data against accidental changes to these data.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The rules for tuple indices are the same as for lists and they have the same operations, functions as well.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To write a tuple containing a single value, you have to include a comma, even though there is only one value. e.g. t = (3, 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27560" y="123372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Dictionary: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727560" y="1945440"/>
            <a:ext cx="7688520" cy="2863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Python's dictionaries are kind of hash table type which consist of key-value pairs of unordered elements.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Keys : must be immutable data types ,usually numbers or strings.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Values : can be any arbitrary Python object.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Python Dictionaries are mutable objects that can change their values.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A dictionary is enclosed by curly braces ({ }), the items are separated by commas, and each key is separated from its value by a colon (:).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Dictionary’s values can be assigned and accessed using square braces ([]) with a key to obtain its value.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86720" y="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1940" spc="-1" strike="noStrike">
                <a:solidFill>
                  <a:srgbClr val="1a1a1a"/>
                </a:solidFill>
                <a:latin typeface="Raleway"/>
                <a:ea typeface="Raleway"/>
              </a:rPr>
              <a:t>Example</a:t>
            </a: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87;p29" descr=""/>
          <p:cNvPicPr/>
          <p:nvPr/>
        </p:nvPicPr>
        <p:blipFill>
          <a:blip r:embed="rId1"/>
          <a:stretch/>
        </p:blipFill>
        <p:spPr>
          <a:xfrm>
            <a:off x="1630800" y="177120"/>
            <a:ext cx="5147640" cy="342288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188;p29" descr=""/>
          <p:cNvPicPr/>
          <p:nvPr/>
        </p:nvPicPr>
        <p:blipFill>
          <a:blip r:embed="rId2"/>
          <a:stretch/>
        </p:blipFill>
        <p:spPr>
          <a:xfrm>
            <a:off x="1630800" y="3600360"/>
            <a:ext cx="5676480" cy="15426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08040" y="46872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Common Fuctions: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194;p30" descr=""/>
          <p:cNvPicPr/>
          <p:nvPr/>
        </p:nvPicPr>
        <p:blipFill>
          <a:blip r:embed="rId1"/>
          <a:stretch/>
        </p:blipFill>
        <p:spPr>
          <a:xfrm>
            <a:off x="870840" y="1472040"/>
            <a:ext cx="7162560" cy="29714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32160" y="56592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Conditionals: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27560" y="1408680"/>
            <a:ext cx="7688520" cy="361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In Python, True and False are Boolean objects of class 'bool' and they are immutable. 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Python assumes any non-zero and non-null values as True, otherwise it is False value. 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Python does not provide switch or case statements as in other languages.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201;p31" descr=""/>
          <p:cNvPicPr/>
          <p:nvPr/>
        </p:nvPicPr>
        <p:blipFill>
          <a:blip r:embed="rId1"/>
          <a:stretch/>
        </p:blipFill>
        <p:spPr>
          <a:xfrm>
            <a:off x="6283800" y="2741760"/>
            <a:ext cx="2504880" cy="2209320"/>
          </a:xfrm>
          <a:prstGeom prst="rect">
            <a:avLst/>
          </a:prstGeom>
          <a:ln>
            <a:noFill/>
          </a:ln>
        </p:spPr>
      </p:pic>
      <p:pic>
        <p:nvPicPr>
          <p:cNvPr id="174" name="Google Shape;202;p31" descr=""/>
          <p:cNvPicPr/>
          <p:nvPr/>
        </p:nvPicPr>
        <p:blipFill>
          <a:blip r:embed="rId2"/>
          <a:stretch/>
        </p:blipFill>
        <p:spPr>
          <a:xfrm>
            <a:off x="3259080" y="2741760"/>
            <a:ext cx="2066400" cy="1257120"/>
          </a:xfrm>
          <a:prstGeom prst="rect">
            <a:avLst/>
          </a:prstGeom>
          <a:ln>
            <a:noFill/>
          </a:ln>
        </p:spPr>
      </p:pic>
      <p:pic>
        <p:nvPicPr>
          <p:cNvPr id="175" name="Google Shape;203;p31" descr=""/>
          <p:cNvPicPr/>
          <p:nvPr/>
        </p:nvPicPr>
        <p:blipFill>
          <a:blip r:embed="rId3"/>
          <a:stretch/>
        </p:blipFill>
        <p:spPr>
          <a:xfrm>
            <a:off x="727560" y="2741760"/>
            <a:ext cx="1638000" cy="9522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25120" y="1275120"/>
            <a:ext cx="8221680" cy="688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760" spc="-1" strike="noStrike">
                <a:solidFill>
                  <a:srgbClr val="1a1a1a"/>
                </a:solidFill>
                <a:latin typeface="Raleway"/>
                <a:ea typeface="Raleway"/>
              </a:rPr>
              <a:t>Contents to be covered:</a:t>
            </a:r>
            <a:endParaRPr b="0" lang="en-IN" sz="2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325520" y="213876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36240">
              <a:lnSpc>
                <a:spcPct val="130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Python Overview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30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Python Basic Syntax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30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Python Variables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30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Python Basic Data Types: Numbers, Strings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30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Python Lists, Tuples and Dictionary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30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Python Conditional Loops</a:t>
            </a:r>
            <a:endParaRPr b="0" lang="en-IN" sz="1700" spc="-1" strike="noStrike">
              <a:latin typeface="Arial"/>
            </a:endParaRPr>
          </a:p>
          <a:p>
            <a:pPr marL="457200" indent="-336240">
              <a:lnSpc>
                <a:spcPct val="130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700" spc="-1" strike="noStrike">
                <a:solidFill>
                  <a:srgbClr val="595959"/>
                </a:solidFill>
                <a:latin typeface="Lato"/>
                <a:ea typeface="Lato"/>
              </a:rPr>
              <a:t>Python Functions</a:t>
            </a:r>
            <a:endParaRPr b="0" lang="en-IN" sz="17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7560" y="283176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Conditional Expression: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209;p32" descr=""/>
          <p:cNvPicPr/>
          <p:nvPr/>
        </p:nvPicPr>
        <p:blipFill>
          <a:blip r:embed="rId1"/>
          <a:stretch/>
        </p:blipFill>
        <p:spPr>
          <a:xfrm>
            <a:off x="2156040" y="929520"/>
            <a:ext cx="3835800" cy="1773720"/>
          </a:xfrm>
          <a:prstGeom prst="rect">
            <a:avLst/>
          </a:prstGeom>
          <a:ln>
            <a:noFill/>
          </a:ln>
        </p:spPr>
      </p:pic>
      <p:pic>
        <p:nvPicPr>
          <p:cNvPr id="178" name="Google Shape;210;p32" descr=""/>
          <p:cNvPicPr/>
          <p:nvPr/>
        </p:nvPicPr>
        <p:blipFill>
          <a:blip r:embed="rId2"/>
          <a:stretch/>
        </p:blipFill>
        <p:spPr>
          <a:xfrm>
            <a:off x="1446480" y="3244680"/>
            <a:ext cx="6105240" cy="171432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727560" y="473760"/>
            <a:ext cx="1894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Example:</a:t>
            </a:r>
            <a:endParaRPr b="0" lang="en-IN" sz="14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44400" y="6022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Loops: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1408680"/>
            <a:ext cx="7688520" cy="830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The For Loop: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218;p33" descr=""/>
          <p:cNvPicPr/>
          <p:nvPr/>
        </p:nvPicPr>
        <p:blipFill>
          <a:blip r:embed="rId1"/>
          <a:stretch/>
        </p:blipFill>
        <p:spPr>
          <a:xfrm>
            <a:off x="306360" y="1908720"/>
            <a:ext cx="8753040" cy="25999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44400" y="4564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50" spc="-1" strike="noStrike">
                <a:solidFill>
                  <a:srgbClr val="1a1a1a"/>
                </a:solidFill>
                <a:latin typeface="Raleway"/>
                <a:ea typeface="Raleway"/>
              </a:rPr>
              <a:t>While Loop:</a:t>
            </a:r>
            <a:br/>
            <a:br/>
            <a:br/>
            <a:br/>
            <a:br/>
            <a:br/>
            <a:r>
              <a:rPr b="1" lang="en-IN" sz="1850" spc="-1" strike="noStrike">
                <a:solidFill>
                  <a:srgbClr val="1a1a1a"/>
                </a:solidFill>
                <a:latin typeface="Raleway"/>
                <a:ea typeface="Raleway"/>
              </a:rPr>
              <a:t>Break Statement:</a:t>
            </a:r>
            <a:br/>
            <a:br/>
            <a:r>
              <a:rPr b="0" lang="en-IN" sz="1360" spc="-1" strike="noStrike">
                <a:solidFill>
                  <a:srgbClr val="000000"/>
                </a:solidFill>
                <a:latin typeface="Arial"/>
                <a:ea typeface="Arial"/>
              </a:rPr>
              <a:t>Terminates the loop statement and transfers execution to the statement immediately following the loop.</a:t>
            </a:r>
            <a:br/>
            <a:br/>
            <a:br/>
            <a:br/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24;p34" descr=""/>
          <p:cNvPicPr/>
          <p:nvPr/>
        </p:nvPicPr>
        <p:blipFill>
          <a:blip r:embed="rId1"/>
          <a:stretch/>
        </p:blipFill>
        <p:spPr>
          <a:xfrm>
            <a:off x="832320" y="1099440"/>
            <a:ext cx="4933440" cy="904680"/>
          </a:xfrm>
          <a:prstGeom prst="rect">
            <a:avLst/>
          </a:prstGeom>
          <a:ln>
            <a:noFill/>
          </a:ln>
        </p:spPr>
      </p:pic>
      <p:pic>
        <p:nvPicPr>
          <p:cNvPr id="185" name="Google Shape;225;p34" descr=""/>
          <p:cNvPicPr/>
          <p:nvPr/>
        </p:nvPicPr>
        <p:blipFill>
          <a:blip r:embed="rId2"/>
          <a:stretch/>
        </p:blipFill>
        <p:spPr>
          <a:xfrm>
            <a:off x="1087560" y="3492720"/>
            <a:ext cx="5371920" cy="9424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29360" y="582840"/>
            <a:ext cx="7688520" cy="4347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Continue: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Causes the loop to skip the remainder of its body and immediately retest its condition prior to reiterating.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Lato"/>
                <a:ea typeface="Lato"/>
              </a:rPr>
              <a:t>pass 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Used when a statement is required syntactically but you do not want any command or code to execute.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231;p35" descr=""/>
          <p:cNvPicPr/>
          <p:nvPr/>
        </p:nvPicPr>
        <p:blipFill>
          <a:blip r:embed="rId1"/>
          <a:stretch/>
        </p:blipFill>
        <p:spPr>
          <a:xfrm>
            <a:off x="2498400" y="3884400"/>
            <a:ext cx="5409720" cy="1142640"/>
          </a:xfrm>
          <a:prstGeom prst="rect">
            <a:avLst/>
          </a:prstGeom>
          <a:ln>
            <a:noFill/>
          </a:ln>
        </p:spPr>
      </p:pic>
      <p:pic>
        <p:nvPicPr>
          <p:cNvPr id="188" name="Google Shape;232;p35" descr=""/>
          <p:cNvPicPr/>
          <p:nvPr/>
        </p:nvPicPr>
        <p:blipFill>
          <a:blip r:embed="rId2"/>
          <a:stretch/>
        </p:blipFill>
        <p:spPr>
          <a:xfrm>
            <a:off x="2217240" y="2289960"/>
            <a:ext cx="5486040" cy="9331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08040" y="5414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Functions: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727560" y="2212560"/>
            <a:ext cx="5489280" cy="2773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95000"/>
              </a:lnSpc>
            </a:pPr>
            <a:r>
              <a:rPr b="1" lang="en-IN" sz="1310" spc="-1" strike="noStrike">
                <a:solidFill>
                  <a:srgbClr val="000000"/>
                </a:solidFill>
                <a:latin typeface="Lato"/>
                <a:ea typeface="Lato"/>
              </a:rPr>
              <a:t>Function Arguments:</a:t>
            </a:r>
            <a:endParaRPr b="0" lang="en-IN" sz="13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310" spc="-1" strike="noStrike">
                <a:solidFill>
                  <a:srgbClr val="000000"/>
                </a:solidFill>
                <a:latin typeface="Lato"/>
                <a:ea typeface="Lato"/>
              </a:rPr>
              <a:t>You can call a function by using any of the following types of arguments: </a:t>
            </a:r>
            <a:endParaRPr b="0" lang="en-IN" sz="13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310" spc="-1" strike="noStrike">
                <a:solidFill>
                  <a:srgbClr val="000000"/>
                </a:solidFill>
                <a:latin typeface="Lato"/>
                <a:ea typeface="Lato"/>
              </a:rPr>
              <a:t>• </a:t>
            </a:r>
            <a:r>
              <a:rPr b="1" lang="en-IN" sz="1310" spc="-1" strike="noStrike">
                <a:solidFill>
                  <a:srgbClr val="000000"/>
                </a:solidFill>
                <a:latin typeface="Lato"/>
                <a:ea typeface="Lato"/>
              </a:rPr>
              <a:t>Required arguments: </a:t>
            </a:r>
            <a:r>
              <a:rPr b="0" lang="en-IN" sz="1310" spc="-1" strike="noStrike">
                <a:solidFill>
                  <a:srgbClr val="000000"/>
                </a:solidFill>
                <a:latin typeface="Lato"/>
                <a:ea typeface="Lato"/>
              </a:rPr>
              <a:t>the arguments passed to the function in correct positional order. </a:t>
            </a:r>
            <a:endParaRPr b="0" lang="en-IN" sz="13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310" spc="-1" strike="noStrike">
                <a:solidFill>
                  <a:srgbClr val="000000"/>
                </a:solidFill>
                <a:latin typeface="Lato"/>
                <a:ea typeface="Lato"/>
              </a:rPr>
              <a:t>• </a:t>
            </a:r>
            <a:r>
              <a:rPr b="1" lang="en-IN" sz="1310" spc="-1" strike="noStrike">
                <a:solidFill>
                  <a:srgbClr val="000000"/>
                </a:solidFill>
                <a:latin typeface="Lato"/>
                <a:ea typeface="Lato"/>
              </a:rPr>
              <a:t>Keyword arguments:</a:t>
            </a:r>
            <a:r>
              <a:rPr b="0" lang="en-IN" sz="1310" spc="-1" strike="noStrike">
                <a:solidFill>
                  <a:srgbClr val="000000"/>
                </a:solidFill>
                <a:latin typeface="Lato"/>
                <a:ea typeface="Lato"/>
              </a:rPr>
              <a:t> the function call identifies the arguments by the parameter names. </a:t>
            </a:r>
            <a:endParaRPr b="0" lang="en-IN" sz="13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310" spc="-1" strike="noStrike">
                <a:solidFill>
                  <a:srgbClr val="000000"/>
                </a:solidFill>
                <a:latin typeface="Lato"/>
                <a:ea typeface="Lato"/>
              </a:rPr>
              <a:t>• </a:t>
            </a:r>
            <a:r>
              <a:rPr b="1" lang="en-IN" sz="1310" spc="-1" strike="noStrike">
                <a:solidFill>
                  <a:srgbClr val="000000"/>
                </a:solidFill>
                <a:latin typeface="Lato"/>
                <a:ea typeface="Lato"/>
              </a:rPr>
              <a:t>Default arguments:</a:t>
            </a:r>
            <a:r>
              <a:rPr b="0" lang="en-IN" sz="1310" spc="-1" strike="noStrike">
                <a:solidFill>
                  <a:srgbClr val="000000"/>
                </a:solidFill>
                <a:latin typeface="Lato"/>
                <a:ea typeface="Lato"/>
              </a:rPr>
              <a:t> the argument has a default value in the function declaration used when the value is not provided in the function call.</a:t>
            </a:r>
            <a:endParaRPr b="0" lang="en-IN" sz="13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endParaRPr b="0" lang="en-IN" sz="13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3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239;p36" descr=""/>
          <p:cNvPicPr/>
          <p:nvPr/>
        </p:nvPicPr>
        <p:blipFill>
          <a:blip r:embed="rId1"/>
          <a:stretch/>
        </p:blipFill>
        <p:spPr>
          <a:xfrm>
            <a:off x="2726640" y="1381320"/>
            <a:ext cx="2294280" cy="696960"/>
          </a:xfrm>
          <a:prstGeom prst="rect">
            <a:avLst/>
          </a:prstGeom>
          <a:ln>
            <a:noFill/>
          </a:ln>
        </p:spPr>
      </p:pic>
      <p:pic>
        <p:nvPicPr>
          <p:cNvPr id="192" name="Google Shape;240;p36" descr=""/>
          <p:cNvPicPr/>
          <p:nvPr/>
        </p:nvPicPr>
        <p:blipFill>
          <a:blip r:embed="rId2"/>
          <a:stretch/>
        </p:blipFill>
        <p:spPr>
          <a:xfrm>
            <a:off x="6217200" y="2746800"/>
            <a:ext cx="2621520" cy="22388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27560" y="1593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1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Variable-length arguments:</a:t>
            </a: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 This used when you need to process unspecified additional arguments. An asterisk (*) is placed before the variable name in the function declaration.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246;p37" descr=""/>
          <p:cNvPicPr/>
          <p:nvPr/>
        </p:nvPicPr>
        <p:blipFill>
          <a:blip r:embed="rId1"/>
          <a:stretch/>
        </p:blipFill>
        <p:spPr>
          <a:xfrm>
            <a:off x="2119320" y="2571840"/>
            <a:ext cx="4905000" cy="181908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Thank You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729360" y="2079000"/>
            <a:ext cx="768816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These are just basics, Learn, implement and explore more about python for complete Understanding.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Overview: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Python is a high-level programming language which is: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Interpreted:</a:t>
            </a: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 Python is processed at runtime by the interpreter.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Interactive: </a:t>
            </a: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You can use a Python prompt and interact with the interpreter directly to write your programs.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Object-Oriented:</a:t>
            </a: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 Python supports Object-Oriented technique of programming.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Beginner’s Language:</a:t>
            </a: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 Python is a great language for the beginner-level programmers and supports the development of a wide range of applications.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Python Features: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9360" y="210312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Portable: </a:t>
            </a: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It can run on various hardware platforms and has the same interface on all platforms.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Extendable:</a:t>
            </a: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 You can add low-level modules to the Python interpreter.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Scalable:</a:t>
            </a: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 Python provides a good structure and support for large programs.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Python has support for an interactive mode of testing and debugging.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Python has a broad standard library cross-platform.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27560" y="15444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Everything in Python is an </a:t>
            </a: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Object</a:t>
            </a: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: variables, functions, even code. Every object has an ID, a type, and a value.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Python provides interfaces to all major commercial databases.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Python supports functional and structured programming methods as well as OOP.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Python provides very high-level dynamic data types and supports dynamic type checking.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Python supports GUI applications.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Python supports automatic garbage collection.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  <a:ea typeface="Lato"/>
              </a:rPr>
              <a:t>Python can be easily integrated with C, C++, and Java.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08040" y="5414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Basic Syntax: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7560" y="1350360"/>
            <a:ext cx="7688520" cy="366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Indentation is used in Python to delimit blocks. The number of spaces is variable, but all statements within the same block must be indented the same amount.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The header line for compound statements, such as if, while, def, and class should be terminated with a colon ( : )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The semicolon ( ; ) is optional at the end of statement.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Printing to the Screen: ( </a:t>
            </a: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print(“Hello world”) </a:t>
            </a: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)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Reading Keyboard Input: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name = input(“Enter your name”)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Python Comments: Single Comments ( #</a:t>
            </a: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 python single comment</a:t>
            </a: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Multiple comments (</a:t>
            </a: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‘’’ This is a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Multi line comment ‘’’)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17;p18" descr=""/>
          <p:cNvPicPr/>
          <p:nvPr/>
        </p:nvPicPr>
        <p:blipFill>
          <a:blip r:embed="rId1"/>
          <a:stretch/>
        </p:blipFill>
        <p:spPr>
          <a:xfrm>
            <a:off x="6002280" y="2367720"/>
            <a:ext cx="2413440" cy="162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27560" y="5414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Variables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27560" y="1532520"/>
            <a:ext cx="7688520" cy="344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3640">
              <a:lnSpc>
                <a:spcPct val="9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No need to Declare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counter = 100 // integer assignment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miles = 100.0 // float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Name = “john” // String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z = none // A null value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flag = True // boolean value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a = b = c = 1 // Simultaneous assignment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x = 1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IN" sz="1500" spc="-1" strike="noStrike">
                <a:solidFill>
                  <a:srgbClr val="000000"/>
                </a:solidFill>
                <a:latin typeface="Lato"/>
                <a:ea typeface="Lato"/>
              </a:rPr>
              <a:t>x = “aaa”  // multiple assignment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727560" y="14400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Numbers: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727560" y="2234520"/>
            <a:ext cx="7688520" cy="2671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Numbers are Immutable objects in Python that cannot change their values. 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There are three built-in data types for numbers in Python 3: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Integer (int)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Floating-point numbers (float)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Complex numbers: + j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IN" sz="13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Common Number Functions: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135;p21" descr=""/>
          <p:cNvPicPr/>
          <p:nvPr/>
        </p:nvPicPr>
        <p:blipFill>
          <a:blip r:embed="rId1"/>
          <a:stretch/>
        </p:blipFill>
        <p:spPr>
          <a:xfrm>
            <a:off x="2933280" y="1994040"/>
            <a:ext cx="4298040" cy="29844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2021-02-22T18:42:18Z</dcterms:modified>
  <cp:revision>2</cp:revision>
  <dc:subject/>
  <dc:title/>
</cp:coreProperties>
</file>