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layfairDisplay-bold.fntdata"/><Relationship Id="rId12" Type="http://schemas.openxmlformats.org/officeDocument/2006/relationships/slide" Target="slides/slide7.xml"/><Relationship Id="rId34" Type="http://schemas.openxmlformats.org/officeDocument/2006/relationships/font" Target="fonts/PlayfairDisplay-regular.fntdata"/><Relationship Id="rId15" Type="http://schemas.openxmlformats.org/officeDocument/2006/relationships/slide" Target="slides/slide10.xml"/><Relationship Id="rId37" Type="http://schemas.openxmlformats.org/officeDocument/2006/relationships/font" Target="fonts/PlayfairDisplay-boldItalic.fntdata"/><Relationship Id="rId14" Type="http://schemas.openxmlformats.org/officeDocument/2006/relationships/slide" Target="slides/slide9.xml"/><Relationship Id="rId36" Type="http://schemas.openxmlformats.org/officeDocument/2006/relationships/font" Target="fonts/PlayfairDispl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1cc2e02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1cc2e02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1cc2e022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1cc2e022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1cc2e022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1cc2e022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1cc2e02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1cc2e02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1cc2e022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cc2e022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1cc2e022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1cc2e022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1cc2e02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1cc2e02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1cc2e02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1cc2e02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1cc2e022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1cc2e022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cc2e022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cc2e022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1cc2e022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1cc2e022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1cc2e022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1cc2e022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1cc2e022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1cc2e022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1cc2e022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1cc2e022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1cc2e02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1cc2e02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1cc2e022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1cc2e022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cc2e02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cc2e02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cc2e022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cc2e022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1cc2e022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1cc2e022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cc2e02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cc2e02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1cc2e02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1cc2e02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1cc2e022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1cc2e022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Rasika-Gulhane/Document_Summarization.git" TargetMode="External"/><Relationship Id="rId4" Type="http://schemas.openxmlformats.org/officeDocument/2006/relationships/hyperlink" Target="about:bla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Rasika-Gulhane/Document_Summar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472325" y="299800"/>
            <a:ext cx="8520600" cy="80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700">
                <a:solidFill>
                  <a:srgbClr val="48B6BE"/>
                </a:solidFill>
                <a:latin typeface="Playfair Display"/>
                <a:ea typeface="Playfair Display"/>
                <a:cs typeface="Playfair Display"/>
                <a:sym typeface="Playfair Display"/>
              </a:rPr>
              <a:t>T</a:t>
            </a:r>
            <a:r>
              <a:rPr b="1" lang="en-GB" sz="2800">
                <a:solidFill>
                  <a:srgbClr val="48B6BE"/>
                </a:solidFill>
                <a:latin typeface="Playfair Display"/>
                <a:ea typeface="Playfair Display"/>
                <a:cs typeface="Playfair Display"/>
                <a:sym typeface="Playfair Display"/>
              </a:rPr>
              <a:t>ext</a:t>
            </a:r>
            <a:r>
              <a:rPr b="1" lang="en-GB">
                <a:solidFill>
                  <a:srgbClr val="48B6BE"/>
                </a:solidFill>
                <a:latin typeface="Playfair Display"/>
                <a:ea typeface="Playfair Display"/>
                <a:cs typeface="Playfair Display"/>
                <a:sym typeface="Playfair Display"/>
              </a:rPr>
              <a:t> </a:t>
            </a:r>
            <a:r>
              <a:rPr b="1" lang="en-GB" sz="3500">
                <a:solidFill>
                  <a:srgbClr val="48B6BE"/>
                </a:solidFill>
                <a:latin typeface="Playfair Display"/>
                <a:ea typeface="Playfair Display"/>
                <a:cs typeface="Playfair Display"/>
                <a:sym typeface="Playfair Display"/>
              </a:rPr>
              <a:t>S</a:t>
            </a:r>
            <a:r>
              <a:rPr b="1" lang="en-GB" sz="2800">
                <a:solidFill>
                  <a:srgbClr val="48B6BE"/>
                </a:solidFill>
                <a:latin typeface="Playfair Display"/>
                <a:ea typeface="Playfair Display"/>
                <a:cs typeface="Playfair Display"/>
                <a:sym typeface="Playfair Display"/>
              </a:rPr>
              <a:t>ummarization</a:t>
            </a:r>
            <a:endParaRPr b="1" sz="2800">
              <a:solidFill>
                <a:srgbClr val="48B6BE"/>
              </a:solidFill>
              <a:latin typeface="Playfair Display"/>
              <a:ea typeface="Playfair Display"/>
              <a:cs typeface="Playfair Display"/>
              <a:sym typeface="Playfair Display"/>
            </a:endParaRPr>
          </a:p>
        </p:txBody>
      </p:sp>
      <p:sp>
        <p:nvSpPr>
          <p:cNvPr id="64" name="Google Shape;64;p13"/>
          <p:cNvSpPr txBox="1"/>
          <p:nvPr>
            <p:ph idx="1" type="body"/>
          </p:nvPr>
        </p:nvSpPr>
        <p:spPr>
          <a:xfrm>
            <a:off x="472325" y="1742025"/>
            <a:ext cx="4249500" cy="14916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dk1"/>
              </a:buClr>
              <a:buSzPts val="2000"/>
              <a:buChar char="●"/>
            </a:pPr>
            <a:r>
              <a:rPr b="1" lang="en-GB" sz="2000">
                <a:solidFill>
                  <a:schemeClr val="dk1"/>
                </a:solidFill>
              </a:rPr>
              <a:t>Document/ Text reading</a:t>
            </a:r>
            <a:endParaRPr b="1" sz="2000">
              <a:solidFill>
                <a:schemeClr val="dk1"/>
              </a:solidFill>
            </a:endParaRPr>
          </a:p>
          <a:p>
            <a:pPr indent="-355600" lvl="1" marL="1371600" rtl="0" algn="l">
              <a:spcBef>
                <a:spcPts val="0"/>
              </a:spcBef>
              <a:spcAft>
                <a:spcPts val="0"/>
              </a:spcAft>
              <a:buClr>
                <a:schemeClr val="dk1"/>
              </a:buClr>
              <a:buSzPts val="2000"/>
              <a:buChar char="○"/>
            </a:pPr>
            <a:r>
              <a:rPr b="1" lang="en-GB" sz="2000">
                <a:solidFill>
                  <a:schemeClr val="dk1"/>
                </a:solidFill>
              </a:rPr>
              <a:t>Short summary </a:t>
            </a:r>
            <a:endParaRPr b="1" sz="2000">
              <a:solidFill>
                <a:schemeClr val="dk1"/>
              </a:solidFill>
            </a:endParaRPr>
          </a:p>
          <a:p>
            <a:pPr indent="-355600" lvl="1" marL="1371600" rtl="0" algn="l">
              <a:spcBef>
                <a:spcPts val="0"/>
              </a:spcBef>
              <a:spcAft>
                <a:spcPts val="0"/>
              </a:spcAft>
              <a:buClr>
                <a:schemeClr val="dk1"/>
              </a:buClr>
              <a:buSzPts val="2000"/>
              <a:buChar char="○"/>
            </a:pPr>
            <a:r>
              <a:rPr b="1" lang="en-GB" sz="2000">
                <a:solidFill>
                  <a:schemeClr val="dk1"/>
                </a:solidFill>
              </a:rPr>
              <a:t>Long Summary</a:t>
            </a:r>
            <a:endParaRPr b="1" sz="2000">
              <a:solidFill>
                <a:schemeClr val="dk1"/>
              </a:solidFill>
            </a:endParaRPr>
          </a:p>
          <a:p>
            <a:pPr indent="0" lvl="0" marL="457200" rtl="0" algn="l">
              <a:spcBef>
                <a:spcPts val="1200"/>
              </a:spcBef>
              <a:spcAft>
                <a:spcPts val="1200"/>
              </a:spcAft>
              <a:buNone/>
            </a:pPr>
            <a:r>
              <a:t/>
            </a:r>
            <a:endParaRPr/>
          </a:p>
        </p:txBody>
      </p:sp>
      <p:pic>
        <p:nvPicPr>
          <p:cNvPr id="65" name="Google Shape;65;p13"/>
          <p:cNvPicPr preferRelativeResize="0"/>
          <p:nvPr/>
        </p:nvPicPr>
        <p:blipFill>
          <a:blip r:embed="rId3">
            <a:alphaModFix/>
          </a:blip>
          <a:stretch>
            <a:fillRect/>
          </a:stretch>
        </p:blipFill>
        <p:spPr>
          <a:xfrm>
            <a:off x="5096600" y="929575"/>
            <a:ext cx="3244300" cy="2100575"/>
          </a:xfrm>
          <a:prstGeom prst="rect">
            <a:avLst/>
          </a:prstGeom>
          <a:noFill/>
          <a:ln cap="flat" cmpd="sng" w="152400">
            <a:solidFill>
              <a:srgbClr val="00FFFF"/>
            </a:solidFill>
            <a:prstDash val="solid"/>
            <a:round/>
            <a:headEnd len="sm" w="sm" type="none"/>
            <a:tailEnd len="sm" w="sm" type="none"/>
          </a:ln>
        </p:spPr>
      </p:pic>
      <p:sp>
        <p:nvSpPr>
          <p:cNvPr id="66" name="Google Shape;66;p13"/>
          <p:cNvSpPr txBox="1"/>
          <p:nvPr/>
        </p:nvSpPr>
        <p:spPr>
          <a:xfrm>
            <a:off x="5332225" y="3437025"/>
            <a:ext cx="3586800" cy="1585500"/>
          </a:xfrm>
          <a:prstGeom prst="rect">
            <a:avLst/>
          </a:prstGeom>
          <a:noFill/>
          <a:ln>
            <a:noFill/>
          </a:ln>
        </p:spPr>
        <p:txBody>
          <a:bodyPr anchorCtr="0" anchor="t" bIns="91425" lIns="91425" spcFirstLastPara="1" rIns="91425" wrap="square" tIns="91425">
            <a:spAutoFit/>
          </a:bodyPr>
          <a:lstStyle/>
          <a:p>
            <a:pPr indent="0" lvl="0" marL="914400" rtl="0" algn="ctr">
              <a:spcBef>
                <a:spcPts val="0"/>
              </a:spcBef>
              <a:spcAft>
                <a:spcPts val="0"/>
              </a:spcAft>
              <a:buNone/>
            </a:pPr>
            <a:r>
              <a:rPr b="1" lang="en-GB" sz="2000">
                <a:solidFill>
                  <a:schemeClr val="dk1"/>
                </a:solidFill>
              </a:rPr>
              <a:t>Created by:</a:t>
            </a:r>
            <a:endParaRPr b="1" sz="2000">
              <a:solidFill>
                <a:schemeClr val="dk1"/>
              </a:solidFill>
            </a:endParaRPr>
          </a:p>
          <a:p>
            <a:pPr indent="0" lvl="0" marL="914400" rtl="0" algn="ctr">
              <a:spcBef>
                <a:spcPts val="0"/>
              </a:spcBef>
              <a:spcAft>
                <a:spcPts val="0"/>
              </a:spcAft>
              <a:buNone/>
            </a:pPr>
            <a:r>
              <a:rPr lang="en-GB" sz="1700">
                <a:solidFill>
                  <a:schemeClr val="dk1"/>
                </a:solidFill>
              </a:rPr>
              <a:t>Rasika Gulhane</a:t>
            </a:r>
            <a:endParaRPr sz="1700">
              <a:solidFill>
                <a:schemeClr val="dk1"/>
              </a:solidFill>
            </a:endParaRPr>
          </a:p>
          <a:p>
            <a:pPr indent="0" lvl="0" marL="914400" rtl="0" algn="ctr">
              <a:spcBef>
                <a:spcPts val="0"/>
              </a:spcBef>
              <a:spcAft>
                <a:spcPts val="0"/>
              </a:spcAft>
              <a:buNone/>
            </a:pPr>
            <a:r>
              <a:rPr lang="en-GB" sz="1700">
                <a:solidFill>
                  <a:schemeClr val="dk1"/>
                </a:solidFill>
              </a:rPr>
              <a:t>Mahesh Jadhav</a:t>
            </a:r>
            <a:endParaRPr sz="1700">
              <a:solidFill>
                <a:schemeClr val="dk1"/>
              </a:solidFill>
            </a:endParaRPr>
          </a:p>
          <a:p>
            <a:pPr indent="0" lvl="0" marL="914400" rtl="0" algn="ctr">
              <a:spcBef>
                <a:spcPts val="0"/>
              </a:spcBef>
              <a:spcAft>
                <a:spcPts val="0"/>
              </a:spcAft>
              <a:buNone/>
            </a:pPr>
            <a:r>
              <a:rPr lang="en-GB" sz="1700">
                <a:solidFill>
                  <a:schemeClr val="dk1"/>
                </a:solidFill>
              </a:rPr>
              <a:t>Chaitanya Dave</a:t>
            </a:r>
            <a:endParaRPr sz="1700">
              <a:solidFill>
                <a:schemeClr val="dk1"/>
              </a:solidFill>
            </a:endParaRPr>
          </a:p>
          <a:p>
            <a:pPr indent="0" lvl="0" marL="914400" rtl="0" algn="ctr">
              <a:spcBef>
                <a:spcPts val="0"/>
              </a:spcBef>
              <a:spcAft>
                <a:spcPts val="0"/>
              </a:spcAft>
              <a:buNone/>
            </a:pPr>
            <a:r>
              <a:t/>
            </a:r>
            <a:endParaRPr sz="2000">
              <a:solidFill>
                <a:schemeClr val="dk1"/>
              </a:solidFill>
            </a:endParaRPr>
          </a:p>
        </p:txBody>
      </p:sp>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36975"/>
            <a:ext cx="8520600" cy="64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Pegasus Summarization </a:t>
            </a:r>
            <a:endParaRPr b="1" sz="2800">
              <a:solidFill>
                <a:srgbClr val="48B6BE"/>
              </a:solidFill>
              <a:latin typeface="Playfair Display"/>
              <a:ea typeface="Playfair Display"/>
              <a:cs typeface="Playfair Display"/>
              <a:sym typeface="Playfair Display"/>
            </a:endParaRPr>
          </a:p>
        </p:txBody>
      </p:sp>
      <p:pic>
        <p:nvPicPr>
          <p:cNvPr id="134" name="Google Shape;134;p22"/>
          <p:cNvPicPr preferRelativeResize="0"/>
          <p:nvPr/>
        </p:nvPicPr>
        <p:blipFill>
          <a:blip r:embed="rId3">
            <a:alphaModFix/>
          </a:blip>
          <a:stretch>
            <a:fillRect/>
          </a:stretch>
        </p:blipFill>
        <p:spPr>
          <a:xfrm>
            <a:off x="4502463" y="1488300"/>
            <a:ext cx="4186525" cy="2971525"/>
          </a:xfrm>
          <a:prstGeom prst="rect">
            <a:avLst/>
          </a:prstGeom>
          <a:noFill/>
          <a:ln cap="flat" cmpd="sng" w="9525">
            <a:solidFill>
              <a:srgbClr val="4EC9B0"/>
            </a:solidFill>
            <a:prstDash val="solid"/>
            <a:round/>
            <a:headEnd len="sm" w="sm" type="none"/>
            <a:tailEnd len="sm" w="sm" type="none"/>
          </a:ln>
        </p:spPr>
      </p:pic>
      <p:sp>
        <p:nvSpPr>
          <p:cNvPr id="135" name="Google Shape;135;p22"/>
          <p:cNvSpPr txBox="1"/>
          <p:nvPr/>
        </p:nvSpPr>
        <p:spPr>
          <a:xfrm>
            <a:off x="374750" y="1488300"/>
            <a:ext cx="3908100" cy="21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lang="en-GB">
                <a:solidFill>
                  <a:schemeClr val="dk1"/>
                </a:solidFill>
                <a:highlight>
                  <a:schemeClr val="lt1"/>
                </a:highlight>
                <a:latin typeface="Lato"/>
                <a:ea typeface="Lato"/>
                <a:cs typeface="Lato"/>
                <a:sym typeface="Lato"/>
              </a:rPr>
              <a:t>ummarization on BBC article using Pegasus library with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rPr lang="en-GB">
                <a:solidFill>
                  <a:schemeClr val="dk1"/>
                </a:solidFill>
                <a:highlight>
                  <a:schemeClr val="lt1"/>
                </a:highlight>
                <a:latin typeface="Courier New"/>
                <a:ea typeface="Courier New"/>
                <a:cs typeface="Courier New"/>
                <a:sym typeface="Courier New"/>
              </a:rPr>
              <a:t>model_name = 'google/pegasus-cnn_dailymail'</a:t>
            </a:r>
            <a:endParaRPr>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latin typeface="Lato"/>
                <a:ea typeface="Lato"/>
                <a:cs typeface="Lato"/>
                <a:sym typeface="Lato"/>
              </a:rPr>
              <a:t>Evaluation of actual summary vs generated summary using Rouge score.</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(F1 score is considered)</a:t>
            </a:r>
            <a:endParaRPr>
              <a:solidFill>
                <a:schemeClr val="dk1"/>
              </a:solidFill>
              <a:latin typeface="Lato"/>
              <a:ea typeface="Lato"/>
              <a:cs typeface="Lato"/>
              <a:sym typeface="Lato"/>
            </a:endParaRPr>
          </a:p>
        </p:txBody>
      </p:sp>
      <p:cxnSp>
        <p:nvCxnSpPr>
          <p:cNvPr id="136" name="Google Shape;136;p22"/>
          <p:cNvCxnSpPr/>
          <p:nvPr/>
        </p:nvCxnSpPr>
        <p:spPr>
          <a:xfrm flipH="1" rot="10800000">
            <a:off x="5064525" y="3704625"/>
            <a:ext cx="3062400" cy="10800"/>
          </a:xfrm>
          <a:prstGeom prst="straightConnector1">
            <a:avLst/>
          </a:prstGeom>
          <a:noFill/>
          <a:ln cap="flat" cmpd="sng" w="9525">
            <a:solidFill>
              <a:srgbClr val="48B6BE"/>
            </a:solidFill>
            <a:prstDash val="solid"/>
            <a:round/>
            <a:headEnd len="med" w="med" type="none"/>
            <a:tailEnd len="med" w="med" type="none"/>
          </a:ln>
        </p:spPr>
      </p:cxn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36975"/>
            <a:ext cx="8520600" cy="64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Hugging Face BERT Summarization </a:t>
            </a:r>
            <a:endParaRPr b="1" sz="2800">
              <a:solidFill>
                <a:srgbClr val="48B6BE"/>
              </a:solidFill>
              <a:latin typeface="Playfair Display"/>
              <a:ea typeface="Playfair Display"/>
              <a:cs typeface="Playfair Display"/>
              <a:sym typeface="Playfair Display"/>
            </a:endParaRPr>
          </a:p>
        </p:txBody>
      </p:sp>
      <p:sp>
        <p:nvSpPr>
          <p:cNvPr id="143" name="Google Shape;143;p23"/>
          <p:cNvSpPr txBox="1"/>
          <p:nvPr/>
        </p:nvSpPr>
        <p:spPr>
          <a:xfrm>
            <a:off x="374750" y="1488300"/>
            <a:ext cx="3908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lang="en-GB">
                <a:solidFill>
                  <a:schemeClr val="dk1"/>
                </a:solidFill>
                <a:highlight>
                  <a:schemeClr val="lt1"/>
                </a:highlight>
                <a:latin typeface="Lato"/>
                <a:ea typeface="Lato"/>
                <a:cs typeface="Lato"/>
                <a:sym typeface="Lato"/>
              </a:rPr>
              <a:t>ummarization on BBC article using pipeline summarization  </a:t>
            </a:r>
            <a:r>
              <a:rPr lang="en-GB">
                <a:solidFill>
                  <a:schemeClr val="dk1"/>
                </a:solidFill>
                <a:highlight>
                  <a:schemeClr val="lt1"/>
                </a:highlight>
                <a:latin typeface="Roboto"/>
                <a:ea typeface="Roboto"/>
                <a:cs typeface="Roboto"/>
                <a:sym typeface="Roboto"/>
              </a:rPr>
              <a:t>from transformers with Hugging Face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latin typeface="Lato"/>
                <a:ea typeface="Lato"/>
                <a:cs typeface="Lato"/>
                <a:sym typeface="Lato"/>
              </a:rPr>
              <a:t>Evaluation of actual summary vs generated summary using Rouge score.</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(F1 score is considered)</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cxnSp>
        <p:nvCxnSpPr>
          <p:cNvPr id="144" name="Google Shape;144;p23"/>
          <p:cNvCxnSpPr/>
          <p:nvPr/>
        </p:nvCxnSpPr>
        <p:spPr>
          <a:xfrm flipH="1" rot="10800000">
            <a:off x="5064525" y="3704625"/>
            <a:ext cx="3062400" cy="10800"/>
          </a:xfrm>
          <a:prstGeom prst="straightConnector1">
            <a:avLst/>
          </a:prstGeom>
          <a:noFill/>
          <a:ln cap="flat" cmpd="sng" w="9525">
            <a:solidFill>
              <a:srgbClr val="48B6BE"/>
            </a:solidFill>
            <a:prstDash val="solid"/>
            <a:round/>
            <a:headEnd len="med" w="med" type="none"/>
            <a:tailEnd len="med" w="med" type="none"/>
          </a:ln>
        </p:spPr>
      </p:cxnSp>
      <p:pic>
        <p:nvPicPr>
          <p:cNvPr id="145" name="Google Shape;145;p23"/>
          <p:cNvPicPr preferRelativeResize="0"/>
          <p:nvPr/>
        </p:nvPicPr>
        <p:blipFill>
          <a:blip r:embed="rId3">
            <a:alphaModFix/>
          </a:blip>
          <a:stretch>
            <a:fillRect/>
          </a:stretch>
        </p:blipFill>
        <p:spPr>
          <a:xfrm>
            <a:off x="4674025" y="1317000"/>
            <a:ext cx="3908100" cy="2848125"/>
          </a:xfrm>
          <a:prstGeom prst="rect">
            <a:avLst/>
          </a:prstGeom>
          <a:noFill/>
          <a:ln cap="flat" cmpd="sng" w="9525">
            <a:solidFill>
              <a:srgbClr val="4EC9B0"/>
            </a:solidFill>
            <a:prstDash val="solid"/>
            <a:round/>
            <a:headEnd len="sm" w="sm" type="none"/>
            <a:tailEnd len="sm" w="sm" type="none"/>
          </a:ln>
        </p:spPr>
      </p:pic>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36975"/>
            <a:ext cx="8520600" cy="64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Hugging Face BART Summarization </a:t>
            </a:r>
            <a:endParaRPr b="1" sz="2800">
              <a:solidFill>
                <a:srgbClr val="48B6BE"/>
              </a:solidFill>
              <a:latin typeface="Playfair Display"/>
              <a:ea typeface="Playfair Display"/>
              <a:cs typeface="Playfair Display"/>
              <a:sym typeface="Playfair Display"/>
            </a:endParaRPr>
          </a:p>
        </p:txBody>
      </p:sp>
      <p:sp>
        <p:nvSpPr>
          <p:cNvPr id="152" name="Google Shape;152;p24"/>
          <p:cNvSpPr txBox="1"/>
          <p:nvPr/>
        </p:nvSpPr>
        <p:spPr>
          <a:xfrm>
            <a:off x="374750" y="1488300"/>
            <a:ext cx="39081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lang="en-GB">
                <a:solidFill>
                  <a:schemeClr val="dk1"/>
                </a:solidFill>
                <a:highlight>
                  <a:schemeClr val="lt1"/>
                </a:highlight>
                <a:latin typeface="Lato"/>
                <a:ea typeface="Lato"/>
                <a:cs typeface="Lato"/>
                <a:sym typeface="Lato"/>
              </a:rPr>
              <a:t>ummarization on BBC article usind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rPr lang="en-GB" sz="1100">
                <a:solidFill>
                  <a:schemeClr val="dk1"/>
                </a:solidFill>
                <a:latin typeface="Roboto"/>
                <a:ea typeface="Roboto"/>
                <a:cs typeface="Roboto"/>
                <a:sym typeface="Roboto"/>
              </a:rPr>
              <a:t>model_name = "facebook/bart-large-cnn"</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latin typeface="Lato"/>
                <a:ea typeface="Lato"/>
                <a:cs typeface="Lato"/>
                <a:sym typeface="Lato"/>
              </a:rPr>
              <a:t>Evaluation of actual summary vs generated summary using Rouge score.</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(F1 score is considered)</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Roboto"/>
                <a:ea typeface="Roboto"/>
                <a:cs typeface="Roboto"/>
                <a:sym typeface="Roboto"/>
              </a:rPr>
              <a:t>Since the average score is good for BERT and BART , Tried Fine tuning both with some parameters.</a:t>
            </a:r>
            <a:endParaRPr>
              <a:solidFill>
                <a:schemeClr val="dk1"/>
              </a:solidFill>
              <a:latin typeface="Lato"/>
              <a:ea typeface="Lato"/>
              <a:cs typeface="Lato"/>
              <a:sym typeface="Lato"/>
            </a:endParaRPr>
          </a:p>
        </p:txBody>
      </p:sp>
      <p:cxnSp>
        <p:nvCxnSpPr>
          <p:cNvPr id="153" name="Google Shape;153;p24"/>
          <p:cNvCxnSpPr/>
          <p:nvPr/>
        </p:nvCxnSpPr>
        <p:spPr>
          <a:xfrm flipH="1" rot="10800000">
            <a:off x="5064525" y="3704625"/>
            <a:ext cx="3062400" cy="10800"/>
          </a:xfrm>
          <a:prstGeom prst="straightConnector1">
            <a:avLst/>
          </a:prstGeom>
          <a:noFill/>
          <a:ln cap="flat" cmpd="sng" w="9525">
            <a:solidFill>
              <a:srgbClr val="48B6BE"/>
            </a:solidFill>
            <a:prstDash val="solid"/>
            <a:round/>
            <a:headEnd len="med" w="med" type="none"/>
            <a:tailEnd len="med" w="med" type="none"/>
          </a:ln>
        </p:spPr>
      </p:cxnSp>
      <p:pic>
        <p:nvPicPr>
          <p:cNvPr id="154" name="Google Shape;154;p24"/>
          <p:cNvPicPr preferRelativeResize="0"/>
          <p:nvPr/>
        </p:nvPicPr>
        <p:blipFill>
          <a:blip r:embed="rId3">
            <a:alphaModFix/>
          </a:blip>
          <a:stretch>
            <a:fillRect/>
          </a:stretch>
        </p:blipFill>
        <p:spPr>
          <a:xfrm>
            <a:off x="4679075" y="1314450"/>
            <a:ext cx="3843899" cy="2947050"/>
          </a:xfrm>
          <a:prstGeom prst="rect">
            <a:avLst/>
          </a:prstGeom>
          <a:noFill/>
          <a:ln cap="flat" cmpd="sng" w="9525">
            <a:solidFill>
              <a:srgbClr val="4EC9B0"/>
            </a:solidFill>
            <a:prstDash val="solid"/>
            <a:round/>
            <a:headEnd len="sm" w="sm" type="none"/>
            <a:tailEnd len="sm" w="sm" type="none"/>
          </a:ln>
        </p:spPr>
      </p:pic>
      <p:sp>
        <p:nvSpPr>
          <p:cNvPr id="155" name="Google Shape;15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36975"/>
            <a:ext cx="8520600" cy="64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Hugging Face T5_base Summarization </a:t>
            </a:r>
            <a:endParaRPr b="1" sz="2800">
              <a:solidFill>
                <a:srgbClr val="48B6BE"/>
              </a:solidFill>
              <a:latin typeface="Playfair Display"/>
              <a:ea typeface="Playfair Display"/>
              <a:cs typeface="Playfair Display"/>
              <a:sym typeface="Playfair Display"/>
            </a:endParaRPr>
          </a:p>
        </p:txBody>
      </p:sp>
      <p:sp>
        <p:nvSpPr>
          <p:cNvPr id="161" name="Google Shape;161;p25"/>
          <p:cNvSpPr txBox="1"/>
          <p:nvPr/>
        </p:nvSpPr>
        <p:spPr>
          <a:xfrm>
            <a:off x="374750" y="1488300"/>
            <a:ext cx="3908100" cy="297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lang="en-GB">
                <a:solidFill>
                  <a:schemeClr val="dk1"/>
                </a:solidFill>
                <a:highlight>
                  <a:schemeClr val="lt1"/>
                </a:highlight>
                <a:latin typeface="Lato"/>
                <a:ea typeface="Lato"/>
                <a:cs typeface="Lato"/>
                <a:sym typeface="Lato"/>
              </a:rPr>
              <a:t>ummarization on BBC article using PyTorch lightning library</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chemeClr val="dk1"/>
              </a:solidFill>
              <a:highlight>
                <a:schemeClr val="lt1"/>
              </a:highlight>
              <a:latin typeface="Lato"/>
              <a:ea typeface="Lato"/>
              <a:cs typeface="Lato"/>
              <a:sym typeface="Lato"/>
            </a:endParaRPr>
          </a:p>
          <a:p>
            <a:pPr indent="0" lvl="0" marL="0" rtl="0" algn="l">
              <a:lnSpc>
                <a:spcPct val="150000"/>
              </a:lnSpc>
              <a:spcBef>
                <a:spcPts val="0"/>
              </a:spcBef>
              <a:spcAft>
                <a:spcPts val="0"/>
              </a:spcAft>
              <a:buNone/>
            </a:pPr>
            <a:r>
              <a:rPr lang="en-GB" sz="1100">
                <a:solidFill>
                  <a:schemeClr val="dk1"/>
                </a:solidFill>
                <a:latin typeface="Roboto"/>
                <a:ea typeface="Roboto"/>
                <a:cs typeface="Roboto"/>
                <a:sym typeface="Roboto"/>
              </a:rPr>
              <a:t>For tokenizer use of MODEL_NAME = 't5-base'</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latin typeface="Lato"/>
                <a:ea typeface="Lato"/>
                <a:cs typeface="Lato"/>
                <a:sym typeface="Lato"/>
              </a:rPr>
              <a:t>Evaluation of actual summary vs generated summary using Rouge score.</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(F1 score is considered)</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Roboto"/>
                <a:ea typeface="Roboto"/>
                <a:cs typeface="Roboto"/>
                <a:sym typeface="Roboto"/>
              </a:rPr>
              <a:t>Tried manipulating epoches but taking longer time to execute.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Decreasing epoches affects score</a:t>
            </a:r>
            <a:endParaRPr>
              <a:solidFill>
                <a:schemeClr val="dk1"/>
              </a:solidFill>
              <a:latin typeface="Roboto"/>
              <a:ea typeface="Roboto"/>
              <a:cs typeface="Roboto"/>
              <a:sym typeface="Roboto"/>
            </a:endParaRPr>
          </a:p>
        </p:txBody>
      </p:sp>
      <p:cxnSp>
        <p:nvCxnSpPr>
          <p:cNvPr id="162" name="Google Shape;162;p25"/>
          <p:cNvCxnSpPr/>
          <p:nvPr/>
        </p:nvCxnSpPr>
        <p:spPr>
          <a:xfrm flipH="1" rot="10800000">
            <a:off x="5064525" y="3704625"/>
            <a:ext cx="3062400" cy="10800"/>
          </a:xfrm>
          <a:prstGeom prst="straightConnector1">
            <a:avLst/>
          </a:prstGeom>
          <a:noFill/>
          <a:ln cap="flat" cmpd="sng" w="9525">
            <a:solidFill>
              <a:srgbClr val="48B6BE"/>
            </a:solidFill>
            <a:prstDash val="solid"/>
            <a:round/>
            <a:headEnd len="med" w="med" type="none"/>
            <a:tailEnd len="med" w="med" type="none"/>
          </a:ln>
        </p:spPr>
      </p:cxnSp>
      <p:pic>
        <p:nvPicPr>
          <p:cNvPr id="163" name="Google Shape;163;p25"/>
          <p:cNvPicPr preferRelativeResize="0"/>
          <p:nvPr/>
        </p:nvPicPr>
        <p:blipFill rotWithShape="1">
          <a:blip r:embed="rId3">
            <a:alphaModFix/>
          </a:blip>
          <a:srcRect b="0" l="0" r="11142" t="0"/>
          <a:stretch/>
        </p:blipFill>
        <p:spPr>
          <a:xfrm>
            <a:off x="4903925" y="1364300"/>
            <a:ext cx="3287126" cy="2768700"/>
          </a:xfrm>
          <a:prstGeom prst="rect">
            <a:avLst/>
          </a:prstGeom>
          <a:noFill/>
          <a:ln cap="flat" cmpd="sng" w="9525">
            <a:solidFill>
              <a:srgbClr val="4EC9B0"/>
            </a:solidFill>
            <a:prstDash val="solid"/>
            <a:round/>
            <a:headEnd len="sm" w="sm" type="none"/>
            <a:tailEnd len="sm" w="sm" type="none"/>
          </a:ln>
        </p:spPr>
      </p:pic>
      <p:sp>
        <p:nvSpPr>
          <p:cNvPr id="164" name="Google Shape;16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Fine Tune Hugging face BART model</a:t>
            </a:r>
            <a:endParaRPr b="1" sz="2800">
              <a:solidFill>
                <a:srgbClr val="48B6BE"/>
              </a:solidFill>
              <a:latin typeface="Playfair Display"/>
              <a:ea typeface="Playfair Display"/>
              <a:cs typeface="Playfair Display"/>
              <a:sym typeface="Playfair Display"/>
            </a:endParaRPr>
          </a:p>
        </p:txBody>
      </p:sp>
      <p:sp>
        <p:nvSpPr>
          <p:cNvPr id="170" name="Google Shape;170;p26"/>
          <p:cNvSpPr txBox="1"/>
          <p:nvPr/>
        </p:nvSpPr>
        <p:spPr>
          <a:xfrm>
            <a:off x="770925" y="2355600"/>
            <a:ext cx="7495200" cy="250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100">
                <a:solidFill>
                  <a:schemeClr val="dk1"/>
                </a:solidFill>
                <a:latin typeface="Roboto"/>
                <a:ea typeface="Roboto"/>
                <a:cs typeface="Roboto"/>
                <a:sym typeface="Roboto"/>
              </a:rPr>
              <a:t>Model Used:</a:t>
            </a:r>
            <a:endParaRPr sz="11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100">
                <a:solidFill>
                  <a:srgbClr val="9CDCFE"/>
                </a:solidFill>
                <a:highlight>
                  <a:srgbClr val="1F1F1F"/>
                </a:highlight>
                <a:latin typeface="Courier New"/>
                <a:ea typeface="Courier New"/>
                <a:cs typeface="Courier New"/>
                <a:sym typeface="Courier New"/>
              </a:rPr>
              <a:t>model_name</a:t>
            </a:r>
            <a:r>
              <a:rPr lang="en-GB" sz="1100">
                <a:solidFill>
                  <a:srgbClr val="CCCCCC"/>
                </a:solidFill>
                <a:highlight>
                  <a:srgbClr val="1F1F1F"/>
                </a:highlight>
                <a:latin typeface="Courier New"/>
                <a:ea typeface="Courier New"/>
                <a:cs typeface="Courier New"/>
                <a:sym typeface="Courier New"/>
              </a:rPr>
              <a:t> </a:t>
            </a:r>
            <a:r>
              <a:rPr lang="en-GB" sz="1100">
                <a:solidFill>
                  <a:srgbClr val="D4D4D4"/>
                </a:solidFill>
                <a:highlight>
                  <a:srgbClr val="1F1F1F"/>
                </a:highlight>
                <a:latin typeface="Courier New"/>
                <a:ea typeface="Courier New"/>
                <a:cs typeface="Courier New"/>
                <a:sym typeface="Courier New"/>
              </a:rPr>
              <a:t>=</a:t>
            </a:r>
            <a:r>
              <a:rPr lang="en-GB" sz="1100">
                <a:solidFill>
                  <a:srgbClr val="CCCCCC"/>
                </a:solidFill>
                <a:highlight>
                  <a:srgbClr val="1F1F1F"/>
                </a:highlight>
                <a:latin typeface="Courier New"/>
                <a:ea typeface="Courier New"/>
                <a:cs typeface="Courier New"/>
                <a:sym typeface="Courier New"/>
              </a:rPr>
              <a:t> </a:t>
            </a:r>
            <a:r>
              <a:rPr lang="en-GB" sz="1100">
                <a:solidFill>
                  <a:srgbClr val="CE9178"/>
                </a:solidFill>
                <a:highlight>
                  <a:srgbClr val="1F1F1F"/>
                </a:highlight>
                <a:latin typeface="Courier New"/>
                <a:ea typeface="Courier New"/>
                <a:cs typeface="Courier New"/>
                <a:sym typeface="Courier New"/>
              </a:rPr>
              <a:t>"sshleifer/distilbart-cnn-12-6"</a:t>
            </a:r>
            <a:endParaRPr sz="11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100">
                <a:solidFill>
                  <a:srgbClr val="9CDCFE"/>
                </a:solidFill>
                <a:highlight>
                  <a:srgbClr val="1F1F1F"/>
                </a:highlight>
                <a:latin typeface="Courier New"/>
                <a:ea typeface="Courier New"/>
                <a:cs typeface="Courier New"/>
                <a:sym typeface="Courier New"/>
              </a:rPr>
              <a:t>summarizer</a:t>
            </a:r>
            <a:r>
              <a:rPr lang="en-GB" sz="1100">
                <a:solidFill>
                  <a:srgbClr val="CCCCCC"/>
                </a:solidFill>
                <a:highlight>
                  <a:srgbClr val="1F1F1F"/>
                </a:highlight>
                <a:latin typeface="Courier New"/>
                <a:ea typeface="Courier New"/>
                <a:cs typeface="Courier New"/>
                <a:sym typeface="Courier New"/>
              </a:rPr>
              <a:t> </a:t>
            </a:r>
            <a:r>
              <a:rPr lang="en-GB" sz="1100">
                <a:solidFill>
                  <a:srgbClr val="D4D4D4"/>
                </a:solidFill>
                <a:highlight>
                  <a:srgbClr val="1F1F1F"/>
                </a:highlight>
                <a:latin typeface="Courier New"/>
                <a:ea typeface="Courier New"/>
                <a:cs typeface="Courier New"/>
                <a:sym typeface="Courier New"/>
              </a:rPr>
              <a:t>=</a:t>
            </a:r>
            <a:r>
              <a:rPr lang="en-GB" sz="1100">
                <a:solidFill>
                  <a:srgbClr val="CCCCCC"/>
                </a:solidFill>
                <a:highlight>
                  <a:srgbClr val="1F1F1F"/>
                </a:highlight>
                <a:latin typeface="Courier New"/>
                <a:ea typeface="Courier New"/>
                <a:cs typeface="Courier New"/>
                <a:sym typeface="Courier New"/>
              </a:rPr>
              <a:t> </a:t>
            </a:r>
            <a:r>
              <a:rPr lang="en-GB" sz="1100">
                <a:solidFill>
                  <a:srgbClr val="DCDCAA"/>
                </a:solidFill>
                <a:highlight>
                  <a:srgbClr val="1F1F1F"/>
                </a:highlight>
                <a:latin typeface="Courier New"/>
                <a:ea typeface="Courier New"/>
                <a:cs typeface="Courier New"/>
                <a:sym typeface="Courier New"/>
              </a:rPr>
              <a:t>pipeline</a:t>
            </a:r>
            <a:r>
              <a:rPr lang="en-GB" sz="1100">
                <a:solidFill>
                  <a:srgbClr val="CCCCCC"/>
                </a:solidFill>
                <a:highlight>
                  <a:srgbClr val="1F1F1F"/>
                </a:highlight>
                <a:latin typeface="Courier New"/>
                <a:ea typeface="Courier New"/>
                <a:cs typeface="Courier New"/>
                <a:sym typeface="Courier New"/>
              </a:rPr>
              <a:t>(</a:t>
            </a:r>
            <a:r>
              <a:rPr lang="en-GB" sz="1100">
                <a:solidFill>
                  <a:srgbClr val="CE9178"/>
                </a:solidFill>
                <a:highlight>
                  <a:srgbClr val="1F1F1F"/>
                </a:highlight>
                <a:latin typeface="Courier New"/>
                <a:ea typeface="Courier New"/>
                <a:cs typeface="Courier New"/>
                <a:sym typeface="Courier New"/>
              </a:rPr>
              <a:t>"summarization"</a:t>
            </a:r>
            <a:r>
              <a:rPr lang="en-GB" sz="1100">
                <a:solidFill>
                  <a:srgbClr val="CCCCCC"/>
                </a:solidFill>
                <a:highlight>
                  <a:srgbClr val="1F1F1F"/>
                </a:highlight>
                <a:latin typeface="Courier New"/>
                <a:ea typeface="Courier New"/>
                <a:cs typeface="Courier New"/>
                <a:sym typeface="Courier New"/>
              </a:rPr>
              <a:t>, </a:t>
            </a:r>
            <a:r>
              <a:rPr lang="en-GB" sz="1100">
                <a:solidFill>
                  <a:srgbClr val="9CDCFE"/>
                </a:solidFill>
                <a:highlight>
                  <a:srgbClr val="1F1F1F"/>
                </a:highlight>
                <a:latin typeface="Courier New"/>
                <a:ea typeface="Courier New"/>
                <a:cs typeface="Courier New"/>
                <a:sym typeface="Courier New"/>
              </a:rPr>
              <a:t>model</a:t>
            </a:r>
            <a:r>
              <a:rPr lang="en-GB" sz="1100">
                <a:solidFill>
                  <a:srgbClr val="D4D4D4"/>
                </a:solidFill>
                <a:highlight>
                  <a:srgbClr val="1F1F1F"/>
                </a:highlight>
                <a:latin typeface="Courier New"/>
                <a:ea typeface="Courier New"/>
                <a:cs typeface="Courier New"/>
                <a:sym typeface="Courier New"/>
              </a:rPr>
              <a:t>=</a:t>
            </a:r>
            <a:r>
              <a:rPr lang="en-GB" sz="1100">
                <a:solidFill>
                  <a:srgbClr val="9CDCFE"/>
                </a:solidFill>
                <a:highlight>
                  <a:srgbClr val="1F1F1F"/>
                </a:highlight>
                <a:latin typeface="Courier New"/>
                <a:ea typeface="Courier New"/>
                <a:cs typeface="Courier New"/>
                <a:sym typeface="Courier New"/>
              </a:rPr>
              <a:t>model_name</a:t>
            </a:r>
            <a:r>
              <a:rPr lang="en-GB" sz="1100">
                <a:solidFill>
                  <a:srgbClr val="CCCCCC"/>
                </a:solidFill>
                <a:highlight>
                  <a:srgbClr val="1F1F1F"/>
                </a:highlight>
                <a:latin typeface="Courier New"/>
                <a:ea typeface="Courier New"/>
                <a:cs typeface="Courier New"/>
                <a:sym typeface="Courier New"/>
              </a:rPr>
              <a:t>, </a:t>
            </a:r>
            <a:r>
              <a:rPr lang="en-GB" sz="1100">
                <a:solidFill>
                  <a:srgbClr val="9CDCFE"/>
                </a:solidFill>
                <a:highlight>
                  <a:srgbClr val="1F1F1F"/>
                </a:highlight>
                <a:latin typeface="Courier New"/>
                <a:ea typeface="Courier New"/>
                <a:cs typeface="Courier New"/>
                <a:sym typeface="Courier New"/>
              </a:rPr>
              <a:t>revision</a:t>
            </a:r>
            <a:r>
              <a:rPr lang="en-GB" sz="1100">
                <a:solidFill>
                  <a:srgbClr val="D4D4D4"/>
                </a:solidFill>
                <a:highlight>
                  <a:srgbClr val="1F1F1F"/>
                </a:highlight>
                <a:latin typeface="Courier New"/>
                <a:ea typeface="Courier New"/>
                <a:cs typeface="Courier New"/>
                <a:sym typeface="Courier New"/>
              </a:rPr>
              <a:t>=</a:t>
            </a:r>
            <a:r>
              <a:rPr lang="en-GB" sz="1100">
                <a:solidFill>
                  <a:srgbClr val="CE9178"/>
                </a:solidFill>
                <a:highlight>
                  <a:srgbClr val="1F1F1F"/>
                </a:highlight>
                <a:latin typeface="Courier New"/>
                <a:ea typeface="Courier New"/>
                <a:cs typeface="Courier New"/>
                <a:sym typeface="Courier New"/>
              </a:rPr>
              <a:t>"a4f8f3e"</a:t>
            </a:r>
            <a:r>
              <a:rPr lang="en-GB"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50000"/>
              </a:lnSpc>
              <a:spcBef>
                <a:spcPts val="0"/>
              </a:spcBef>
              <a:spcAft>
                <a:spcPts val="0"/>
              </a:spcAft>
              <a:buNone/>
            </a:pPr>
            <a:r>
              <a:rPr lang="en-GB" sz="1100">
                <a:solidFill>
                  <a:schemeClr val="dk1"/>
                </a:solidFill>
                <a:latin typeface="Roboto"/>
                <a:ea typeface="Roboto"/>
                <a:cs typeface="Roboto"/>
                <a:sym typeface="Roboto"/>
              </a:rPr>
              <a:t>Split the text into chunks of maximum 600 words</a:t>
            </a:r>
            <a:endParaRPr sz="11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100">
                <a:solidFill>
                  <a:srgbClr val="9CDCFE"/>
                </a:solidFill>
                <a:highlight>
                  <a:srgbClr val="1F1F1F"/>
                </a:highlight>
                <a:latin typeface="Courier New"/>
                <a:ea typeface="Courier New"/>
                <a:cs typeface="Courier New"/>
                <a:sym typeface="Courier New"/>
              </a:rPr>
              <a:t>max_words</a:t>
            </a:r>
            <a:r>
              <a:rPr lang="en-GB" sz="1100">
                <a:solidFill>
                  <a:srgbClr val="CCCCCC"/>
                </a:solidFill>
                <a:highlight>
                  <a:srgbClr val="1F1F1F"/>
                </a:highlight>
                <a:latin typeface="Courier New"/>
                <a:ea typeface="Courier New"/>
                <a:cs typeface="Courier New"/>
                <a:sym typeface="Courier New"/>
              </a:rPr>
              <a:t> </a:t>
            </a:r>
            <a:r>
              <a:rPr lang="en-GB" sz="1100">
                <a:solidFill>
                  <a:srgbClr val="D4D4D4"/>
                </a:solidFill>
                <a:highlight>
                  <a:srgbClr val="1F1F1F"/>
                </a:highlight>
                <a:latin typeface="Courier New"/>
                <a:ea typeface="Courier New"/>
                <a:cs typeface="Courier New"/>
                <a:sym typeface="Courier New"/>
              </a:rPr>
              <a:t>=</a:t>
            </a:r>
            <a:r>
              <a:rPr lang="en-GB" sz="1100">
                <a:solidFill>
                  <a:srgbClr val="CCCCCC"/>
                </a:solidFill>
                <a:highlight>
                  <a:srgbClr val="1F1F1F"/>
                </a:highlight>
                <a:latin typeface="Courier New"/>
                <a:ea typeface="Courier New"/>
                <a:cs typeface="Courier New"/>
                <a:sym typeface="Courier New"/>
              </a:rPr>
              <a:t> </a:t>
            </a:r>
            <a:r>
              <a:rPr lang="en-GB" sz="1100">
                <a:solidFill>
                  <a:srgbClr val="B5CEA8"/>
                </a:solidFill>
                <a:highlight>
                  <a:srgbClr val="1F1F1F"/>
                </a:highlight>
                <a:latin typeface="Courier New"/>
                <a:ea typeface="Courier New"/>
                <a:cs typeface="Courier New"/>
                <a:sym typeface="Courier New"/>
              </a:rPr>
              <a:t>600</a:t>
            </a:r>
            <a:endParaRPr sz="1100">
              <a:solidFill>
                <a:srgbClr val="B5CEA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100">
                <a:solidFill>
                  <a:srgbClr val="9CDCFE"/>
                </a:solidFill>
                <a:highlight>
                  <a:srgbClr val="1F1F1F"/>
                </a:highlight>
                <a:latin typeface="Courier New"/>
                <a:ea typeface="Courier New"/>
                <a:cs typeface="Courier New"/>
                <a:sym typeface="Courier New"/>
              </a:rPr>
              <a:t>chunks</a:t>
            </a:r>
            <a:r>
              <a:rPr lang="en-GB" sz="1100">
                <a:solidFill>
                  <a:srgbClr val="CCCCCC"/>
                </a:solidFill>
                <a:highlight>
                  <a:srgbClr val="1F1F1F"/>
                </a:highlight>
                <a:latin typeface="Courier New"/>
                <a:ea typeface="Courier New"/>
                <a:cs typeface="Courier New"/>
                <a:sym typeface="Courier New"/>
              </a:rPr>
              <a:t> </a:t>
            </a:r>
            <a:r>
              <a:rPr lang="en-GB" sz="1100">
                <a:solidFill>
                  <a:srgbClr val="D4D4D4"/>
                </a:solidFill>
                <a:highlight>
                  <a:srgbClr val="1F1F1F"/>
                </a:highlight>
                <a:latin typeface="Courier New"/>
                <a:ea typeface="Courier New"/>
                <a:cs typeface="Courier New"/>
                <a:sym typeface="Courier New"/>
              </a:rPr>
              <a:t>=</a:t>
            </a:r>
            <a:r>
              <a:rPr lang="en-GB" sz="1100">
                <a:solidFill>
                  <a:srgbClr val="CCCCCC"/>
                </a:solidFill>
                <a:highlight>
                  <a:srgbClr val="1F1F1F"/>
                </a:highlight>
                <a:latin typeface="Courier New"/>
                <a:ea typeface="Courier New"/>
                <a:cs typeface="Courier New"/>
                <a:sym typeface="Courier New"/>
              </a:rPr>
              <a:t> [</a:t>
            </a:r>
            <a:r>
              <a:rPr lang="en-GB" sz="1100">
                <a:solidFill>
                  <a:srgbClr val="9CDCFE"/>
                </a:solidFill>
                <a:highlight>
                  <a:srgbClr val="1F1F1F"/>
                </a:highlight>
                <a:latin typeface="Courier New"/>
                <a:ea typeface="Courier New"/>
                <a:cs typeface="Courier New"/>
                <a:sym typeface="Courier New"/>
              </a:rPr>
              <a:t>text</a:t>
            </a:r>
            <a:r>
              <a:rPr lang="en-GB" sz="1100">
                <a:solidFill>
                  <a:srgbClr val="CCCCCC"/>
                </a:solidFill>
                <a:highlight>
                  <a:srgbClr val="1F1F1F"/>
                </a:highlight>
                <a:latin typeface="Courier New"/>
                <a:ea typeface="Courier New"/>
                <a:cs typeface="Courier New"/>
                <a:sym typeface="Courier New"/>
              </a:rPr>
              <a:t>[</a:t>
            </a:r>
            <a:r>
              <a:rPr lang="en-GB" sz="1100">
                <a:solidFill>
                  <a:srgbClr val="9CDCFE"/>
                </a:solidFill>
                <a:highlight>
                  <a:srgbClr val="1F1F1F"/>
                </a:highlight>
                <a:latin typeface="Courier New"/>
                <a:ea typeface="Courier New"/>
                <a:cs typeface="Courier New"/>
                <a:sym typeface="Courier New"/>
              </a:rPr>
              <a:t>i</a:t>
            </a:r>
            <a:r>
              <a:rPr lang="en-GB" sz="1100">
                <a:solidFill>
                  <a:srgbClr val="CCCCCC"/>
                </a:solidFill>
                <a:highlight>
                  <a:srgbClr val="1F1F1F"/>
                </a:highlight>
                <a:latin typeface="Courier New"/>
                <a:ea typeface="Courier New"/>
                <a:cs typeface="Courier New"/>
                <a:sym typeface="Courier New"/>
              </a:rPr>
              <a:t>:</a:t>
            </a:r>
            <a:r>
              <a:rPr lang="en-GB" sz="1100">
                <a:solidFill>
                  <a:srgbClr val="9CDCFE"/>
                </a:solidFill>
                <a:highlight>
                  <a:srgbClr val="1F1F1F"/>
                </a:highlight>
                <a:latin typeface="Courier New"/>
                <a:ea typeface="Courier New"/>
                <a:cs typeface="Courier New"/>
                <a:sym typeface="Courier New"/>
              </a:rPr>
              <a:t>i</a:t>
            </a:r>
            <a:r>
              <a:rPr lang="en-GB" sz="1100">
                <a:solidFill>
                  <a:srgbClr val="D4D4D4"/>
                </a:solidFill>
                <a:highlight>
                  <a:srgbClr val="1F1F1F"/>
                </a:highlight>
                <a:latin typeface="Courier New"/>
                <a:ea typeface="Courier New"/>
                <a:cs typeface="Courier New"/>
                <a:sym typeface="Courier New"/>
              </a:rPr>
              <a:t>+</a:t>
            </a:r>
            <a:r>
              <a:rPr lang="en-GB" sz="1100">
                <a:solidFill>
                  <a:srgbClr val="9CDCFE"/>
                </a:solidFill>
                <a:highlight>
                  <a:srgbClr val="1F1F1F"/>
                </a:highlight>
                <a:latin typeface="Courier New"/>
                <a:ea typeface="Courier New"/>
                <a:cs typeface="Courier New"/>
                <a:sym typeface="Courier New"/>
              </a:rPr>
              <a:t>max_words</a:t>
            </a:r>
            <a:r>
              <a:rPr lang="en-GB" sz="1100">
                <a:solidFill>
                  <a:srgbClr val="CCCCCC"/>
                </a:solidFill>
                <a:highlight>
                  <a:srgbClr val="1F1F1F"/>
                </a:highlight>
                <a:latin typeface="Courier New"/>
                <a:ea typeface="Courier New"/>
                <a:cs typeface="Courier New"/>
                <a:sym typeface="Courier New"/>
              </a:rPr>
              <a:t>] </a:t>
            </a:r>
            <a:r>
              <a:rPr lang="en-GB" sz="1100">
                <a:solidFill>
                  <a:srgbClr val="C586C0"/>
                </a:solidFill>
                <a:highlight>
                  <a:srgbClr val="1F1F1F"/>
                </a:highlight>
                <a:latin typeface="Courier New"/>
                <a:ea typeface="Courier New"/>
                <a:cs typeface="Courier New"/>
                <a:sym typeface="Courier New"/>
              </a:rPr>
              <a:t>for</a:t>
            </a:r>
            <a:r>
              <a:rPr lang="en-GB" sz="1100">
                <a:solidFill>
                  <a:srgbClr val="CCCCCC"/>
                </a:solidFill>
                <a:highlight>
                  <a:srgbClr val="1F1F1F"/>
                </a:highlight>
                <a:latin typeface="Courier New"/>
                <a:ea typeface="Courier New"/>
                <a:cs typeface="Courier New"/>
                <a:sym typeface="Courier New"/>
              </a:rPr>
              <a:t> </a:t>
            </a:r>
            <a:r>
              <a:rPr lang="en-GB" sz="1100">
                <a:solidFill>
                  <a:srgbClr val="9CDCFE"/>
                </a:solidFill>
                <a:highlight>
                  <a:srgbClr val="1F1F1F"/>
                </a:highlight>
                <a:latin typeface="Courier New"/>
                <a:ea typeface="Courier New"/>
                <a:cs typeface="Courier New"/>
                <a:sym typeface="Courier New"/>
              </a:rPr>
              <a:t>i</a:t>
            </a:r>
            <a:r>
              <a:rPr lang="en-GB" sz="1100">
                <a:solidFill>
                  <a:srgbClr val="CCCCCC"/>
                </a:solidFill>
                <a:highlight>
                  <a:srgbClr val="1F1F1F"/>
                </a:highlight>
                <a:latin typeface="Courier New"/>
                <a:ea typeface="Courier New"/>
                <a:cs typeface="Courier New"/>
                <a:sym typeface="Courier New"/>
              </a:rPr>
              <a:t> </a:t>
            </a:r>
            <a:r>
              <a:rPr lang="en-GB" sz="1100">
                <a:solidFill>
                  <a:srgbClr val="C586C0"/>
                </a:solidFill>
                <a:highlight>
                  <a:srgbClr val="1F1F1F"/>
                </a:highlight>
                <a:latin typeface="Courier New"/>
                <a:ea typeface="Courier New"/>
                <a:cs typeface="Courier New"/>
                <a:sym typeface="Courier New"/>
              </a:rPr>
              <a:t>in</a:t>
            </a:r>
            <a:r>
              <a:rPr lang="en-GB" sz="1100">
                <a:solidFill>
                  <a:srgbClr val="CCCCCC"/>
                </a:solidFill>
                <a:highlight>
                  <a:srgbClr val="1F1F1F"/>
                </a:highlight>
                <a:latin typeface="Courier New"/>
                <a:ea typeface="Courier New"/>
                <a:cs typeface="Courier New"/>
                <a:sym typeface="Courier New"/>
              </a:rPr>
              <a:t> </a:t>
            </a:r>
            <a:r>
              <a:rPr lang="en-GB" sz="1100">
                <a:solidFill>
                  <a:srgbClr val="4EC9B0"/>
                </a:solidFill>
                <a:highlight>
                  <a:srgbClr val="1F1F1F"/>
                </a:highlight>
                <a:latin typeface="Courier New"/>
                <a:ea typeface="Courier New"/>
                <a:cs typeface="Courier New"/>
                <a:sym typeface="Courier New"/>
              </a:rPr>
              <a:t>range</a:t>
            </a:r>
            <a:r>
              <a:rPr lang="en-GB" sz="1100">
                <a:solidFill>
                  <a:srgbClr val="CCCCCC"/>
                </a:solidFill>
                <a:highlight>
                  <a:srgbClr val="1F1F1F"/>
                </a:highlight>
                <a:latin typeface="Courier New"/>
                <a:ea typeface="Courier New"/>
                <a:cs typeface="Courier New"/>
                <a:sym typeface="Courier New"/>
              </a:rPr>
              <a:t>(</a:t>
            </a:r>
            <a:r>
              <a:rPr lang="en-GB" sz="1100">
                <a:solidFill>
                  <a:srgbClr val="B5CEA8"/>
                </a:solidFill>
                <a:highlight>
                  <a:srgbClr val="1F1F1F"/>
                </a:highlight>
                <a:latin typeface="Courier New"/>
                <a:ea typeface="Courier New"/>
                <a:cs typeface="Courier New"/>
                <a:sym typeface="Courier New"/>
              </a:rPr>
              <a:t>0</a:t>
            </a:r>
            <a:r>
              <a:rPr lang="en-GB" sz="1100">
                <a:solidFill>
                  <a:srgbClr val="CCCCCC"/>
                </a:solidFill>
                <a:highlight>
                  <a:srgbClr val="1F1F1F"/>
                </a:highlight>
                <a:latin typeface="Courier New"/>
                <a:ea typeface="Courier New"/>
                <a:cs typeface="Courier New"/>
                <a:sym typeface="Courier New"/>
              </a:rPr>
              <a:t>, </a:t>
            </a:r>
            <a:r>
              <a:rPr lang="en-GB" sz="1100">
                <a:solidFill>
                  <a:srgbClr val="DCDCAA"/>
                </a:solidFill>
                <a:highlight>
                  <a:srgbClr val="1F1F1F"/>
                </a:highlight>
                <a:latin typeface="Courier New"/>
                <a:ea typeface="Courier New"/>
                <a:cs typeface="Courier New"/>
                <a:sym typeface="Courier New"/>
              </a:rPr>
              <a:t>len</a:t>
            </a:r>
            <a:r>
              <a:rPr lang="en-GB" sz="1100">
                <a:solidFill>
                  <a:srgbClr val="CCCCCC"/>
                </a:solidFill>
                <a:highlight>
                  <a:srgbClr val="1F1F1F"/>
                </a:highlight>
                <a:latin typeface="Courier New"/>
                <a:ea typeface="Courier New"/>
                <a:cs typeface="Courier New"/>
                <a:sym typeface="Courier New"/>
              </a:rPr>
              <a:t>(</a:t>
            </a:r>
            <a:r>
              <a:rPr lang="en-GB" sz="1100">
                <a:solidFill>
                  <a:srgbClr val="9CDCFE"/>
                </a:solidFill>
                <a:highlight>
                  <a:srgbClr val="1F1F1F"/>
                </a:highlight>
                <a:latin typeface="Courier New"/>
                <a:ea typeface="Courier New"/>
                <a:cs typeface="Courier New"/>
                <a:sym typeface="Courier New"/>
              </a:rPr>
              <a:t>text</a:t>
            </a:r>
            <a:r>
              <a:rPr lang="en-GB" sz="1100">
                <a:solidFill>
                  <a:srgbClr val="CCCCCC"/>
                </a:solidFill>
                <a:highlight>
                  <a:srgbClr val="1F1F1F"/>
                </a:highlight>
                <a:latin typeface="Courier New"/>
                <a:ea typeface="Courier New"/>
                <a:cs typeface="Courier New"/>
                <a:sym typeface="Courier New"/>
              </a:rPr>
              <a:t>), </a:t>
            </a:r>
            <a:r>
              <a:rPr lang="en-GB" sz="1100">
                <a:solidFill>
                  <a:srgbClr val="9CDCFE"/>
                </a:solidFill>
                <a:highlight>
                  <a:srgbClr val="1F1F1F"/>
                </a:highlight>
                <a:latin typeface="Courier New"/>
                <a:ea typeface="Courier New"/>
                <a:cs typeface="Courier New"/>
                <a:sym typeface="Courier New"/>
              </a:rPr>
              <a:t>max_words</a:t>
            </a:r>
            <a:r>
              <a:rPr lang="en-GB"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Roboto"/>
                <a:ea typeface="Roboto"/>
                <a:cs typeface="Roboto"/>
                <a:sym typeface="Roboto"/>
              </a:rPr>
              <a:t>Chunks and size varies depending on received input for Short and Long summary.</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1" name="Google Shape;171;p26"/>
          <p:cNvSpPr txBox="1"/>
          <p:nvPr/>
        </p:nvSpPr>
        <p:spPr>
          <a:xfrm>
            <a:off x="770925" y="1242050"/>
            <a:ext cx="5032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For better Accuracy and fastest result using </a:t>
            </a:r>
            <a:r>
              <a:rPr lang="en-GB">
                <a:solidFill>
                  <a:schemeClr val="dk1"/>
                </a:solidFill>
                <a:latin typeface="Roboto"/>
                <a:ea typeface="Roboto"/>
                <a:cs typeface="Roboto"/>
                <a:sym typeface="Roboto"/>
              </a:rPr>
              <a:t>device</a:t>
            </a:r>
            <a:r>
              <a:rPr lang="en-GB">
                <a:solidFill>
                  <a:schemeClr val="dk1"/>
                </a:solidFill>
                <a:latin typeface="Roboto"/>
                <a:ea typeface="Roboto"/>
                <a:cs typeface="Roboto"/>
                <a:sym typeface="Roboto"/>
              </a:rPr>
              <a:t> function of torch library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rgbClr val="9CDCFE"/>
                </a:solidFill>
                <a:highlight>
                  <a:srgbClr val="1F1F1F"/>
                </a:highlight>
                <a:latin typeface="Courier New"/>
                <a:ea typeface="Courier New"/>
                <a:cs typeface="Courier New"/>
                <a:sym typeface="Courier New"/>
              </a:rPr>
              <a:t>device</a:t>
            </a:r>
            <a:r>
              <a:rPr lang="en-GB" sz="1100">
                <a:solidFill>
                  <a:srgbClr val="CCCCCC"/>
                </a:solidFill>
                <a:highlight>
                  <a:srgbClr val="1F1F1F"/>
                </a:highlight>
                <a:latin typeface="Courier New"/>
                <a:ea typeface="Courier New"/>
                <a:cs typeface="Courier New"/>
                <a:sym typeface="Courier New"/>
              </a:rPr>
              <a:t> </a:t>
            </a:r>
            <a:r>
              <a:rPr lang="en-GB" sz="1100">
                <a:solidFill>
                  <a:srgbClr val="D4D4D4"/>
                </a:solidFill>
                <a:highlight>
                  <a:srgbClr val="1F1F1F"/>
                </a:highlight>
                <a:latin typeface="Courier New"/>
                <a:ea typeface="Courier New"/>
                <a:cs typeface="Courier New"/>
                <a:sym typeface="Courier New"/>
              </a:rPr>
              <a:t>=</a:t>
            </a:r>
            <a:r>
              <a:rPr lang="en-GB" sz="1100">
                <a:solidFill>
                  <a:srgbClr val="CCCCCC"/>
                </a:solidFill>
                <a:highlight>
                  <a:srgbClr val="1F1F1F"/>
                </a:highlight>
                <a:latin typeface="Courier New"/>
                <a:ea typeface="Courier New"/>
                <a:cs typeface="Courier New"/>
                <a:sym typeface="Courier New"/>
              </a:rPr>
              <a:t> </a:t>
            </a:r>
            <a:r>
              <a:rPr lang="en-GB" sz="1100">
                <a:solidFill>
                  <a:srgbClr val="4EC9B0"/>
                </a:solidFill>
                <a:highlight>
                  <a:srgbClr val="1F1F1F"/>
                </a:highlight>
                <a:latin typeface="Courier New"/>
                <a:ea typeface="Courier New"/>
                <a:cs typeface="Courier New"/>
                <a:sym typeface="Courier New"/>
              </a:rPr>
              <a:t>torch</a:t>
            </a:r>
            <a:r>
              <a:rPr lang="en-GB" sz="1100">
                <a:solidFill>
                  <a:srgbClr val="CCCCCC"/>
                </a:solidFill>
                <a:highlight>
                  <a:srgbClr val="1F1F1F"/>
                </a:highlight>
                <a:latin typeface="Courier New"/>
                <a:ea typeface="Courier New"/>
                <a:cs typeface="Courier New"/>
                <a:sym typeface="Courier New"/>
              </a:rPr>
              <a:t>.</a:t>
            </a:r>
            <a:r>
              <a:rPr lang="en-GB" sz="1100">
                <a:solidFill>
                  <a:srgbClr val="4EC9B0"/>
                </a:solidFill>
                <a:highlight>
                  <a:srgbClr val="1F1F1F"/>
                </a:highlight>
                <a:latin typeface="Courier New"/>
                <a:ea typeface="Courier New"/>
                <a:cs typeface="Courier New"/>
                <a:sym typeface="Courier New"/>
              </a:rPr>
              <a:t>device</a:t>
            </a:r>
            <a:r>
              <a:rPr lang="en-GB" sz="1100">
                <a:solidFill>
                  <a:srgbClr val="CCCCCC"/>
                </a:solidFill>
                <a:highlight>
                  <a:srgbClr val="1F1F1F"/>
                </a:highlight>
                <a:latin typeface="Courier New"/>
                <a:ea typeface="Courier New"/>
                <a:cs typeface="Courier New"/>
                <a:sym typeface="Courier New"/>
              </a:rPr>
              <a:t>(</a:t>
            </a:r>
            <a:r>
              <a:rPr lang="en-GB" sz="1100">
                <a:solidFill>
                  <a:srgbClr val="CE9178"/>
                </a:solidFill>
                <a:highlight>
                  <a:srgbClr val="1F1F1F"/>
                </a:highlight>
                <a:latin typeface="Courier New"/>
                <a:ea typeface="Courier New"/>
                <a:cs typeface="Courier New"/>
                <a:sym typeface="Courier New"/>
              </a:rPr>
              <a:t>"cuda"</a:t>
            </a:r>
            <a:r>
              <a:rPr lang="en-GB" sz="1100">
                <a:solidFill>
                  <a:srgbClr val="CCCCCC"/>
                </a:solidFill>
                <a:highlight>
                  <a:srgbClr val="1F1F1F"/>
                </a:highlight>
                <a:latin typeface="Courier New"/>
                <a:ea typeface="Courier New"/>
                <a:cs typeface="Courier New"/>
                <a:sym typeface="Courier New"/>
              </a:rPr>
              <a:t> </a:t>
            </a:r>
            <a:r>
              <a:rPr lang="en-GB" sz="1100">
                <a:solidFill>
                  <a:srgbClr val="C586C0"/>
                </a:solidFill>
                <a:highlight>
                  <a:srgbClr val="1F1F1F"/>
                </a:highlight>
                <a:latin typeface="Courier New"/>
                <a:ea typeface="Courier New"/>
                <a:cs typeface="Courier New"/>
                <a:sym typeface="Courier New"/>
              </a:rPr>
              <a:t>if</a:t>
            </a:r>
            <a:r>
              <a:rPr lang="en-GB" sz="1100">
                <a:solidFill>
                  <a:srgbClr val="CCCCCC"/>
                </a:solidFill>
                <a:highlight>
                  <a:srgbClr val="1F1F1F"/>
                </a:highlight>
                <a:latin typeface="Courier New"/>
                <a:ea typeface="Courier New"/>
                <a:cs typeface="Courier New"/>
                <a:sym typeface="Courier New"/>
              </a:rPr>
              <a:t> </a:t>
            </a:r>
            <a:r>
              <a:rPr lang="en-GB" sz="1100">
                <a:solidFill>
                  <a:srgbClr val="4EC9B0"/>
                </a:solidFill>
                <a:highlight>
                  <a:srgbClr val="1F1F1F"/>
                </a:highlight>
                <a:latin typeface="Courier New"/>
                <a:ea typeface="Courier New"/>
                <a:cs typeface="Courier New"/>
                <a:sym typeface="Courier New"/>
              </a:rPr>
              <a:t>torch</a:t>
            </a:r>
            <a:r>
              <a:rPr lang="en-GB" sz="1100">
                <a:solidFill>
                  <a:srgbClr val="CCCCCC"/>
                </a:solidFill>
                <a:highlight>
                  <a:srgbClr val="1F1F1F"/>
                </a:highlight>
                <a:latin typeface="Courier New"/>
                <a:ea typeface="Courier New"/>
                <a:cs typeface="Courier New"/>
                <a:sym typeface="Courier New"/>
              </a:rPr>
              <a:t>.</a:t>
            </a:r>
            <a:r>
              <a:rPr lang="en-GB" sz="1100">
                <a:solidFill>
                  <a:srgbClr val="4EC9B0"/>
                </a:solidFill>
                <a:highlight>
                  <a:srgbClr val="1F1F1F"/>
                </a:highlight>
                <a:latin typeface="Courier New"/>
                <a:ea typeface="Courier New"/>
                <a:cs typeface="Courier New"/>
                <a:sym typeface="Courier New"/>
              </a:rPr>
              <a:t>cuda</a:t>
            </a:r>
            <a:r>
              <a:rPr lang="en-GB" sz="1100">
                <a:solidFill>
                  <a:srgbClr val="CCCCCC"/>
                </a:solidFill>
                <a:highlight>
                  <a:srgbClr val="1F1F1F"/>
                </a:highlight>
                <a:latin typeface="Courier New"/>
                <a:ea typeface="Courier New"/>
                <a:cs typeface="Courier New"/>
                <a:sym typeface="Courier New"/>
              </a:rPr>
              <a:t>.</a:t>
            </a:r>
            <a:r>
              <a:rPr lang="en-GB" sz="1100">
                <a:solidFill>
                  <a:srgbClr val="DCDCAA"/>
                </a:solidFill>
                <a:highlight>
                  <a:srgbClr val="1F1F1F"/>
                </a:highlight>
                <a:latin typeface="Courier New"/>
                <a:ea typeface="Courier New"/>
                <a:cs typeface="Courier New"/>
                <a:sym typeface="Courier New"/>
              </a:rPr>
              <a:t>is_available</a:t>
            </a:r>
            <a:r>
              <a:rPr lang="en-GB" sz="1100">
                <a:solidFill>
                  <a:srgbClr val="CCCCCC"/>
                </a:solidFill>
                <a:highlight>
                  <a:srgbClr val="1F1F1F"/>
                </a:highlight>
                <a:latin typeface="Courier New"/>
                <a:ea typeface="Courier New"/>
                <a:cs typeface="Courier New"/>
                <a:sym typeface="Courier New"/>
              </a:rPr>
              <a:t>() </a:t>
            </a:r>
            <a:r>
              <a:rPr lang="en-GB" sz="1100">
                <a:solidFill>
                  <a:srgbClr val="C586C0"/>
                </a:solidFill>
                <a:highlight>
                  <a:srgbClr val="1F1F1F"/>
                </a:highlight>
                <a:latin typeface="Courier New"/>
                <a:ea typeface="Courier New"/>
                <a:cs typeface="Courier New"/>
                <a:sym typeface="Courier New"/>
              </a:rPr>
              <a:t>else</a:t>
            </a:r>
            <a:r>
              <a:rPr lang="en-GB" sz="1100">
                <a:solidFill>
                  <a:srgbClr val="CCCCCC"/>
                </a:solidFill>
                <a:highlight>
                  <a:srgbClr val="1F1F1F"/>
                </a:highlight>
                <a:latin typeface="Courier New"/>
                <a:ea typeface="Courier New"/>
                <a:cs typeface="Courier New"/>
                <a:sym typeface="Courier New"/>
              </a:rPr>
              <a:t> </a:t>
            </a:r>
            <a:r>
              <a:rPr lang="en-GB" sz="1100">
                <a:solidFill>
                  <a:srgbClr val="CE9178"/>
                </a:solidFill>
                <a:highlight>
                  <a:srgbClr val="1F1F1F"/>
                </a:highlight>
                <a:latin typeface="Courier New"/>
                <a:ea typeface="Courier New"/>
                <a:cs typeface="Courier New"/>
                <a:sym typeface="Courier New"/>
              </a:rPr>
              <a:t>"cpu"</a:t>
            </a:r>
            <a:r>
              <a:rPr lang="en-GB" sz="1100">
                <a:solidFill>
                  <a:srgbClr val="CCCCCC"/>
                </a:solidFill>
                <a:highlight>
                  <a:srgbClr val="1F1F1F"/>
                </a:highlight>
                <a:latin typeface="Courier New"/>
                <a:ea typeface="Courier New"/>
                <a:cs typeface="Courier New"/>
                <a:sym typeface="Courier New"/>
              </a:rPr>
              <a:t>)</a:t>
            </a:r>
            <a:endParaRPr sz="11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72" name="Google Shape;17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API process:</a:t>
            </a:r>
            <a:endParaRPr b="1" sz="2800">
              <a:solidFill>
                <a:srgbClr val="48B6BE"/>
              </a:solidFill>
              <a:latin typeface="Playfair Display"/>
              <a:ea typeface="Playfair Display"/>
              <a:cs typeface="Playfair Display"/>
              <a:sym typeface="Playfair Display"/>
            </a:endParaRPr>
          </a:p>
        </p:txBody>
      </p:sp>
      <p:sp>
        <p:nvSpPr>
          <p:cNvPr id="178" name="Google Shape;178;p27"/>
          <p:cNvSpPr txBox="1"/>
          <p:nvPr>
            <p:ph idx="1" type="body"/>
          </p:nvPr>
        </p:nvSpPr>
        <p:spPr>
          <a:xfrm>
            <a:off x="311700" y="1417800"/>
            <a:ext cx="8520600" cy="326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457"/>
              <a:t>GPU Compatibility:</a:t>
            </a:r>
            <a:endParaRPr sz="4457"/>
          </a:p>
          <a:p>
            <a:pPr indent="0" lvl="0" marL="0" rtl="0" algn="l">
              <a:spcBef>
                <a:spcPts val="1200"/>
              </a:spcBef>
              <a:spcAft>
                <a:spcPts val="0"/>
              </a:spcAft>
              <a:buNone/>
            </a:pPr>
            <a:r>
              <a:rPr lang="en-GB" sz="4457"/>
              <a:t>The application checks for the availability of a GPU for accelerated processing. If a GPU is available, it is utilized for enhanced performance.</a:t>
            </a:r>
            <a:endParaRPr sz="4457"/>
          </a:p>
          <a:p>
            <a:pPr indent="0" lvl="0" marL="0" rtl="0" algn="l">
              <a:spcBef>
                <a:spcPts val="1200"/>
              </a:spcBef>
              <a:spcAft>
                <a:spcPts val="0"/>
              </a:spcAft>
              <a:buNone/>
            </a:pPr>
            <a:r>
              <a:t/>
            </a:r>
            <a:endParaRPr sz="4457"/>
          </a:p>
          <a:p>
            <a:pPr indent="0" lvl="0" marL="0" rtl="0" algn="l">
              <a:spcBef>
                <a:spcPts val="1200"/>
              </a:spcBef>
              <a:spcAft>
                <a:spcPts val="0"/>
              </a:spcAft>
              <a:buNone/>
            </a:pPr>
            <a:r>
              <a:rPr lang="en-GB" sz="4457"/>
              <a:t>Code Structure:</a:t>
            </a:r>
            <a:endParaRPr sz="4457"/>
          </a:p>
          <a:p>
            <a:pPr indent="0" lvl="0" marL="0" rtl="0" algn="l">
              <a:spcBef>
                <a:spcPts val="1200"/>
              </a:spcBef>
              <a:spcAft>
                <a:spcPts val="0"/>
              </a:spcAft>
              <a:buNone/>
            </a:pPr>
            <a:r>
              <a:rPr lang="en-GB" sz="4457"/>
              <a:t>The application code is written in Python, utilizing Flask Restful API for the web framework.</a:t>
            </a:r>
            <a:endParaRPr sz="4457"/>
          </a:p>
          <a:p>
            <a:pPr indent="0" lvl="0" marL="0" rtl="0" algn="l">
              <a:spcBef>
                <a:spcPts val="1200"/>
              </a:spcBef>
              <a:spcAft>
                <a:spcPts val="0"/>
              </a:spcAft>
              <a:buNone/>
            </a:pPr>
            <a:r>
              <a:rPr lang="en-GB" sz="4457"/>
              <a:t>Within the function, the Hugging Face summarization pipeline is loaded using the specified model name and revision.</a:t>
            </a:r>
            <a:endParaRPr sz="4457"/>
          </a:p>
          <a:p>
            <a:pPr indent="0" lvl="0" marL="0" rtl="0" algn="l">
              <a:spcBef>
                <a:spcPts val="1200"/>
              </a:spcBef>
              <a:spcAft>
                <a:spcPts val="0"/>
              </a:spcAft>
              <a:buNone/>
            </a:pPr>
            <a:r>
              <a:rPr lang="en-GB" sz="4457"/>
              <a:t>The transformers library from Hugging Face is used for text summarization.</a:t>
            </a:r>
            <a:endParaRPr sz="4457"/>
          </a:p>
          <a:p>
            <a:pPr indent="0" lvl="0" marL="0" rtl="0" algn="l">
              <a:spcBef>
                <a:spcPts val="1200"/>
              </a:spcBef>
              <a:spcAft>
                <a:spcPts val="0"/>
              </a:spcAft>
              <a:buNone/>
            </a:pPr>
            <a:r>
              <a:rPr lang="en-GB" sz="4457"/>
              <a:t>The application code is structured into different routes, including the home route and the summary route.</a:t>
            </a:r>
            <a:endParaRPr sz="4457"/>
          </a:p>
          <a:p>
            <a:pPr indent="0" lvl="0" marL="0" rtl="0" algn="l">
              <a:spcBef>
                <a:spcPts val="1200"/>
              </a:spcBef>
              <a:spcAft>
                <a:spcPts val="0"/>
              </a:spcAft>
              <a:buNone/>
            </a:pPr>
            <a:r>
              <a:rPr lang="en-GB" sz="4457"/>
              <a:t>To efficiently process large texts, the input text is divided into chunks of maximum 600 words. Each chunk is then passed through the summarization pipeline separately.</a:t>
            </a:r>
            <a:endParaRPr sz="4457"/>
          </a:p>
          <a:p>
            <a:pPr indent="0" lvl="0" marL="0" rtl="0" algn="l">
              <a:spcBef>
                <a:spcPts val="0"/>
              </a:spcBef>
              <a:spcAft>
                <a:spcPts val="0"/>
              </a:spcAft>
              <a:buNone/>
            </a:pPr>
            <a:r>
              <a:t/>
            </a:r>
            <a:endParaRPr sz="4457"/>
          </a:p>
          <a:p>
            <a:pPr indent="0" lvl="0" marL="0" rtl="0" algn="l">
              <a:spcBef>
                <a:spcPts val="1200"/>
              </a:spcBef>
              <a:spcAft>
                <a:spcPts val="0"/>
              </a:spcAft>
              <a:buNone/>
            </a:pPr>
            <a:r>
              <a:t/>
            </a:r>
            <a:endParaRPr sz="4457"/>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rotWithShape="1">
          <a:blip r:embed="rId3">
            <a:alphaModFix/>
          </a:blip>
          <a:srcRect b="891" l="19675" r="19784" t="0"/>
          <a:stretch/>
        </p:blipFill>
        <p:spPr>
          <a:xfrm>
            <a:off x="4250775" y="77275"/>
            <a:ext cx="4893224" cy="4774874"/>
          </a:xfrm>
          <a:prstGeom prst="rect">
            <a:avLst/>
          </a:prstGeom>
          <a:noFill/>
          <a:ln>
            <a:noFill/>
          </a:ln>
        </p:spPr>
      </p:pic>
      <p:sp>
        <p:nvSpPr>
          <p:cNvPr id="185" name="Google Shape;185;p28"/>
          <p:cNvSpPr txBox="1"/>
          <p:nvPr/>
        </p:nvSpPr>
        <p:spPr>
          <a:xfrm>
            <a:off x="471125" y="1327700"/>
            <a:ext cx="3661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Lato"/>
                <a:ea typeface="Lato"/>
                <a:cs typeface="Lato"/>
                <a:sym typeface="Lato"/>
              </a:rPr>
              <a:t>Here, we can replace the text or we can upload any longer document. </a:t>
            </a:r>
            <a:r>
              <a:rPr lang="en-GB" sz="1500">
                <a:solidFill>
                  <a:schemeClr val="dk1"/>
                </a:solidFill>
                <a:latin typeface="Lato"/>
                <a:ea typeface="Lato"/>
                <a:cs typeface="Lato"/>
                <a:sym typeface="Lato"/>
              </a:rPr>
              <a:t>Input</a:t>
            </a:r>
            <a:r>
              <a:rPr lang="en-GB" sz="1500">
                <a:solidFill>
                  <a:schemeClr val="dk1"/>
                </a:solidFill>
                <a:latin typeface="Lato"/>
                <a:ea typeface="Lato"/>
                <a:cs typeface="Lato"/>
                <a:sym typeface="Lato"/>
              </a:rPr>
              <a:t> text has not limit of word count.</a:t>
            </a:r>
            <a:endParaRPr sz="1500">
              <a:solidFill>
                <a:schemeClr val="dk1"/>
              </a:solidFill>
              <a:latin typeface="Lato"/>
              <a:ea typeface="Lato"/>
              <a:cs typeface="Lato"/>
              <a:sym typeface="Lato"/>
            </a:endParaRPr>
          </a:p>
        </p:txBody>
      </p:sp>
      <p:sp>
        <p:nvSpPr>
          <p:cNvPr id="186" name="Google Shape;186;p28"/>
          <p:cNvSpPr txBox="1"/>
          <p:nvPr/>
        </p:nvSpPr>
        <p:spPr>
          <a:xfrm>
            <a:off x="353350" y="406875"/>
            <a:ext cx="360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Document reading </a:t>
            </a:r>
            <a:endParaRPr b="1" sz="2800">
              <a:solidFill>
                <a:srgbClr val="48B6BE"/>
              </a:solidFill>
              <a:latin typeface="Playfair Display"/>
              <a:ea typeface="Playfair Display"/>
              <a:cs typeface="Playfair Display"/>
              <a:sym typeface="Playfair Display"/>
            </a:endParaRPr>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a:off x="3950975" y="0"/>
            <a:ext cx="5193025" cy="4946750"/>
          </a:xfrm>
          <a:prstGeom prst="rect">
            <a:avLst/>
          </a:prstGeom>
          <a:noFill/>
          <a:ln>
            <a:noFill/>
          </a:ln>
        </p:spPr>
      </p:pic>
      <p:sp>
        <p:nvSpPr>
          <p:cNvPr id="193" name="Google Shape;193;p29"/>
          <p:cNvSpPr txBox="1"/>
          <p:nvPr/>
        </p:nvSpPr>
        <p:spPr>
          <a:xfrm>
            <a:off x="760225" y="112425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lang="en-GB">
                <a:solidFill>
                  <a:schemeClr val="dk1"/>
                </a:solidFill>
                <a:latin typeface="Lato"/>
                <a:ea typeface="Lato"/>
                <a:cs typeface="Lato"/>
                <a:sym typeface="Lato"/>
              </a:rPr>
              <a:t>ummarization result depends on what type of summary user has selected short/long.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With shorter document of less than 1000 words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58900" lvl="0" marL="4500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Short summary takes approx. 10 sec. on local system.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58900" lvl="0" marL="4500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Long summary takes approx. 15 sec.</a:t>
            </a:r>
            <a:endParaRPr>
              <a:solidFill>
                <a:schemeClr val="dk1"/>
              </a:solidFill>
              <a:latin typeface="Lato"/>
              <a:ea typeface="Lato"/>
              <a:cs typeface="Lato"/>
              <a:sym typeface="Lato"/>
            </a:endParaRPr>
          </a:p>
        </p:txBody>
      </p:sp>
      <p:sp>
        <p:nvSpPr>
          <p:cNvPr id="194" name="Google Shape;194;p29"/>
          <p:cNvSpPr txBox="1"/>
          <p:nvPr/>
        </p:nvSpPr>
        <p:spPr>
          <a:xfrm>
            <a:off x="214150" y="3961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Findings:</a:t>
            </a:r>
            <a:endParaRPr b="1" sz="2800">
              <a:solidFill>
                <a:srgbClr val="48B6BE"/>
              </a:solidFill>
              <a:latin typeface="Playfair Display"/>
              <a:ea typeface="Playfair Display"/>
              <a:cs typeface="Playfair Display"/>
              <a:sym typeface="Playfair Display"/>
            </a:endParaRPr>
          </a:p>
        </p:txBody>
      </p:sp>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4122300" y="0"/>
            <a:ext cx="4978749" cy="5032401"/>
          </a:xfrm>
          <a:prstGeom prst="rect">
            <a:avLst/>
          </a:prstGeom>
          <a:noFill/>
          <a:ln>
            <a:noFill/>
          </a:ln>
        </p:spPr>
      </p:pic>
      <p:sp>
        <p:nvSpPr>
          <p:cNvPr id="201" name="Google Shape;201;p30"/>
          <p:cNvSpPr txBox="1"/>
          <p:nvPr/>
        </p:nvSpPr>
        <p:spPr>
          <a:xfrm>
            <a:off x="321225" y="1349125"/>
            <a:ext cx="367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Greater the text greater is time taken for generating text summary.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If text more than 600 words get process with chunking of each batches of 600 words. </a:t>
            </a:r>
            <a:endParaRPr>
              <a:solidFill>
                <a:schemeClr val="dk1"/>
              </a:solidFill>
              <a:latin typeface="Lato"/>
              <a:ea typeface="Lato"/>
              <a:cs typeface="Lato"/>
              <a:sym typeface="Lato"/>
            </a:endParaRPr>
          </a:p>
        </p:txBody>
      </p:sp>
      <p:sp>
        <p:nvSpPr>
          <p:cNvPr id="202" name="Google Shape;202;p30"/>
          <p:cNvSpPr txBox="1"/>
          <p:nvPr/>
        </p:nvSpPr>
        <p:spPr>
          <a:xfrm>
            <a:off x="321225" y="4068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Findings:</a:t>
            </a:r>
            <a:endParaRPr b="1" sz="2800">
              <a:solidFill>
                <a:srgbClr val="48B6BE"/>
              </a:solidFill>
              <a:latin typeface="Playfair Display"/>
              <a:ea typeface="Playfair Display"/>
              <a:cs typeface="Playfair Display"/>
              <a:sym typeface="Playfair Display"/>
            </a:endParaRPr>
          </a:p>
        </p:txBody>
      </p:sp>
      <p:sp>
        <p:nvSpPr>
          <p:cNvPr id="203" name="Google Shape;20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1"/>
          <p:cNvPicPr preferRelativeResize="0"/>
          <p:nvPr/>
        </p:nvPicPr>
        <p:blipFill>
          <a:blip r:embed="rId3">
            <a:alphaModFix/>
          </a:blip>
          <a:stretch>
            <a:fillRect/>
          </a:stretch>
        </p:blipFill>
        <p:spPr>
          <a:xfrm>
            <a:off x="4259075" y="71600"/>
            <a:ext cx="4884925" cy="5000300"/>
          </a:xfrm>
          <a:prstGeom prst="rect">
            <a:avLst/>
          </a:prstGeom>
          <a:noFill/>
          <a:ln>
            <a:noFill/>
          </a:ln>
        </p:spPr>
      </p:pic>
      <p:sp>
        <p:nvSpPr>
          <p:cNvPr id="209" name="Google Shape;209;p31"/>
          <p:cNvSpPr txBox="1"/>
          <p:nvPr/>
        </p:nvSpPr>
        <p:spPr>
          <a:xfrm>
            <a:off x="417575" y="567475"/>
            <a:ext cx="31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0" name="Google Shape;210;p31"/>
          <p:cNvSpPr txBox="1"/>
          <p:nvPr/>
        </p:nvSpPr>
        <p:spPr>
          <a:xfrm>
            <a:off x="364050" y="1670325"/>
            <a:ext cx="3704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With longer </a:t>
            </a:r>
            <a:r>
              <a:rPr lang="en-GB">
                <a:solidFill>
                  <a:schemeClr val="dk1"/>
                </a:solidFill>
                <a:latin typeface="Lato"/>
                <a:ea typeface="Lato"/>
                <a:cs typeface="Lato"/>
                <a:sym typeface="Lato"/>
              </a:rPr>
              <a:t>document</a:t>
            </a:r>
            <a:r>
              <a:rPr lang="en-GB">
                <a:solidFill>
                  <a:schemeClr val="dk1"/>
                </a:solidFill>
                <a:latin typeface="Lato"/>
                <a:ea typeface="Lato"/>
                <a:cs typeface="Lato"/>
                <a:sym typeface="Lato"/>
              </a:rPr>
              <a:t>  </a:t>
            </a:r>
            <a:r>
              <a:rPr lang="en-GB">
                <a:solidFill>
                  <a:schemeClr val="dk1"/>
                </a:solidFill>
                <a:latin typeface="Lato"/>
                <a:ea typeface="Lato"/>
                <a:cs typeface="Lato"/>
                <a:sym typeface="Lato"/>
              </a:rPr>
              <a:t>considering</a:t>
            </a:r>
            <a:r>
              <a:rPr lang="en-GB">
                <a:solidFill>
                  <a:schemeClr val="dk1"/>
                </a:solidFill>
                <a:latin typeface="Lato"/>
                <a:ea typeface="Lato"/>
                <a:cs typeface="Lato"/>
                <a:sym typeface="Lato"/>
              </a:rPr>
              <a:t> around </a:t>
            </a:r>
            <a:r>
              <a:rPr lang="en-GB">
                <a:solidFill>
                  <a:schemeClr val="dk1"/>
                </a:solidFill>
                <a:latin typeface="Lato"/>
                <a:ea typeface="Lato"/>
                <a:cs typeface="Lato"/>
                <a:sym typeface="Lato"/>
              </a:rPr>
              <a:t>4000+</a:t>
            </a:r>
            <a:r>
              <a:rPr lang="en-GB">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 </a:t>
            </a:r>
            <a:r>
              <a:rPr lang="en-GB">
                <a:solidFill>
                  <a:schemeClr val="dk1"/>
                </a:solidFill>
                <a:latin typeface="Lato"/>
                <a:ea typeface="Lato"/>
                <a:cs typeface="Lato"/>
                <a:sym typeface="Lato"/>
              </a:rPr>
              <a:t>Short summary takes approx. 2 min. on local system it can be reduced over cloud with fast processor</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Long summary takes approx. 3 min.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211" name="Google Shape;211;p31"/>
          <p:cNvSpPr txBox="1"/>
          <p:nvPr/>
        </p:nvSpPr>
        <p:spPr>
          <a:xfrm>
            <a:off x="417575" y="439000"/>
            <a:ext cx="284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Findings:</a:t>
            </a:r>
            <a:endParaRPr b="1" sz="2800">
              <a:solidFill>
                <a:srgbClr val="48B6BE"/>
              </a:solidFill>
              <a:latin typeface="Playfair Display"/>
              <a:ea typeface="Playfair Display"/>
              <a:cs typeface="Playfair Display"/>
              <a:sym typeface="Playfair Display"/>
            </a:endParaRPr>
          </a:p>
        </p:txBody>
      </p:sp>
      <p:sp>
        <p:nvSpPr>
          <p:cNvPr id="212" name="Google Shape;21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Contents</a:t>
            </a:r>
            <a:r>
              <a:rPr lang="en-GB">
                <a:solidFill>
                  <a:srgbClr val="48B6BE"/>
                </a:solidFill>
              </a:rPr>
              <a:t>:</a:t>
            </a:r>
            <a:endParaRPr>
              <a:solidFill>
                <a:srgbClr val="48B6BE"/>
              </a:solidFill>
            </a:endParaRPr>
          </a:p>
        </p:txBody>
      </p:sp>
      <p:sp>
        <p:nvSpPr>
          <p:cNvPr id="73" name="Google Shape;73;p14"/>
          <p:cNvSpPr txBox="1"/>
          <p:nvPr>
            <p:ph idx="1" type="body"/>
          </p:nvPr>
        </p:nvSpPr>
        <p:spPr>
          <a:xfrm>
            <a:off x="311700" y="1370525"/>
            <a:ext cx="8520600" cy="3319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GB"/>
              <a:t>Introduction</a:t>
            </a:r>
            <a:endParaRPr/>
          </a:p>
          <a:p>
            <a:pPr indent="-317182" lvl="0" marL="457200" rtl="0" algn="l">
              <a:spcBef>
                <a:spcPts val="0"/>
              </a:spcBef>
              <a:spcAft>
                <a:spcPts val="0"/>
              </a:spcAft>
              <a:buSzPct val="100000"/>
              <a:buChar char="●"/>
            </a:pPr>
            <a:r>
              <a:rPr lang="en-GB"/>
              <a:t>Features</a:t>
            </a:r>
            <a:endParaRPr/>
          </a:p>
          <a:p>
            <a:pPr indent="-317182" lvl="0" marL="457200" rtl="0" algn="l">
              <a:spcBef>
                <a:spcPts val="0"/>
              </a:spcBef>
              <a:spcAft>
                <a:spcPts val="0"/>
              </a:spcAft>
              <a:buSzPct val="100000"/>
              <a:buChar char="●"/>
            </a:pPr>
            <a:r>
              <a:rPr lang="en-GB"/>
              <a:t>User Interface</a:t>
            </a:r>
            <a:endParaRPr/>
          </a:p>
          <a:p>
            <a:pPr indent="-317182" lvl="0" marL="457200" rtl="0" algn="l">
              <a:spcBef>
                <a:spcPts val="0"/>
              </a:spcBef>
              <a:spcAft>
                <a:spcPts val="0"/>
              </a:spcAft>
              <a:buSzPct val="100000"/>
              <a:buChar char="●"/>
            </a:pPr>
            <a:r>
              <a:rPr lang="en-GB"/>
              <a:t>Usage</a:t>
            </a:r>
            <a:endParaRPr/>
          </a:p>
          <a:p>
            <a:pPr indent="-317182" lvl="0" marL="457200" rtl="0" algn="l">
              <a:spcBef>
                <a:spcPts val="0"/>
              </a:spcBef>
              <a:spcAft>
                <a:spcPts val="0"/>
              </a:spcAft>
              <a:buSzPct val="100000"/>
              <a:buChar char="●"/>
            </a:pPr>
            <a:r>
              <a:rPr lang="en-GB"/>
              <a:t>Analysis</a:t>
            </a:r>
            <a:endParaRPr/>
          </a:p>
          <a:p>
            <a:pPr indent="-317182" lvl="0" marL="457200" rtl="0" algn="l">
              <a:spcBef>
                <a:spcPts val="0"/>
              </a:spcBef>
              <a:spcAft>
                <a:spcPts val="0"/>
              </a:spcAft>
              <a:buSzPct val="100000"/>
              <a:buChar char="●"/>
            </a:pPr>
            <a:r>
              <a:rPr lang="en-GB"/>
              <a:t>Model Implementations</a:t>
            </a:r>
            <a:endParaRPr/>
          </a:p>
          <a:p>
            <a:pPr indent="-297497" lvl="1" marL="914400" rtl="0" algn="l">
              <a:spcBef>
                <a:spcPts val="0"/>
              </a:spcBef>
              <a:spcAft>
                <a:spcPts val="0"/>
              </a:spcAft>
              <a:buSzPct val="100000"/>
              <a:buChar char="○"/>
            </a:pPr>
            <a:r>
              <a:rPr lang="en-GB"/>
              <a:t>Pegasus </a:t>
            </a:r>
            <a:endParaRPr/>
          </a:p>
          <a:p>
            <a:pPr indent="-297497" lvl="1" marL="914400" rtl="0" algn="l">
              <a:spcBef>
                <a:spcPts val="0"/>
              </a:spcBef>
              <a:spcAft>
                <a:spcPts val="0"/>
              </a:spcAft>
              <a:buSzPct val="100000"/>
              <a:buChar char="○"/>
            </a:pPr>
            <a:r>
              <a:rPr lang="en-GB"/>
              <a:t>Hugging Face BERT</a:t>
            </a:r>
            <a:endParaRPr/>
          </a:p>
          <a:p>
            <a:pPr indent="-297497" lvl="1" marL="914400" rtl="0" algn="l">
              <a:spcBef>
                <a:spcPts val="0"/>
              </a:spcBef>
              <a:spcAft>
                <a:spcPts val="0"/>
              </a:spcAft>
              <a:buSzPct val="100000"/>
              <a:buChar char="○"/>
            </a:pPr>
            <a:r>
              <a:rPr lang="en-GB"/>
              <a:t>Hugging face BART</a:t>
            </a:r>
            <a:endParaRPr/>
          </a:p>
          <a:p>
            <a:pPr indent="-297497" lvl="1" marL="914400" rtl="0" algn="l">
              <a:spcBef>
                <a:spcPts val="0"/>
              </a:spcBef>
              <a:spcAft>
                <a:spcPts val="0"/>
              </a:spcAft>
              <a:buSzPct val="100000"/>
              <a:buChar char="○"/>
            </a:pPr>
            <a:r>
              <a:rPr lang="en-GB"/>
              <a:t>Hugging face T5_base Model</a:t>
            </a:r>
            <a:endParaRPr/>
          </a:p>
          <a:p>
            <a:pPr indent="-317182" lvl="0" marL="457200" rtl="0" algn="l">
              <a:spcBef>
                <a:spcPts val="0"/>
              </a:spcBef>
              <a:spcAft>
                <a:spcPts val="0"/>
              </a:spcAft>
              <a:buSzPct val="100000"/>
              <a:buChar char="●"/>
            </a:pPr>
            <a:r>
              <a:rPr lang="en-GB"/>
              <a:t>Fine Tuning Hugging Face BART Model</a:t>
            </a:r>
            <a:endParaRPr/>
          </a:p>
          <a:p>
            <a:pPr indent="-317182" lvl="0" marL="457200" rtl="0" algn="l">
              <a:spcBef>
                <a:spcPts val="0"/>
              </a:spcBef>
              <a:spcAft>
                <a:spcPts val="0"/>
              </a:spcAft>
              <a:buSzPct val="100000"/>
              <a:buChar char="●"/>
            </a:pPr>
            <a:r>
              <a:rPr lang="en-GB"/>
              <a:t>REST API work</a:t>
            </a:r>
            <a:endParaRPr/>
          </a:p>
          <a:p>
            <a:pPr indent="-317182" lvl="0" marL="457200" rtl="0" algn="l">
              <a:spcBef>
                <a:spcPts val="0"/>
              </a:spcBef>
              <a:spcAft>
                <a:spcPts val="0"/>
              </a:spcAft>
              <a:buSzPct val="100000"/>
              <a:buChar char="●"/>
            </a:pPr>
            <a:r>
              <a:rPr lang="en-GB"/>
              <a:t>Findings</a:t>
            </a:r>
            <a:endParaRPr/>
          </a:p>
          <a:p>
            <a:pPr indent="-317182" lvl="0" marL="457200" rtl="0" algn="l">
              <a:spcBef>
                <a:spcPts val="0"/>
              </a:spcBef>
              <a:spcAft>
                <a:spcPts val="0"/>
              </a:spcAft>
              <a:buSzPct val="100000"/>
              <a:buChar char="●"/>
            </a:pPr>
            <a:r>
              <a:rPr lang="en-GB"/>
              <a:t>Docker &amp;  AWS EC2</a:t>
            </a:r>
            <a:endParaRPr/>
          </a:p>
          <a:p>
            <a:pPr indent="-317182" lvl="0" marL="457200" rtl="0" algn="l">
              <a:spcBef>
                <a:spcPts val="0"/>
              </a:spcBef>
              <a:spcAft>
                <a:spcPts val="0"/>
              </a:spcAft>
              <a:buSzPct val="100000"/>
              <a:buChar char="●"/>
            </a:pPr>
            <a:r>
              <a:rPr lang="en-GB"/>
              <a:t>Github </a:t>
            </a:r>
            <a:endParaRPr/>
          </a:p>
          <a:p>
            <a:pPr indent="-317182" lvl="0" marL="457200" rtl="0" algn="l">
              <a:spcBef>
                <a:spcPts val="0"/>
              </a:spcBef>
              <a:spcAft>
                <a:spcPts val="0"/>
              </a:spcAft>
              <a:buSzPct val="100000"/>
              <a:buChar char="●"/>
            </a:pPr>
            <a:r>
              <a:rPr lang="en-GB"/>
              <a:t>Conclusion</a:t>
            </a:r>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256975"/>
            <a:ext cx="8520600" cy="73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Docker:</a:t>
            </a:r>
            <a:endParaRPr sz="1522">
              <a:latin typeface="Roboto"/>
              <a:ea typeface="Roboto"/>
              <a:cs typeface="Roboto"/>
              <a:sym typeface="Roboto"/>
            </a:endParaRPr>
          </a:p>
        </p:txBody>
      </p:sp>
      <p:pic>
        <p:nvPicPr>
          <p:cNvPr id="218" name="Google Shape;218;p32"/>
          <p:cNvPicPr preferRelativeResize="0"/>
          <p:nvPr/>
        </p:nvPicPr>
        <p:blipFill rotWithShape="1">
          <a:blip r:embed="rId3">
            <a:alphaModFix/>
          </a:blip>
          <a:srcRect b="0" l="0" r="6924" t="0"/>
          <a:stretch/>
        </p:blipFill>
        <p:spPr>
          <a:xfrm>
            <a:off x="1367475" y="1511250"/>
            <a:ext cx="7069852" cy="3424800"/>
          </a:xfrm>
          <a:prstGeom prst="rect">
            <a:avLst/>
          </a:prstGeom>
          <a:noFill/>
          <a:ln>
            <a:noFill/>
          </a:ln>
        </p:spPr>
      </p:pic>
      <p:sp>
        <p:nvSpPr>
          <p:cNvPr id="219" name="Google Shape;219;p32"/>
          <p:cNvSpPr txBox="1"/>
          <p:nvPr/>
        </p:nvSpPr>
        <p:spPr>
          <a:xfrm>
            <a:off x="1413250" y="1092150"/>
            <a:ext cx="8084100" cy="41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22">
                <a:solidFill>
                  <a:schemeClr val="dk1"/>
                </a:solidFill>
                <a:latin typeface="Roboto"/>
                <a:ea typeface="Roboto"/>
                <a:cs typeface="Roboto"/>
                <a:sym typeface="Roboto"/>
              </a:rPr>
              <a:t>A </a:t>
            </a:r>
            <a:r>
              <a:rPr lang="en-GB" sz="1522">
                <a:solidFill>
                  <a:schemeClr val="dk1"/>
                </a:solidFill>
                <a:latin typeface="Roboto"/>
                <a:ea typeface="Roboto"/>
                <a:cs typeface="Roboto"/>
                <a:sym typeface="Roboto"/>
              </a:rPr>
              <a:t>docker image for future use and updation within project</a:t>
            </a:r>
            <a:endParaRPr/>
          </a:p>
        </p:txBody>
      </p:sp>
      <p:sp>
        <p:nvSpPr>
          <p:cNvPr id="220" name="Google Shape;22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ReadMe Instruction to Run the Project:</a:t>
            </a:r>
            <a:endParaRPr/>
          </a:p>
        </p:txBody>
      </p:sp>
      <p:sp>
        <p:nvSpPr>
          <p:cNvPr id="226" name="Google Shape;226;p33"/>
          <p:cNvSpPr txBox="1"/>
          <p:nvPr>
            <p:ph idx="1" type="body"/>
          </p:nvPr>
        </p:nvSpPr>
        <p:spPr>
          <a:xfrm>
            <a:off x="387900" y="1350625"/>
            <a:ext cx="8368200" cy="3499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GB" sz="1200"/>
              <a:t>Clone the project using link </a:t>
            </a:r>
            <a:r>
              <a:rPr lang="en-GB" sz="1200" u="sng">
                <a:solidFill>
                  <a:schemeClr val="hlink"/>
                </a:solidFill>
                <a:hlinkClick r:id="rId3"/>
              </a:rPr>
              <a:t>https://github.com/Rasika-Gulhane/Document_Summarization.git</a:t>
            </a:r>
            <a:endParaRPr sz="1200"/>
          </a:p>
          <a:p>
            <a:pPr indent="-304800" lvl="0" marL="457200" rtl="0" algn="l">
              <a:lnSpc>
                <a:spcPct val="130000"/>
              </a:lnSpc>
              <a:spcBef>
                <a:spcPts val="0"/>
              </a:spcBef>
              <a:spcAft>
                <a:spcPts val="0"/>
              </a:spcAft>
              <a:buSzPts val="1200"/>
              <a:buChar char="●"/>
            </a:pPr>
            <a:r>
              <a:rPr lang="en-GB" sz="1200"/>
              <a:t>open in IDE (recommended VSCODE)</a:t>
            </a:r>
            <a:endParaRPr sz="1200"/>
          </a:p>
          <a:p>
            <a:pPr indent="-304800" lvl="0" marL="457200" rtl="0" algn="l">
              <a:lnSpc>
                <a:spcPct val="130000"/>
              </a:lnSpc>
              <a:spcBef>
                <a:spcPts val="0"/>
              </a:spcBef>
              <a:spcAft>
                <a:spcPts val="0"/>
              </a:spcAft>
              <a:buSzPts val="1200"/>
              <a:buChar char="●"/>
            </a:pPr>
            <a:r>
              <a:rPr lang="en-GB" sz="1200"/>
              <a:t>open terminal of project</a:t>
            </a:r>
            <a:endParaRPr sz="1200"/>
          </a:p>
          <a:p>
            <a:pPr indent="0" lvl="0" marL="0" rtl="0" algn="l">
              <a:lnSpc>
                <a:spcPct val="130000"/>
              </a:lnSpc>
              <a:spcBef>
                <a:spcPts val="0"/>
              </a:spcBef>
              <a:spcAft>
                <a:spcPts val="0"/>
              </a:spcAft>
              <a:buNone/>
            </a:pPr>
            <a:r>
              <a:t/>
            </a:r>
            <a:endParaRPr sz="1200"/>
          </a:p>
          <a:p>
            <a:pPr indent="0" lvl="0" marL="0" rtl="0" algn="l">
              <a:lnSpc>
                <a:spcPct val="130000"/>
              </a:lnSpc>
              <a:spcBef>
                <a:spcPts val="0"/>
              </a:spcBef>
              <a:spcAft>
                <a:spcPts val="0"/>
              </a:spcAft>
              <a:buNone/>
            </a:pPr>
            <a:r>
              <a:rPr lang="en-GB" sz="1200"/>
              <a:t>Create Python/Conda Environment</a:t>
            </a:r>
            <a:endParaRPr sz="1200"/>
          </a:p>
          <a:p>
            <a:pPr indent="0" lvl="0" marL="0" rtl="0" algn="l">
              <a:lnSpc>
                <a:spcPct val="130000"/>
              </a:lnSpc>
              <a:spcBef>
                <a:spcPts val="0"/>
              </a:spcBef>
              <a:spcAft>
                <a:spcPts val="0"/>
              </a:spcAft>
              <a:buSzPts val="1018"/>
              <a:buNone/>
            </a:pPr>
            <a:r>
              <a:rPr lang="en-GB" sz="1200"/>
              <a:t>Command to run:</a:t>
            </a:r>
            <a:endParaRPr sz="1200"/>
          </a:p>
          <a:p>
            <a:pPr indent="457200" lvl="0" marL="0" rtl="0" algn="l">
              <a:lnSpc>
                <a:spcPct val="130000"/>
              </a:lnSpc>
              <a:spcBef>
                <a:spcPts val="0"/>
              </a:spcBef>
              <a:spcAft>
                <a:spcPts val="0"/>
              </a:spcAft>
              <a:buSzPts val="1018"/>
              <a:buNone/>
            </a:pPr>
            <a:r>
              <a:rPr lang="en-GB" sz="1200"/>
              <a:t>pip install -r requirements.txt</a:t>
            </a:r>
            <a:endParaRPr sz="1200"/>
          </a:p>
          <a:p>
            <a:pPr indent="457200" lvl="0" marL="0" rtl="0" algn="l">
              <a:lnSpc>
                <a:spcPct val="130000"/>
              </a:lnSpc>
              <a:spcBef>
                <a:spcPts val="0"/>
              </a:spcBef>
              <a:spcAft>
                <a:spcPts val="0"/>
              </a:spcAft>
              <a:buSzPts val="1018"/>
              <a:buNone/>
            </a:pPr>
            <a:r>
              <a:rPr lang="en-GB" sz="1200"/>
              <a:t>python app.py</a:t>
            </a:r>
            <a:endParaRPr sz="1200"/>
          </a:p>
          <a:p>
            <a:pPr indent="0" lvl="0" marL="0" rtl="0" algn="l">
              <a:lnSpc>
                <a:spcPct val="130000"/>
              </a:lnSpc>
              <a:spcBef>
                <a:spcPts val="0"/>
              </a:spcBef>
              <a:spcAft>
                <a:spcPts val="0"/>
              </a:spcAft>
              <a:buSzPts val="1018"/>
              <a:buNone/>
            </a:pPr>
            <a:r>
              <a:t/>
            </a:r>
            <a:endParaRPr sz="1200"/>
          </a:p>
          <a:p>
            <a:pPr indent="0" lvl="0" marL="0" rtl="0" algn="l">
              <a:lnSpc>
                <a:spcPct val="130000"/>
              </a:lnSpc>
              <a:spcBef>
                <a:spcPts val="0"/>
              </a:spcBef>
              <a:spcAft>
                <a:spcPts val="0"/>
              </a:spcAft>
              <a:buSzPts val="1018"/>
              <a:buNone/>
            </a:pPr>
            <a:r>
              <a:rPr lang="en-GB" sz="1200"/>
              <a:t>click the link in terminal output</a:t>
            </a:r>
            <a:endParaRPr sz="1200"/>
          </a:p>
          <a:p>
            <a:pPr indent="0" lvl="0" marL="0" rtl="0" algn="l">
              <a:lnSpc>
                <a:spcPct val="130000"/>
              </a:lnSpc>
              <a:spcBef>
                <a:spcPts val="0"/>
              </a:spcBef>
              <a:spcAft>
                <a:spcPts val="0"/>
              </a:spcAft>
              <a:buSzPts val="1018"/>
              <a:buNone/>
            </a:pPr>
            <a:r>
              <a:rPr lang="en-GB" sz="1200"/>
              <a:t>or</a:t>
            </a:r>
            <a:endParaRPr sz="1200"/>
          </a:p>
          <a:p>
            <a:pPr indent="0" lvl="0" marL="0" rtl="0" algn="l">
              <a:lnSpc>
                <a:spcPct val="130000"/>
              </a:lnSpc>
              <a:spcBef>
                <a:spcPts val="0"/>
              </a:spcBef>
              <a:spcAft>
                <a:spcPts val="0"/>
              </a:spcAft>
              <a:buSzPts val="1018"/>
              <a:buNone/>
            </a:pPr>
            <a:r>
              <a:rPr lang="en-GB" sz="1200"/>
              <a:t>follow link </a:t>
            </a:r>
            <a:r>
              <a:rPr lang="en-GB" sz="1200" u="sng">
                <a:solidFill>
                  <a:schemeClr val="hlink"/>
                </a:solidFill>
                <a:hlinkClick r:id="rId4"/>
              </a:rPr>
              <a:t>http://127.0.0:5000</a:t>
            </a:r>
            <a:endParaRPr sz="1200"/>
          </a:p>
        </p:txBody>
      </p:sp>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GB" sz="2800">
                <a:solidFill>
                  <a:srgbClr val="48B6BE"/>
                </a:solidFill>
                <a:latin typeface="Playfair Display"/>
                <a:ea typeface="Playfair Display"/>
                <a:cs typeface="Playfair Display"/>
                <a:sym typeface="Playfair Display"/>
              </a:rPr>
              <a:t>Conclusion:</a:t>
            </a:r>
            <a:endParaRPr b="1" sz="2800">
              <a:solidFill>
                <a:srgbClr val="48B6BE"/>
              </a:solidFill>
              <a:latin typeface="Playfair Display"/>
              <a:ea typeface="Playfair Display"/>
              <a:cs typeface="Playfair Display"/>
              <a:sym typeface="Playfair Display"/>
            </a:endParaRPr>
          </a:p>
        </p:txBody>
      </p:sp>
      <p:sp>
        <p:nvSpPr>
          <p:cNvPr id="233" name="Google Shape;233;p34"/>
          <p:cNvSpPr txBox="1"/>
          <p:nvPr>
            <p:ph idx="1" type="body"/>
          </p:nvPr>
        </p:nvSpPr>
        <p:spPr>
          <a:xfrm>
            <a:off x="311700" y="1295575"/>
            <a:ext cx="8520600" cy="3273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2000"/>
              <a:t>The Text Summarization project provides a convenient and efficient solution for summarizing large amounts of text. Whether it's academic papers, news articles, legal documents or any other type of lengthy text, users can easily obtain concise summaries tailored to their needs. With its user-friendly interface and customizable summarization options, the Text Summarization application is a valuable tool for enhancing productivity and extracting key information from voluminous texts.</a:t>
            </a:r>
            <a:endParaRPr sz="2000"/>
          </a:p>
          <a:p>
            <a:pPr indent="0" lvl="0" marL="0" rtl="0" algn="l">
              <a:spcBef>
                <a:spcPts val="1500"/>
              </a:spcBef>
              <a:spcAft>
                <a:spcPts val="0"/>
              </a:spcAft>
              <a:buNone/>
            </a:pPr>
            <a:r>
              <a:rPr lang="en-GB" sz="2000"/>
              <a:t>The text summarization uses ‘hugging face BART model’ which provides a convenient way to generate summaries and offers flexibility with short and long summary modification as per input received and it utilizes GPU acceleration for faster processing. The application can be further customized and enhanced to meet specific requirements.</a:t>
            </a:r>
            <a:endParaRPr sz="2000"/>
          </a:p>
          <a:p>
            <a:pPr indent="0" lvl="0" marL="0" rtl="0" algn="l">
              <a:spcBef>
                <a:spcPts val="1500"/>
              </a:spcBef>
              <a:spcAft>
                <a:spcPts val="0"/>
              </a:spcAft>
              <a:buNone/>
            </a:pPr>
            <a:r>
              <a:rPr lang="en-GB" sz="2000"/>
              <a:t>Note: This report provides an overview of the application's features and functionality based on the provided code and HTML page. Further improvements and refinements can be made as per specific project requirements.</a:t>
            </a:r>
            <a:endParaRPr sz="20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a:p>
            <a:pPr indent="0" lvl="0" marL="0" rtl="0" algn="l">
              <a:spcBef>
                <a:spcPts val="1200"/>
              </a:spcBef>
              <a:spcAft>
                <a:spcPts val="1200"/>
              </a:spcAft>
              <a:buNone/>
            </a:pPr>
            <a:r>
              <a:t/>
            </a:r>
            <a:endParaRPr/>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214125"/>
            <a:ext cx="8368200" cy="1144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3111">
                <a:solidFill>
                  <a:srgbClr val="48B6BE"/>
                </a:solidFill>
                <a:latin typeface="Playfair Display"/>
                <a:ea typeface="Playfair Display"/>
                <a:cs typeface="Playfair Display"/>
                <a:sym typeface="Playfair Display"/>
              </a:rPr>
              <a:t>Introduction</a:t>
            </a:r>
            <a:r>
              <a:rPr lang="en-GB" sz="3111">
                <a:solidFill>
                  <a:srgbClr val="48B6BE"/>
                </a:solidFill>
                <a:latin typeface="Playfair Display"/>
                <a:ea typeface="Playfair Display"/>
                <a:cs typeface="Playfair Display"/>
                <a:sym typeface="Playfair Display"/>
              </a:rPr>
              <a:t>:</a:t>
            </a:r>
            <a:endParaRPr sz="3111">
              <a:solidFill>
                <a:srgbClr val="48B6BE"/>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sz="5400"/>
          </a:p>
          <a:p>
            <a:pPr indent="0" lvl="0" marL="0" rtl="0" algn="l">
              <a:spcBef>
                <a:spcPts val="1200"/>
              </a:spcBef>
              <a:spcAft>
                <a:spcPts val="0"/>
              </a:spcAft>
              <a:buNone/>
            </a:pPr>
            <a:r>
              <a:rPr lang="en-GB" sz="5400"/>
              <a:t>Text Summarization is </a:t>
            </a:r>
            <a:r>
              <a:rPr lang="en-GB" sz="5400"/>
              <a:t>Generative AI for research and document summarization is an advanced solution that utilizes natural language processing (NLP) and deep learning techniques to automatically generate concise and coherent summaries of lengthy documents </a:t>
            </a:r>
            <a:r>
              <a:rPr lang="en-GB" sz="5400"/>
              <a:t>quickly and efficiently. The application provides a user-friendly interface where users can input their text or upload a PDF document for summarization. </a:t>
            </a:r>
            <a:endParaRPr sz="5400"/>
          </a:p>
          <a:p>
            <a:pPr indent="0" lvl="0" marL="0" rtl="0" algn="l">
              <a:spcBef>
                <a:spcPts val="1200"/>
              </a:spcBef>
              <a:spcAft>
                <a:spcPts val="0"/>
              </a:spcAft>
              <a:buNone/>
            </a:pPr>
            <a:r>
              <a:rPr lang="en-GB" sz="5400"/>
              <a:t>The summarization process can be customized based on the user's preference, with options for short or long summaries. </a:t>
            </a:r>
            <a:r>
              <a:rPr lang="en-GB" sz="5400"/>
              <a:t>It utilizes the Hugging Face library and the framework to provide a user-friendly interface for text summarization.</a:t>
            </a:r>
            <a:endParaRPr sz="5400"/>
          </a:p>
          <a:p>
            <a:pPr indent="0" lvl="0" marL="0" rtl="0" algn="l">
              <a:spcBef>
                <a:spcPts val="1200"/>
              </a:spcBef>
              <a:spcAft>
                <a:spcPts val="1200"/>
              </a:spcAft>
              <a:buNone/>
            </a:pPr>
            <a:r>
              <a:t/>
            </a:r>
            <a:endParaRPr sz="5400"/>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Features:</a:t>
            </a:r>
            <a:endParaRPr b="1" sz="2800">
              <a:solidFill>
                <a:srgbClr val="48B6BE"/>
              </a:solidFill>
              <a:latin typeface="Playfair Display"/>
              <a:ea typeface="Playfair Display"/>
              <a:cs typeface="Playfair Display"/>
              <a:sym typeface="Playfair Display"/>
            </a:endParaRPr>
          </a:p>
        </p:txBody>
      </p:sp>
      <p:sp>
        <p:nvSpPr>
          <p:cNvPr id="87" name="Google Shape;87;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770"/>
              <a:buNone/>
            </a:pPr>
            <a:r>
              <a:rPr lang="en-GB" sz="1100"/>
              <a:t>1. Text Placement:</a:t>
            </a:r>
            <a:endParaRPr sz="1100"/>
          </a:p>
          <a:p>
            <a:pPr indent="0" lvl="0" marL="0" rtl="0" algn="l">
              <a:lnSpc>
                <a:spcPct val="95000"/>
              </a:lnSpc>
              <a:spcBef>
                <a:spcPts val="1200"/>
              </a:spcBef>
              <a:spcAft>
                <a:spcPts val="0"/>
              </a:spcAft>
              <a:buSzPts val="770"/>
              <a:buNone/>
            </a:pPr>
            <a:r>
              <a:rPr lang="en-GB" sz="1100"/>
              <a:t>   - User can either paste or type the article text directly into the input textarea provided.</a:t>
            </a:r>
            <a:endParaRPr sz="1100"/>
          </a:p>
          <a:p>
            <a:pPr indent="0" lvl="0" marL="0" rtl="0" algn="l">
              <a:lnSpc>
                <a:spcPct val="95000"/>
              </a:lnSpc>
              <a:spcBef>
                <a:spcPts val="1200"/>
              </a:spcBef>
              <a:spcAft>
                <a:spcPts val="0"/>
              </a:spcAft>
              <a:buSzPts val="770"/>
              <a:buNone/>
            </a:pPr>
            <a:r>
              <a:rPr lang="en-GB" sz="1100"/>
              <a:t>   - The word count of the input text is dynamically displayed, giving users an idea of the text length.</a:t>
            </a:r>
            <a:endParaRPr sz="1100"/>
          </a:p>
          <a:p>
            <a:pPr indent="0" lvl="0" marL="0" rtl="0" algn="l">
              <a:lnSpc>
                <a:spcPct val="95000"/>
              </a:lnSpc>
              <a:spcBef>
                <a:spcPts val="1200"/>
              </a:spcBef>
              <a:spcAft>
                <a:spcPts val="0"/>
              </a:spcAft>
              <a:buSzPts val="770"/>
              <a:buNone/>
            </a:pPr>
            <a:r>
              <a:t/>
            </a:r>
            <a:endParaRPr sz="1100"/>
          </a:p>
          <a:p>
            <a:pPr indent="0" lvl="0" marL="0" rtl="0" algn="l">
              <a:lnSpc>
                <a:spcPct val="95000"/>
              </a:lnSpc>
              <a:spcBef>
                <a:spcPts val="1200"/>
              </a:spcBef>
              <a:spcAft>
                <a:spcPts val="0"/>
              </a:spcAft>
              <a:buSzPts val="770"/>
              <a:buNone/>
            </a:pPr>
            <a:r>
              <a:rPr lang="en-GB" sz="1100"/>
              <a:t>2. Upload Document (PDF):</a:t>
            </a:r>
            <a:endParaRPr sz="1100"/>
          </a:p>
          <a:p>
            <a:pPr indent="0" lvl="0" marL="0" rtl="0" algn="l">
              <a:lnSpc>
                <a:spcPct val="95000"/>
              </a:lnSpc>
              <a:spcBef>
                <a:spcPts val="1200"/>
              </a:spcBef>
              <a:spcAft>
                <a:spcPts val="0"/>
              </a:spcAft>
              <a:buSzPts val="770"/>
              <a:buNone/>
            </a:pPr>
            <a:r>
              <a:rPr lang="en-GB" sz="1100"/>
              <a:t>   - User have the option to upload a PDF document for summarization.</a:t>
            </a:r>
            <a:endParaRPr sz="1100"/>
          </a:p>
          <a:p>
            <a:pPr indent="0" lvl="0" marL="0" rtl="0" algn="l">
              <a:lnSpc>
                <a:spcPct val="95000"/>
              </a:lnSpc>
              <a:spcBef>
                <a:spcPts val="1200"/>
              </a:spcBef>
              <a:spcAft>
                <a:spcPts val="0"/>
              </a:spcAft>
              <a:buSzPts val="770"/>
              <a:buNone/>
            </a:pPr>
            <a:r>
              <a:rPr lang="en-GB" sz="1100"/>
              <a:t>   - The uploaded PDF is processed, and the text content is extracted for summarization.</a:t>
            </a:r>
            <a:endParaRPr sz="1100"/>
          </a:p>
          <a:p>
            <a:pPr indent="0" lvl="0" marL="0" rtl="0" algn="l">
              <a:lnSpc>
                <a:spcPct val="95000"/>
              </a:lnSpc>
              <a:spcBef>
                <a:spcPts val="1200"/>
              </a:spcBef>
              <a:spcAft>
                <a:spcPts val="0"/>
              </a:spcAft>
              <a:buSzPts val="770"/>
              <a:buNone/>
            </a:pPr>
            <a:r>
              <a:rPr lang="en-GB" sz="1100"/>
              <a:t>   - The extracted text is displayed in the input textarea, allowing users to make modifications if needed.</a:t>
            </a:r>
            <a:endParaRPr sz="1100"/>
          </a:p>
          <a:p>
            <a:pPr indent="0" lvl="0" marL="0" rtl="0" algn="l">
              <a:lnSpc>
                <a:spcPct val="95000"/>
              </a:lnSpc>
              <a:spcBef>
                <a:spcPts val="1200"/>
              </a:spcBef>
              <a:spcAft>
                <a:spcPts val="1200"/>
              </a:spcAft>
              <a:buSzPts val="770"/>
              <a:buNone/>
            </a:pPr>
            <a:r>
              <a:t/>
            </a:r>
            <a:endParaRPr sz="1100"/>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Features:</a:t>
            </a:r>
            <a:endParaRPr/>
          </a:p>
        </p:txBody>
      </p:sp>
      <p:sp>
        <p:nvSpPr>
          <p:cNvPr id="94" name="Google Shape;94;p17"/>
          <p:cNvSpPr txBox="1"/>
          <p:nvPr>
            <p:ph idx="1" type="body"/>
          </p:nvPr>
        </p:nvSpPr>
        <p:spPr>
          <a:xfrm>
            <a:off x="311700" y="1413350"/>
            <a:ext cx="8520600" cy="315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3. Summary Type:</a:t>
            </a:r>
            <a:endParaRPr sz="1150"/>
          </a:p>
          <a:p>
            <a:pPr indent="0" lvl="0" marL="0" rtl="0" algn="l">
              <a:lnSpc>
                <a:spcPct val="95000"/>
              </a:lnSpc>
              <a:spcBef>
                <a:spcPts val="1200"/>
              </a:spcBef>
              <a:spcAft>
                <a:spcPts val="0"/>
              </a:spcAft>
              <a:buSzPts val="275"/>
              <a:buNone/>
            </a:pPr>
            <a:r>
              <a:rPr lang="en-GB" sz="1150"/>
              <a:t>   - User can choose between a short or long summary type based on their requirements.</a:t>
            </a:r>
            <a:endParaRPr sz="1150"/>
          </a:p>
          <a:p>
            <a:pPr indent="0" lvl="0" marL="0" rtl="0" algn="l">
              <a:lnSpc>
                <a:spcPct val="95000"/>
              </a:lnSpc>
              <a:spcBef>
                <a:spcPts val="1200"/>
              </a:spcBef>
              <a:spcAft>
                <a:spcPts val="0"/>
              </a:spcAft>
              <a:buSzPts val="275"/>
              <a:buNone/>
            </a:pPr>
            <a:r>
              <a:rPr lang="en-GB" sz="1150"/>
              <a:t>   - The selected summary type determines the level of detail in the summarized output.</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rPr lang="en-GB" sz="1150"/>
              <a:t>4. Summarized Text:</a:t>
            </a:r>
            <a:endParaRPr sz="1150"/>
          </a:p>
          <a:p>
            <a:pPr indent="0" lvl="0" marL="0" rtl="0" algn="l">
              <a:lnSpc>
                <a:spcPct val="95000"/>
              </a:lnSpc>
              <a:spcBef>
                <a:spcPts val="1200"/>
              </a:spcBef>
              <a:spcAft>
                <a:spcPts val="0"/>
              </a:spcAft>
              <a:buSzPts val="275"/>
              <a:buNone/>
            </a:pPr>
            <a:r>
              <a:rPr lang="en-GB" sz="1150"/>
              <a:t>   - The application generates a summarized version of the input text using advanced natural language processing techniques.</a:t>
            </a:r>
            <a:endParaRPr sz="1150"/>
          </a:p>
          <a:p>
            <a:pPr indent="0" lvl="0" marL="0" rtl="0" algn="l">
              <a:lnSpc>
                <a:spcPct val="95000"/>
              </a:lnSpc>
              <a:spcBef>
                <a:spcPts val="1200"/>
              </a:spcBef>
              <a:spcAft>
                <a:spcPts val="0"/>
              </a:spcAft>
              <a:buSzPts val="275"/>
              <a:buNone/>
            </a:pPr>
            <a:r>
              <a:rPr lang="en-GB" sz="1150"/>
              <a:t>   - The summarized text is displayed in a readonly textarea, allowing users to easily view and copy the summary.</a:t>
            </a:r>
            <a:endParaRPr sz="1150"/>
          </a:p>
          <a:p>
            <a:pPr indent="0" lvl="0" marL="0" rtl="0" algn="l">
              <a:lnSpc>
                <a:spcPct val="95000"/>
              </a:lnSpc>
              <a:spcBef>
                <a:spcPts val="1200"/>
              </a:spcBef>
              <a:spcAft>
                <a:spcPts val="0"/>
              </a:spcAft>
              <a:buSzPts val="275"/>
              <a:buNone/>
            </a:pPr>
            <a:r>
              <a:rPr lang="en-GB" sz="1150"/>
              <a:t>   - The word count of the summarized text is dynamically displayed, providing users with the length of the summary.</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1200"/>
              </a:spcAft>
              <a:buSzPts val="275"/>
              <a:buNone/>
            </a:pPr>
            <a:r>
              <a:t/>
            </a:r>
            <a:endParaRPr sz="1150"/>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Features:</a:t>
            </a:r>
            <a:endParaRPr/>
          </a:p>
        </p:txBody>
      </p:sp>
      <p:sp>
        <p:nvSpPr>
          <p:cNvPr id="101" name="Google Shape;101;p18"/>
          <p:cNvSpPr txBox="1"/>
          <p:nvPr>
            <p:ph idx="1" type="body"/>
          </p:nvPr>
        </p:nvSpPr>
        <p:spPr>
          <a:xfrm>
            <a:off x="311700" y="1284875"/>
            <a:ext cx="8520600" cy="328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275"/>
              <a:buFont typeface="Arial"/>
              <a:buNone/>
            </a:pPr>
            <a:r>
              <a:rPr lang="en-GB" sz="1100"/>
              <a:t>5. Summarize Button:</a:t>
            </a:r>
            <a:endParaRPr sz="1100"/>
          </a:p>
          <a:p>
            <a:pPr indent="0" lvl="0" marL="0" rtl="0" algn="l">
              <a:lnSpc>
                <a:spcPct val="95000"/>
              </a:lnSpc>
              <a:spcBef>
                <a:spcPts val="1200"/>
              </a:spcBef>
              <a:spcAft>
                <a:spcPts val="0"/>
              </a:spcAft>
              <a:buClr>
                <a:srgbClr val="000000"/>
              </a:buClr>
              <a:buSzPts val="275"/>
              <a:buFont typeface="Arial"/>
              <a:buNone/>
            </a:pPr>
            <a:r>
              <a:rPr lang="en-GB" sz="1100"/>
              <a:t>   - Clicking the "Summarize" button initiates the summarization process.</a:t>
            </a:r>
            <a:endParaRPr sz="1100"/>
          </a:p>
          <a:p>
            <a:pPr indent="0" lvl="0" marL="0" rtl="0" algn="l">
              <a:lnSpc>
                <a:spcPct val="95000"/>
              </a:lnSpc>
              <a:spcBef>
                <a:spcPts val="1200"/>
              </a:spcBef>
              <a:spcAft>
                <a:spcPts val="0"/>
              </a:spcAft>
              <a:buClr>
                <a:srgbClr val="000000"/>
              </a:buClr>
              <a:buSzPts val="275"/>
              <a:buFont typeface="Arial"/>
              <a:buNone/>
            </a:pPr>
            <a:r>
              <a:rPr lang="en-GB" sz="1100"/>
              <a:t>   - A loading message is displayed during the summarization process to indicate progress.</a:t>
            </a:r>
            <a:endParaRPr sz="1100"/>
          </a:p>
          <a:p>
            <a:pPr indent="0" lvl="0" marL="0" rtl="0" algn="l">
              <a:lnSpc>
                <a:spcPct val="95000"/>
              </a:lnSpc>
              <a:spcBef>
                <a:spcPts val="1200"/>
              </a:spcBef>
              <a:spcAft>
                <a:spcPts val="0"/>
              </a:spcAft>
              <a:buNone/>
            </a:pPr>
            <a:r>
              <a:rPr lang="en-GB" sz="1100"/>
              <a:t>   - Upon completion, the summarized text is updated, and the word count is recalculated.</a:t>
            </a:r>
            <a:endParaRPr sz="1100"/>
          </a:p>
          <a:p>
            <a:pPr indent="0" lvl="0" marL="0" rtl="0" algn="l">
              <a:lnSpc>
                <a:spcPct val="95000"/>
              </a:lnSpc>
              <a:spcBef>
                <a:spcPts val="1200"/>
              </a:spcBef>
              <a:spcAft>
                <a:spcPts val="0"/>
              </a:spcAft>
              <a:buNone/>
            </a:pPr>
            <a:r>
              <a:t/>
            </a:r>
            <a:endParaRPr sz="1100"/>
          </a:p>
          <a:p>
            <a:pPr indent="0" lvl="0" marL="0" rtl="0" algn="l">
              <a:spcBef>
                <a:spcPts val="1200"/>
              </a:spcBef>
              <a:spcAft>
                <a:spcPts val="0"/>
              </a:spcAft>
              <a:buNone/>
            </a:pPr>
            <a:r>
              <a:rPr lang="en-GB" sz="1100"/>
              <a:t>6. Technical Details:</a:t>
            </a:r>
            <a:endParaRPr sz="1100"/>
          </a:p>
          <a:p>
            <a:pPr indent="0" lvl="0" marL="0" rtl="0" algn="l">
              <a:spcBef>
                <a:spcPts val="1200"/>
              </a:spcBef>
              <a:spcAft>
                <a:spcPts val="0"/>
              </a:spcAft>
              <a:buNone/>
            </a:pPr>
            <a:r>
              <a:rPr lang="en-GB" sz="1100"/>
              <a:t>- The web application is built using HTML, CSS, and JavaScript.</a:t>
            </a:r>
            <a:endParaRPr sz="1100"/>
          </a:p>
          <a:p>
            <a:pPr indent="0" lvl="0" marL="0" rtl="0" algn="l">
              <a:spcBef>
                <a:spcPts val="1200"/>
              </a:spcBef>
              <a:spcAft>
                <a:spcPts val="0"/>
              </a:spcAft>
              <a:buNone/>
            </a:pPr>
            <a:r>
              <a:rPr lang="en-GB" sz="1100"/>
              <a:t>- It leverages the PDF.js library to extract text content from uploaded PDF documents.</a:t>
            </a:r>
            <a:endParaRPr sz="1100"/>
          </a:p>
          <a:p>
            <a:pPr indent="0" lvl="0" marL="0" rtl="0" algn="l">
              <a:spcBef>
                <a:spcPts val="1200"/>
              </a:spcBef>
              <a:spcAft>
                <a:spcPts val="0"/>
              </a:spcAft>
              <a:buNone/>
            </a:pPr>
            <a:r>
              <a:rPr lang="en-GB" sz="1100"/>
              <a:t>- The text summarization process is handled through a server-side component that utilizes natural language processing algorithms.</a:t>
            </a:r>
            <a:endParaRPr sz="1100"/>
          </a:p>
          <a:p>
            <a:pPr indent="0" lvl="0" marL="0" rtl="0" algn="l">
              <a:spcBef>
                <a:spcPts val="1200"/>
              </a:spcBef>
              <a:spcAft>
                <a:spcPts val="0"/>
              </a:spcAft>
              <a:buNone/>
            </a:pPr>
            <a:r>
              <a:rPr lang="en-GB" sz="1100"/>
              <a:t>- AJAX is used to send asynchronous requests to the server for summarization and receive the summarized text as a response.</a:t>
            </a:r>
            <a:endParaRPr sz="1100"/>
          </a:p>
          <a:p>
            <a:pPr indent="0" lvl="0" marL="0" rtl="0" algn="l">
              <a:spcBef>
                <a:spcPts val="1200"/>
              </a:spcBef>
              <a:spcAft>
                <a:spcPts val="0"/>
              </a:spcAft>
              <a:buNone/>
            </a:pPr>
            <a:r>
              <a:rPr lang="en-GB" sz="1100"/>
              <a:t>- The application dynamically updates the word count of the input text and summarized text using JavaScript functions.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3715450" y="199337"/>
            <a:ext cx="5267924" cy="4744826"/>
          </a:xfrm>
          <a:prstGeom prst="rect">
            <a:avLst/>
          </a:prstGeom>
          <a:noFill/>
          <a:ln>
            <a:noFill/>
          </a:ln>
        </p:spPr>
      </p:pic>
      <p:sp>
        <p:nvSpPr>
          <p:cNvPr id="108" name="Google Shape;108;p19"/>
          <p:cNvSpPr txBox="1"/>
          <p:nvPr/>
        </p:nvSpPr>
        <p:spPr>
          <a:xfrm>
            <a:off x="310500" y="299800"/>
            <a:ext cx="346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User Interface:</a:t>
            </a:r>
            <a:endParaRPr b="1" sz="2800">
              <a:solidFill>
                <a:srgbClr val="48B6BE"/>
              </a:solidFill>
              <a:latin typeface="Playfair Display"/>
              <a:ea typeface="Playfair Display"/>
              <a:cs typeface="Playfair Display"/>
              <a:sym typeface="Playfair Display"/>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Usage:</a:t>
            </a:r>
            <a:endParaRPr/>
          </a:p>
        </p:txBody>
      </p:sp>
      <p:sp>
        <p:nvSpPr>
          <p:cNvPr id="115" name="Google Shape;115;p20"/>
          <p:cNvSpPr txBox="1"/>
          <p:nvPr>
            <p:ph idx="1" type="body"/>
          </p:nvPr>
        </p:nvSpPr>
        <p:spPr>
          <a:xfrm>
            <a:off x="311700" y="1317000"/>
            <a:ext cx="2772000" cy="3251700"/>
          </a:xfrm>
          <a:prstGeom prst="rect">
            <a:avLst/>
          </a:prstGeom>
        </p:spPr>
        <p:txBody>
          <a:bodyPr anchorCtr="0" anchor="t" bIns="91425" lIns="91425" spcFirstLastPara="1" rIns="91425" wrap="square" tIns="91425">
            <a:noAutofit/>
          </a:bodyPr>
          <a:lstStyle/>
          <a:p>
            <a:pPr indent="-304165" lvl="0" marL="457200" rtl="0" algn="l">
              <a:lnSpc>
                <a:spcPct val="95000"/>
              </a:lnSpc>
              <a:spcBef>
                <a:spcPts val="0"/>
              </a:spcBef>
              <a:spcAft>
                <a:spcPts val="0"/>
              </a:spcAft>
              <a:buSzPts val="1190"/>
              <a:buAutoNum type="arabicPeriod"/>
            </a:pPr>
            <a:r>
              <a:rPr lang="en-GB" sz="1190"/>
              <a:t>Python 3.11.1 </a:t>
            </a:r>
            <a:endParaRPr sz="1190"/>
          </a:p>
          <a:p>
            <a:pPr indent="-304165" lvl="0" marL="457200" rtl="0" algn="l">
              <a:lnSpc>
                <a:spcPct val="95000"/>
              </a:lnSpc>
              <a:spcBef>
                <a:spcPts val="0"/>
              </a:spcBef>
              <a:spcAft>
                <a:spcPts val="0"/>
              </a:spcAft>
              <a:buSzPts val="1190"/>
              <a:buAutoNum type="arabicPeriod"/>
            </a:pPr>
            <a:r>
              <a:rPr lang="en-GB" sz="1190"/>
              <a:t>Anaconda</a:t>
            </a:r>
            <a:r>
              <a:rPr lang="en-GB" sz="1190"/>
              <a:t>  4.12 </a:t>
            </a:r>
            <a:endParaRPr sz="1190"/>
          </a:p>
          <a:p>
            <a:pPr indent="-304165" lvl="0" marL="457200" rtl="0" algn="l">
              <a:lnSpc>
                <a:spcPct val="95000"/>
              </a:lnSpc>
              <a:spcBef>
                <a:spcPts val="0"/>
              </a:spcBef>
              <a:spcAft>
                <a:spcPts val="0"/>
              </a:spcAft>
              <a:buSzPts val="1190"/>
              <a:buChar char="-"/>
            </a:pPr>
            <a:r>
              <a:rPr lang="en-GB" sz="1190"/>
              <a:t>VScode </a:t>
            </a:r>
            <a:r>
              <a:rPr lang="en-GB" sz="1190"/>
              <a:t>IDE </a:t>
            </a:r>
            <a:endParaRPr sz="1190"/>
          </a:p>
          <a:p>
            <a:pPr indent="0" lvl="0" marL="457200" rtl="0" algn="l">
              <a:lnSpc>
                <a:spcPct val="95000"/>
              </a:lnSpc>
              <a:spcBef>
                <a:spcPts val="1200"/>
              </a:spcBef>
              <a:spcAft>
                <a:spcPts val="0"/>
              </a:spcAft>
              <a:buNone/>
            </a:pPr>
            <a:r>
              <a:t/>
            </a:r>
            <a:endParaRPr sz="1190"/>
          </a:p>
          <a:p>
            <a:pPr indent="-304165" lvl="0" marL="457200" rtl="0" algn="l">
              <a:lnSpc>
                <a:spcPct val="95000"/>
              </a:lnSpc>
              <a:spcBef>
                <a:spcPts val="1200"/>
              </a:spcBef>
              <a:spcAft>
                <a:spcPts val="0"/>
              </a:spcAft>
              <a:buSzPts val="1190"/>
              <a:buAutoNum type="arabicPeriod"/>
            </a:pPr>
            <a:r>
              <a:rPr lang="en-GB" sz="1190"/>
              <a:t>Required Libraries</a:t>
            </a:r>
            <a:endParaRPr sz="1190"/>
          </a:p>
          <a:p>
            <a:pPr indent="-304165" lvl="0" marL="457200" marR="0" rtl="0" algn="l">
              <a:lnSpc>
                <a:spcPct val="95000"/>
              </a:lnSpc>
              <a:spcBef>
                <a:spcPts val="0"/>
              </a:spcBef>
              <a:spcAft>
                <a:spcPts val="0"/>
              </a:spcAft>
              <a:buSzPts val="1190"/>
              <a:buChar char="-"/>
            </a:pPr>
            <a:r>
              <a:rPr lang="en-GB" sz="1190"/>
              <a:t>numpy</a:t>
            </a:r>
            <a:endParaRPr sz="1190"/>
          </a:p>
          <a:p>
            <a:pPr indent="-304165" lvl="0" marL="457200" marR="0" rtl="0" algn="l">
              <a:lnSpc>
                <a:spcPct val="95000"/>
              </a:lnSpc>
              <a:spcBef>
                <a:spcPts val="0"/>
              </a:spcBef>
              <a:spcAft>
                <a:spcPts val="0"/>
              </a:spcAft>
              <a:buSzPts val="1190"/>
              <a:buChar char="-"/>
            </a:pPr>
            <a:r>
              <a:rPr lang="en-GB" sz="1190"/>
              <a:t>pandas</a:t>
            </a:r>
            <a:endParaRPr sz="1190"/>
          </a:p>
          <a:p>
            <a:pPr indent="-304165" lvl="0" marL="457200" marR="0" rtl="0" algn="l">
              <a:lnSpc>
                <a:spcPct val="95000"/>
              </a:lnSpc>
              <a:spcBef>
                <a:spcPts val="0"/>
              </a:spcBef>
              <a:spcAft>
                <a:spcPts val="0"/>
              </a:spcAft>
              <a:buSzPts val="1190"/>
              <a:buChar char="-"/>
            </a:pPr>
            <a:r>
              <a:rPr lang="en-GB" sz="1190"/>
              <a:t>nltk</a:t>
            </a:r>
            <a:endParaRPr sz="1190"/>
          </a:p>
          <a:p>
            <a:pPr indent="-304165" lvl="0" marL="457200" marR="0" rtl="0" algn="l">
              <a:lnSpc>
                <a:spcPct val="95000"/>
              </a:lnSpc>
              <a:spcBef>
                <a:spcPts val="0"/>
              </a:spcBef>
              <a:spcAft>
                <a:spcPts val="0"/>
              </a:spcAft>
              <a:buSzPts val="1190"/>
              <a:buChar char="-"/>
            </a:pPr>
            <a:r>
              <a:rPr lang="en-GB" sz="1190"/>
              <a:t>tensorflow</a:t>
            </a:r>
            <a:endParaRPr sz="1190"/>
          </a:p>
          <a:p>
            <a:pPr indent="-304165" lvl="0" marL="457200" marR="0" rtl="0" algn="l">
              <a:lnSpc>
                <a:spcPct val="95000"/>
              </a:lnSpc>
              <a:spcBef>
                <a:spcPts val="0"/>
              </a:spcBef>
              <a:spcAft>
                <a:spcPts val="0"/>
              </a:spcAft>
              <a:buSzPts val="1190"/>
              <a:buChar char="-"/>
            </a:pPr>
            <a:r>
              <a:rPr lang="en-GB" sz="1190"/>
              <a:t>torch</a:t>
            </a:r>
            <a:endParaRPr sz="1190"/>
          </a:p>
          <a:p>
            <a:pPr indent="-304165" lvl="0" marL="457200" marR="0" rtl="0" algn="l">
              <a:lnSpc>
                <a:spcPct val="95000"/>
              </a:lnSpc>
              <a:spcBef>
                <a:spcPts val="0"/>
              </a:spcBef>
              <a:spcAft>
                <a:spcPts val="0"/>
              </a:spcAft>
              <a:buSzPts val="1190"/>
              <a:buChar char="-"/>
            </a:pPr>
            <a:r>
              <a:rPr lang="en-GB" sz="1190"/>
              <a:t>transformers</a:t>
            </a:r>
            <a:endParaRPr sz="1190"/>
          </a:p>
          <a:p>
            <a:pPr indent="-304165" lvl="0" marL="457200" marR="0" rtl="0" algn="l">
              <a:lnSpc>
                <a:spcPct val="95000"/>
              </a:lnSpc>
              <a:spcBef>
                <a:spcPts val="0"/>
              </a:spcBef>
              <a:spcAft>
                <a:spcPts val="0"/>
              </a:spcAft>
              <a:buSzPts val="1190"/>
              <a:buChar char="-"/>
            </a:pPr>
            <a:r>
              <a:rPr lang="en-GB" sz="1190"/>
              <a:t>pytorch-lightning</a:t>
            </a:r>
            <a:endParaRPr sz="1190"/>
          </a:p>
          <a:p>
            <a:pPr indent="-304165" lvl="0" marL="457200" marR="0" rtl="0" algn="l">
              <a:lnSpc>
                <a:spcPct val="95000"/>
              </a:lnSpc>
              <a:spcBef>
                <a:spcPts val="0"/>
              </a:spcBef>
              <a:spcAft>
                <a:spcPts val="0"/>
              </a:spcAft>
              <a:buSzPts val="1190"/>
              <a:buChar char="-"/>
            </a:pPr>
            <a:r>
              <a:rPr lang="en-GB" sz="1190"/>
              <a:t>rouge</a:t>
            </a:r>
            <a:endParaRPr sz="1190"/>
          </a:p>
          <a:p>
            <a:pPr indent="-304165" lvl="0" marL="457200" marR="0" rtl="0" algn="l">
              <a:lnSpc>
                <a:spcPct val="95000"/>
              </a:lnSpc>
              <a:spcBef>
                <a:spcPts val="0"/>
              </a:spcBef>
              <a:spcAft>
                <a:spcPts val="0"/>
              </a:spcAft>
              <a:buSzPts val="1190"/>
              <a:buChar char="-"/>
            </a:pPr>
            <a:r>
              <a:rPr lang="en-GB" sz="1190"/>
              <a:t>sentencepiece</a:t>
            </a:r>
            <a:endParaRPr sz="1190"/>
          </a:p>
          <a:p>
            <a:pPr indent="-304165" lvl="0" marL="457200" marR="0" rtl="0" algn="l">
              <a:lnSpc>
                <a:spcPct val="95000"/>
              </a:lnSpc>
              <a:spcBef>
                <a:spcPts val="0"/>
              </a:spcBef>
              <a:spcAft>
                <a:spcPts val="0"/>
              </a:spcAft>
              <a:buSzPts val="1190"/>
              <a:buChar char="-"/>
            </a:pPr>
            <a:r>
              <a:rPr lang="en-GB" sz="1190"/>
              <a:t>scikit-learn</a:t>
            </a:r>
            <a:endParaRPr sz="1190"/>
          </a:p>
          <a:p>
            <a:pPr indent="-304165" lvl="0" marL="457200" marR="0" rtl="0" algn="l">
              <a:lnSpc>
                <a:spcPct val="95000"/>
              </a:lnSpc>
              <a:spcBef>
                <a:spcPts val="0"/>
              </a:spcBef>
              <a:spcAft>
                <a:spcPts val="0"/>
              </a:spcAft>
              <a:buSzPts val="1190"/>
              <a:buChar char="-"/>
            </a:pPr>
            <a:r>
              <a:rPr lang="en-GB" sz="1190"/>
              <a:t>protobuf==3.20.0</a:t>
            </a:r>
            <a:endParaRPr sz="1190"/>
          </a:p>
          <a:p>
            <a:pPr indent="-304165" lvl="0" marL="457200" marR="0" rtl="0" algn="l">
              <a:lnSpc>
                <a:spcPct val="95000"/>
              </a:lnSpc>
              <a:spcBef>
                <a:spcPts val="0"/>
              </a:spcBef>
              <a:spcAft>
                <a:spcPts val="0"/>
              </a:spcAft>
              <a:buSzPts val="1190"/>
              <a:buChar char="-"/>
            </a:pPr>
            <a:r>
              <a:rPr lang="en-GB" sz="1190"/>
              <a:t>accelerate</a:t>
            </a:r>
            <a:endParaRPr sz="1190"/>
          </a:p>
          <a:p>
            <a:pPr indent="0" lvl="0" marL="0" rtl="0" algn="l">
              <a:lnSpc>
                <a:spcPct val="95000"/>
              </a:lnSpc>
              <a:spcBef>
                <a:spcPts val="1200"/>
              </a:spcBef>
              <a:spcAft>
                <a:spcPts val="1200"/>
              </a:spcAft>
              <a:buNone/>
            </a:pPr>
            <a:r>
              <a:t/>
            </a:r>
            <a:endParaRPr sz="1190"/>
          </a:p>
        </p:txBody>
      </p:sp>
      <p:sp>
        <p:nvSpPr>
          <p:cNvPr id="116" name="Google Shape;116;p20"/>
          <p:cNvSpPr txBox="1"/>
          <p:nvPr/>
        </p:nvSpPr>
        <p:spPr>
          <a:xfrm>
            <a:off x="3608350" y="1499025"/>
            <a:ext cx="38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7" name="Google Shape;117;p20"/>
          <p:cNvSpPr txBox="1"/>
          <p:nvPr>
            <p:ph idx="1" type="body"/>
          </p:nvPr>
        </p:nvSpPr>
        <p:spPr>
          <a:xfrm>
            <a:off x="3997500" y="1417800"/>
            <a:ext cx="2533800" cy="310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190"/>
              <a:t>4.	Laptop Configuration:</a:t>
            </a:r>
            <a:endParaRPr sz="1190"/>
          </a:p>
          <a:p>
            <a:pPr indent="-304165" lvl="0" marL="457200" rtl="0" algn="l">
              <a:lnSpc>
                <a:spcPct val="95000"/>
              </a:lnSpc>
              <a:spcBef>
                <a:spcPts val="1200"/>
              </a:spcBef>
              <a:spcAft>
                <a:spcPts val="0"/>
              </a:spcAft>
              <a:buSzPts val="1190"/>
              <a:buChar char="-"/>
            </a:pPr>
            <a:r>
              <a:rPr lang="en-GB" sz="1190"/>
              <a:t>Windows 17 processor</a:t>
            </a:r>
            <a:endParaRPr sz="1190"/>
          </a:p>
          <a:p>
            <a:pPr indent="-304165" lvl="0" marL="457200" rtl="0" algn="l">
              <a:lnSpc>
                <a:spcPct val="95000"/>
              </a:lnSpc>
              <a:spcBef>
                <a:spcPts val="0"/>
              </a:spcBef>
              <a:spcAft>
                <a:spcPts val="0"/>
              </a:spcAft>
              <a:buSzPts val="1190"/>
              <a:buChar char="-"/>
            </a:pPr>
            <a:r>
              <a:rPr lang="en-GB" sz="1190"/>
              <a:t>Nvidia</a:t>
            </a:r>
            <a:endParaRPr sz="1190"/>
          </a:p>
          <a:p>
            <a:pPr indent="-304165" lvl="0" marL="457200" rtl="0" algn="l">
              <a:lnSpc>
                <a:spcPct val="95000"/>
              </a:lnSpc>
              <a:spcBef>
                <a:spcPts val="0"/>
              </a:spcBef>
              <a:spcAft>
                <a:spcPts val="0"/>
              </a:spcAft>
              <a:buSzPts val="1190"/>
              <a:buChar char="-"/>
            </a:pPr>
            <a:r>
              <a:rPr lang="en-GB" sz="1190"/>
              <a:t>GPU compatible</a:t>
            </a:r>
            <a:endParaRPr sz="1190"/>
          </a:p>
          <a:p>
            <a:pPr indent="0" lvl="0" marL="0" rtl="0" algn="l">
              <a:lnSpc>
                <a:spcPct val="95000"/>
              </a:lnSpc>
              <a:spcBef>
                <a:spcPts val="1200"/>
              </a:spcBef>
              <a:spcAft>
                <a:spcPts val="0"/>
              </a:spcAft>
              <a:buNone/>
            </a:pPr>
            <a:r>
              <a:rPr lang="en-GB" sz="1190"/>
              <a:t>5. 	Github repository</a:t>
            </a:r>
            <a:endParaRPr sz="1190"/>
          </a:p>
          <a:p>
            <a:pPr indent="-304165" lvl="0" marL="457200" rtl="0" algn="l">
              <a:lnSpc>
                <a:spcPct val="95000"/>
              </a:lnSpc>
              <a:spcBef>
                <a:spcPts val="1200"/>
              </a:spcBef>
              <a:spcAft>
                <a:spcPts val="0"/>
              </a:spcAft>
              <a:buSzPts val="1190"/>
              <a:buChar char="-"/>
            </a:pPr>
            <a:r>
              <a:rPr lang="en-GB" sz="1190" u="sng">
                <a:solidFill>
                  <a:schemeClr val="hlink"/>
                </a:solidFill>
                <a:hlinkClick r:id="rId3"/>
              </a:rPr>
              <a:t>https://github.com/Rasika-Gulhane/Document_Summarization</a:t>
            </a:r>
            <a:endParaRPr sz="1190"/>
          </a:p>
          <a:p>
            <a:pPr indent="0" lvl="0" marL="0" rtl="0" algn="l">
              <a:lnSpc>
                <a:spcPct val="95000"/>
              </a:lnSpc>
              <a:spcBef>
                <a:spcPts val="1200"/>
              </a:spcBef>
              <a:spcAft>
                <a:spcPts val="0"/>
              </a:spcAft>
              <a:buNone/>
            </a:pPr>
            <a:r>
              <a:rPr lang="en-GB" sz="1190"/>
              <a:t>6.	</a:t>
            </a:r>
            <a:r>
              <a:rPr lang="en-GB" sz="1190"/>
              <a:t>Docker Desktop</a:t>
            </a:r>
            <a:endParaRPr sz="1190"/>
          </a:p>
          <a:p>
            <a:pPr indent="0" lvl="0" marL="0" rtl="0" algn="l">
              <a:lnSpc>
                <a:spcPct val="95000"/>
              </a:lnSpc>
              <a:spcBef>
                <a:spcPts val="1200"/>
              </a:spcBef>
              <a:spcAft>
                <a:spcPts val="0"/>
              </a:spcAft>
              <a:buNone/>
            </a:pPr>
            <a:r>
              <a:rPr lang="en-GB" sz="1190"/>
              <a:t>6.	AWS EC2 cloud platform</a:t>
            </a:r>
            <a:endParaRPr sz="1190"/>
          </a:p>
          <a:p>
            <a:pPr indent="89999" lvl="0" marL="89999" rtl="0" algn="l">
              <a:lnSpc>
                <a:spcPct val="95000"/>
              </a:lnSpc>
              <a:spcBef>
                <a:spcPts val="1200"/>
              </a:spcBef>
              <a:spcAft>
                <a:spcPts val="0"/>
              </a:spcAft>
              <a:buNone/>
            </a:pPr>
            <a:r>
              <a:t/>
            </a:r>
            <a:endParaRPr sz="1190"/>
          </a:p>
          <a:p>
            <a:pPr indent="0" lvl="0" marL="0" rtl="0" algn="l">
              <a:lnSpc>
                <a:spcPct val="95000"/>
              </a:lnSpc>
              <a:spcBef>
                <a:spcPts val="1200"/>
              </a:spcBef>
              <a:spcAft>
                <a:spcPts val="0"/>
              </a:spcAft>
              <a:buNone/>
            </a:pPr>
            <a:r>
              <a:t/>
            </a:r>
            <a:endParaRPr sz="1190"/>
          </a:p>
          <a:p>
            <a:pPr indent="0" lvl="0" marL="0" rtl="0" algn="l">
              <a:lnSpc>
                <a:spcPct val="95000"/>
              </a:lnSpc>
              <a:spcBef>
                <a:spcPts val="1200"/>
              </a:spcBef>
              <a:spcAft>
                <a:spcPts val="0"/>
              </a:spcAft>
              <a:buNone/>
            </a:pPr>
            <a:r>
              <a:t/>
            </a:r>
            <a:endParaRPr sz="1190"/>
          </a:p>
          <a:p>
            <a:pPr indent="0" lvl="0" marL="0" rtl="0" algn="l">
              <a:lnSpc>
                <a:spcPct val="95000"/>
              </a:lnSpc>
              <a:spcBef>
                <a:spcPts val="1200"/>
              </a:spcBef>
              <a:spcAft>
                <a:spcPts val="0"/>
              </a:spcAft>
              <a:buNone/>
            </a:pPr>
            <a:r>
              <a:t/>
            </a:r>
            <a:endParaRPr sz="1190"/>
          </a:p>
          <a:p>
            <a:pPr indent="0" lvl="0" marL="0" rtl="0" algn="l">
              <a:lnSpc>
                <a:spcPct val="95000"/>
              </a:lnSpc>
              <a:spcBef>
                <a:spcPts val="1200"/>
              </a:spcBef>
              <a:spcAft>
                <a:spcPts val="0"/>
              </a:spcAft>
              <a:buNone/>
            </a:pPr>
            <a:r>
              <a:t/>
            </a:r>
            <a:endParaRPr sz="1190"/>
          </a:p>
          <a:p>
            <a:pPr indent="0" lvl="0" marL="0" rtl="0" algn="l">
              <a:lnSpc>
                <a:spcPct val="95000"/>
              </a:lnSpc>
              <a:spcBef>
                <a:spcPts val="1200"/>
              </a:spcBef>
              <a:spcAft>
                <a:spcPts val="0"/>
              </a:spcAft>
              <a:buNone/>
            </a:pPr>
            <a:r>
              <a:t/>
            </a:r>
            <a:endParaRPr sz="1190"/>
          </a:p>
          <a:p>
            <a:pPr indent="0" lvl="0" marL="0" rtl="0" algn="l">
              <a:lnSpc>
                <a:spcPct val="95000"/>
              </a:lnSpc>
              <a:spcBef>
                <a:spcPts val="1200"/>
              </a:spcBef>
              <a:spcAft>
                <a:spcPts val="1200"/>
              </a:spcAft>
              <a:buNone/>
            </a:pPr>
            <a:r>
              <a:t/>
            </a:r>
            <a:endParaRPr sz="1190"/>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800">
                <a:solidFill>
                  <a:srgbClr val="48B6BE"/>
                </a:solidFill>
                <a:latin typeface="Playfair Display"/>
                <a:ea typeface="Playfair Display"/>
                <a:cs typeface="Playfair Display"/>
                <a:sym typeface="Playfair Display"/>
              </a:rPr>
              <a:t>Analysis:</a:t>
            </a:r>
            <a:endParaRPr b="1" sz="2800">
              <a:solidFill>
                <a:srgbClr val="48B6BE"/>
              </a:solidFill>
              <a:latin typeface="Playfair Display"/>
              <a:ea typeface="Playfair Display"/>
              <a:cs typeface="Playfair Display"/>
              <a:sym typeface="Playfair Display"/>
            </a:endParaRPr>
          </a:p>
        </p:txBody>
      </p:sp>
      <p:sp>
        <p:nvSpPr>
          <p:cNvPr id="124" name="Google Shape;124;p21"/>
          <p:cNvSpPr txBox="1"/>
          <p:nvPr>
            <p:ph idx="1" type="body"/>
          </p:nvPr>
        </p:nvSpPr>
        <p:spPr>
          <a:xfrm>
            <a:off x="387900" y="1274175"/>
            <a:ext cx="8368200" cy="32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BBC News articles: (short input text)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331925" y="1713175"/>
            <a:ext cx="6531425" cy="1916599"/>
          </a:xfrm>
          <a:prstGeom prst="rect">
            <a:avLst/>
          </a:prstGeom>
          <a:noFill/>
          <a:ln>
            <a:noFill/>
          </a:ln>
        </p:spPr>
      </p:pic>
      <p:pic>
        <p:nvPicPr>
          <p:cNvPr id="126" name="Google Shape;126;p21"/>
          <p:cNvPicPr preferRelativeResize="0"/>
          <p:nvPr/>
        </p:nvPicPr>
        <p:blipFill rotWithShape="1">
          <a:blip r:embed="rId4">
            <a:alphaModFix/>
          </a:blip>
          <a:srcRect b="0" l="0" r="0" t="19878"/>
          <a:stretch/>
        </p:blipFill>
        <p:spPr>
          <a:xfrm>
            <a:off x="4956225" y="1456175"/>
            <a:ext cx="3086100" cy="656325"/>
          </a:xfrm>
          <a:prstGeom prst="rect">
            <a:avLst/>
          </a:prstGeom>
          <a:noFill/>
          <a:ln>
            <a:noFill/>
          </a:ln>
        </p:spPr>
      </p:pic>
      <p:pic>
        <p:nvPicPr>
          <p:cNvPr id="127" name="Google Shape;127;p21"/>
          <p:cNvPicPr preferRelativeResize="0"/>
          <p:nvPr/>
        </p:nvPicPr>
        <p:blipFill>
          <a:blip r:embed="rId5">
            <a:alphaModFix/>
          </a:blip>
          <a:stretch>
            <a:fillRect/>
          </a:stretch>
        </p:blipFill>
        <p:spPr>
          <a:xfrm>
            <a:off x="813750" y="3522675"/>
            <a:ext cx="7859124" cy="1349100"/>
          </a:xfrm>
          <a:prstGeom prst="rect">
            <a:avLst/>
          </a:prstGeom>
          <a:noFill/>
          <a:ln>
            <a:noFill/>
          </a:ln>
        </p:spPr>
      </p:pic>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