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22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b3b39ee00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29b3b39ee00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b3b39ee00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29b3b39ee00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b43a4862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b43a4862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b43a4862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b43a4862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b43a4862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b43a4862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b43a4862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b43a4862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b43a4862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b43a4862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b43a4862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b43a4862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b3b39ee0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29b3b39ee00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b3b39ee00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9b3b39ee00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b3b39ee00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9b3b39ee00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3b39ee00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9b3b39ee00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b3b39ee00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9b3b39ee00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b3b39ee00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29b3b39ee00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b3b39ee0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9b3b39ee0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b3b39ee00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9b3b39ee00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13"/>
          <p:cNvGrpSpPr/>
          <p:nvPr/>
        </p:nvGrpSpPr>
        <p:grpSpPr>
          <a:xfrm>
            <a:off x="421564" y="4512638"/>
            <a:ext cx="4305910" cy="150575"/>
            <a:chOff x="0" y="3797750"/>
            <a:chExt cx="9144000" cy="150575"/>
          </a:xfrm>
        </p:grpSpPr>
        <p:cxnSp>
          <p:nvCxnSpPr>
            <p:cNvPr id="53" name="Google Shape;53;p13"/>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54" name="Google Shape;54;p13"/>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55" name="Google Shape;55;p13"/>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56" name="Google Shape;56;p13"/>
          <p:cNvSpPr txBox="1">
            <a:spLocks noGrp="1"/>
          </p:cNvSpPr>
          <p:nvPr>
            <p:ph type="title"/>
          </p:nvPr>
        </p:nvSpPr>
        <p:spPr>
          <a:xfrm>
            <a:off x="311700" y="445025"/>
            <a:ext cx="4535400" cy="17631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2800"/>
              <a:buNone/>
              <a:defRPr sz="2800">
                <a:solidFill>
                  <a:srgbClr val="FFFFFF"/>
                </a:solidFill>
              </a:defRPr>
            </a:lvl1pPr>
            <a:lvl2pPr lvl="1" algn="l" rtl="0">
              <a:lnSpc>
                <a:spcPct val="100000"/>
              </a:lnSpc>
              <a:spcBef>
                <a:spcPts val="0"/>
              </a:spcBef>
              <a:spcAft>
                <a:spcPts val="0"/>
              </a:spcAft>
              <a:buClr>
                <a:srgbClr val="FFFFFF"/>
              </a:buClr>
              <a:buSzPts val="2800"/>
              <a:buNone/>
              <a:defRPr sz="2800">
                <a:solidFill>
                  <a:srgbClr val="FFFFFF"/>
                </a:solidFill>
              </a:defRPr>
            </a:lvl2pPr>
            <a:lvl3pPr lvl="2" algn="l" rtl="0">
              <a:lnSpc>
                <a:spcPct val="100000"/>
              </a:lnSpc>
              <a:spcBef>
                <a:spcPts val="0"/>
              </a:spcBef>
              <a:spcAft>
                <a:spcPts val="0"/>
              </a:spcAft>
              <a:buClr>
                <a:srgbClr val="FFFFFF"/>
              </a:buClr>
              <a:buSzPts val="2800"/>
              <a:buNone/>
              <a:defRPr sz="2800">
                <a:solidFill>
                  <a:srgbClr val="FFFFFF"/>
                </a:solidFill>
              </a:defRPr>
            </a:lvl3pPr>
            <a:lvl4pPr lvl="3" algn="l" rtl="0">
              <a:lnSpc>
                <a:spcPct val="100000"/>
              </a:lnSpc>
              <a:spcBef>
                <a:spcPts val="0"/>
              </a:spcBef>
              <a:spcAft>
                <a:spcPts val="0"/>
              </a:spcAft>
              <a:buClr>
                <a:srgbClr val="FFFFFF"/>
              </a:buClr>
              <a:buSzPts val="2800"/>
              <a:buNone/>
              <a:defRPr sz="2800">
                <a:solidFill>
                  <a:srgbClr val="FFFFFF"/>
                </a:solidFill>
              </a:defRPr>
            </a:lvl4pPr>
            <a:lvl5pPr lvl="4" algn="l" rtl="0">
              <a:lnSpc>
                <a:spcPct val="100000"/>
              </a:lnSpc>
              <a:spcBef>
                <a:spcPts val="0"/>
              </a:spcBef>
              <a:spcAft>
                <a:spcPts val="0"/>
              </a:spcAft>
              <a:buClr>
                <a:srgbClr val="FFFFFF"/>
              </a:buClr>
              <a:buSzPts val="2800"/>
              <a:buNone/>
              <a:defRPr sz="2800">
                <a:solidFill>
                  <a:srgbClr val="FFFFFF"/>
                </a:solidFill>
              </a:defRPr>
            </a:lvl5pPr>
            <a:lvl6pPr lvl="5" algn="l" rtl="0">
              <a:lnSpc>
                <a:spcPct val="100000"/>
              </a:lnSpc>
              <a:spcBef>
                <a:spcPts val="0"/>
              </a:spcBef>
              <a:spcAft>
                <a:spcPts val="0"/>
              </a:spcAft>
              <a:buClr>
                <a:srgbClr val="FFFFFF"/>
              </a:buClr>
              <a:buSzPts val="2800"/>
              <a:buNone/>
              <a:defRPr sz="2800">
                <a:solidFill>
                  <a:srgbClr val="FFFFFF"/>
                </a:solidFill>
              </a:defRPr>
            </a:lvl6pPr>
            <a:lvl7pPr lvl="6" algn="l" rtl="0">
              <a:lnSpc>
                <a:spcPct val="100000"/>
              </a:lnSpc>
              <a:spcBef>
                <a:spcPts val="0"/>
              </a:spcBef>
              <a:spcAft>
                <a:spcPts val="0"/>
              </a:spcAft>
              <a:buClr>
                <a:srgbClr val="FFFFFF"/>
              </a:buClr>
              <a:buSzPts val="2800"/>
              <a:buNone/>
              <a:defRPr sz="2800">
                <a:solidFill>
                  <a:srgbClr val="FFFFFF"/>
                </a:solidFill>
              </a:defRPr>
            </a:lvl7pPr>
            <a:lvl8pPr lvl="7" algn="l" rtl="0">
              <a:lnSpc>
                <a:spcPct val="100000"/>
              </a:lnSpc>
              <a:spcBef>
                <a:spcPts val="0"/>
              </a:spcBef>
              <a:spcAft>
                <a:spcPts val="0"/>
              </a:spcAft>
              <a:buClr>
                <a:srgbClr val="FFFFFF"/>
              </a:buClr>
              <a:buSzPts val="2800"/>
              <a:buNone/>
              <a:defRPr sz="2800">
                <a:solidFill>
                  <a:srgbClr val="FFFFFF"/>
                </a:solidFill>
              </a:defRPr>
            </a:lvl8pPr>
            <a:lvl9pPr lvl="8" algn="l"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hesh15698/Heart_Failure_Prediction"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scikit-learn.org/stable/modules/generated/sklearn.ensemble.RandomForestClassifier.html" TargetMode="External"/><Relationship Id="rId5" Type="http://schemas.openxmlformats.org/officeDocument/2006/relationships/hyperlink" Target="https://scikit-learn.org/stable/modules/feature_selection.html" TargetMode="External"/><Relationship Id="rId4" Type="http://schemas.openxmlformats.org/officeDocument/2006/relationships/hyperlink" Target="https://towardsdatascience.com/all-about-feature-scaling-bcc0ad75cb35"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0.xml"/><Relationship Id="rId11" Type="http://schemas.openxmlformats.org/officeDocument/2006/relationships/slide" Target="slide16.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l="29609" r="29610"/>
          <a:stretch/>
        </p:blipFill>
        <p:spPr>
          <a:xfrm>
            <a:off x="5149150" y="0"/>
            <a:ext cx="3994851" cy="5143024"/>
          </a:xfrm>
          <a:prstGeom prst="rect">
            <a:avLst/>
          </a:prstGeom>
          <a:noFill/>
          <a:ln>
            <a:noFill/>
          </a:ln>
        </p:spPr>
      </p:pic>
      <p:sp>
        <p:nvSpPr>
          <p:cNvPr id="63" name="Google Shape;63;p14"/>
          <p:cNvSpPr txBox="1">
            <a:spLocks noGrp="1"/>
          </p:cNvSpPr>
          <p:nvPr>
            <p:ph type="title"/>
          </p:nvPr>
        </p:nvSpPr>
        <p:spPr>
          <a:xfrm>
            <a:off x="311725" y="1015525"/>
            <a:ext cx="4535400" cy="7983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Heart Failure prediction</a:t>
            </a:r>
            <a:endParaRPr/>
          </a:p>
        </p:txBody>
      </p:sp>
      <p:sp>
        <p:nvSpPr>
          <p:cNvPr id="64" name="Google Shape;64;p14"/>
          <p:cNvSpPr txBox="1"/>
          <p:nvPr/>
        </p:nvSpPr>
        <p:spPr>
          <a:xfrm>
            <a:off x="2834325" y="3359500"/>
            <a:ext cx="4448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707250" y="2310900"/>
            <a:ext cx="3452100" cy="13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Date: 31 October 2023</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Name: Mahesh Jadhav</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Email ID:MJ35806N@pace.edu</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Class Name: Practical Data Science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Program Name: Data Science </a:t>
            </a:r>
            <a:endParaRPr sz="1400" b="0" i="0" u="none" strike="noStrike" cap="none">
              <a:solidFill>
                <a:schemeClr val="dk1"/>
              </a:solidFill>
              <a:latin typeface="Arial"/>
              <a:ea typeface="Arial"/>
              <a:cs typeface="Arial"/>
              <a:sym typeface="Arial"/>
            </a:endParaRPr>
          </a:p>
        </p:txBody>
      </p:sp>
      <p:sp>
        <p:nvSpPr>
          <p:cNvPr id="66" name="Google Shape;66;p14"/>
          <p:cNvSpPr txBox="1"/>
          <p:nvPr/>
        </p:nvSpPr>
        <p:spPr>
          <a:xfrm>
            <a:off x="2977125" y="-930350"/>
            <a:ext cx="765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Summary:</a:t>
            </a:r>
            <a:endParaRPr/>
          </a:p>
        </p:txBody>
      </p:sp>
      <p:sp>
        <p:nvSpPr>
          <p:cNvPr id="127" name="Google Shape;127;p23"/>
          <p:cNvSpPr txBox="1"/>
          <p:nvPr/>
        </p:nvSpPr>
        <p:spPr>
          <a:xfrm>
            <a:off x="554182" y="955964"/>
            <a:ext cx="7509163"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Among the male population, there is a higher prevalence of heart disease patients compared to those without heart disease. Conversely, in the female population, heart disease patients are less common than those without heart disease.</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The presence of ASY type chest pain strongly indicates a higher likelihood of being diagnosed with heart disease.</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Fasting Blood Sugar levels are a complex factor. Heart disease patients diagnosed with abnormal Fasting Blood Sugar levels and those with normal levels show a significant difference.</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In the case of ST Slope values, a flat slope is associated with a significantly higher likelihood of being diagnosed with heart disease, and a downward slope also indicates this, though in fewer cases.</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Cholesterol levels between 160 (16x10) - 340 (34x10) are highly susceptible to heart diseases.</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74675" y="1715150"/>
            <a:ext cx="8520600" cy="1501200"/>
          </a:xfrm>
          <a:prstGeom prst="rect">
            <a:avLst/>
          </a:prstGeom>
        </p:spPr>
        <p:txBody>
          <a:bodyPr spcFirstLastPara="1" wrap="square" lIns="91425" tIns="91425" rIns="91425" bIns="91425" anchor="t" anchorCtr="0">
            <a:normAutofit/>
          </a:bodyPr>
          <a:lstStyle/>
          <a:p>
            <a:pPr marL="25400" marR="25400" lvl="0" indent="0" algn="ctr" rtl="0">
              <a:lnSpc>
                <a:spcPct val="115000"/>
              </a:lnSpc>
              <a:spcBef>
                <a:spcPts val="0"/>
              </a:spcBef>
              <a:spcAft>
                <a:spcPts val="0"/>
              </a:spcAft>
              <a:buNone/>
            </a:pPr>
            <a:r>
              <a:rPr lang="en" sz="2933" b="1">
                <a:highlight>
                  <a:schemeClr val="lt1"/>
                </a:highlight>
              </a:rPr>
              <a:t>Methods, Findings, and Recommendations</a:t>
            </a:r>
            <a:endParaRPr sz="2933" b="1">
              <a:highlight>
                <a:schemeClr val="lt1"/>
              </a:highlight>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Scaling:</a:t>
            </a:r>
            <a:endParaRPr/>
          </a:p>
        </p:txBody>
      </p:sp>
      <p:pic>
        <p:nvPicPr>
          <p:cNvPr id="138" name="Google Shape;138;p25"/>
          <p:cNvPicPr preferRelativeResize="0"/>
          <p:nvPr/>
        </p:nvPicPr>
        <p:blipFill>
          <a:blip r:embed="rId3">
            <a:alphaModFix/>
          </a:blip>
          <a:stretch>
            <a:fillRect/>
          </a:stretch>
        </p:blipFill>
        <p:spPr>
          <a:xfrm>
            <a:off x="227725" y="1323350"/>
            <a:ext cx="3973151" cy="2832375"/>
          </a:xfrm>
          <a:prstGeom prst="rect">
            <a:avLst/>
          </a:prstGeom>
          <a:noFill/>
          <a:ln>
            <a:noFill/>
          </a:ln>
        </p:spPr>
      </p:pic>
      <p:sp>
        <p:nvSpPr>
          <p:cNvPr id="139" name="Google Shape;139;p25"/>
          <p:cNvSpPr txBox="1"/>
          <p:nvPr/>
        </p:nvSpPr>
        <p:spPr>
          <a:xfrm>
            <a:off x="4725725" y="1421275"/>
            <a:ext cx="4219800" cy="26766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sz="1300">
                <a:solidFill>
                  <a:schemeClr val="dk1"/>
                </a:solidFill>
                <a:highlight>
                  <a:srgbClr val="444654"/>
                </a:highlight>
              </a:rPr>
              <a:t>Everyone is speaking the same language </a:t>
            </a:r>
            <a:endParaRPr sz="1300">
              <a:solidFill>
                <a:schemeClr val="dk1"/>
              </a:solidFill>
              <a:highlight>
                <a:srgbClr val="444654"/>
              </a:highlight>
            </a:endParaRPr>
          </a:p>
          <a:p>
            <a:pPr marL="457200" lvl="0" indent="-311150" algn="l" rtl="0">
              <a:spcBef>
                <a:spcPts val="0"/>
              </a:spcBef>
              <a:spcAft>
                <a:spcPts val="0"/>
              </a:spcAft>
              <a:buClr>
                <a:schemeClr val="dk1"/>
              </a:buClr>
              <a:buSzPts val="1300"/>
              <a:buChar char="●"/>
            </a:pPr>
            <a:r>
              <a:rPr lang="en" sz="1300">
                <a:solidFill>
                  <a:schemeClr val="dk1"/>
                </a:solidFill>
                <a:highlight>
                  <a:srgbClr val="444654"/>
                </a:highlight>
              </a:rPr>
              <a:t>For Example,Basket filled with apples and strawberries</a:t>
            </a:r>
            <a:endParaRPr sz="1300">
              <a:solidFill>
                <a:schemeClr val="dk1"/>
              </a:solidFill>
              <a:highlight>
                <a:srgbClr val="444654"/>
              </a:highlight>
            </a:endParaRPr>
          </a:p>
          <a:p>
            <a:pPr marL="457200" lvl="0" indent="-311150" algn="l" rtl="0">
              <a:spcBef>
                <a:spcPts val="0"/>
              </a:spcBef>
              <a:spcAft>
                <a:spcPts val="0"/>
              </a:spcAft>
              <a:buClr>
                <a:schemeClr val="dk1"/>
              </a:buClr>
              <a:buSzPts val="1300"/>
              <a:buChar char="●"/>
            </a:pPr>
            <a:r>
              <a:rPr lang="en" sz="1300">
                <a:solidFill>
                  <a:schemeClr val="dk1"/>
                </a:solidFill>
                <a:highlight>
                  <a:srgbClr val="444654"/>
                </a:highlight>
              </a:rPr>
              <a:t>It is quite challenging If We Wish to categorize them as they have different size range and scale.</a:t>
            </a:r>
            <a:endParaRPr sz="1300">
              <a:solidFill>
                <a:schemeClr val="dk1"/>
              </a:solidFill>
              <a:highlight>
                <a:srgbClr val="444654"/>
              </a:highlight>
            </a:endParaRPr>
          </a:p>
          <a:p>
            <a:pPr marL="457200" lvl="0" indent="-311150" algn="l" rtl="0">
              <a:spcBef>
                <a:spcPts val="0"/>
              </a:spcBef>
              <a:spcAft>
                <a:spcPts val="0"/>
              </a:spcAft>
              <a:buClr>
                <a:schemeClr val="dk1"/>
              </a:buClr>
              <a:buSzPts val="1300"/>
              <a:buChar char="●"/>
            </a:pPr>
            <a:r>
              <a:rPr lang="en" sz="1300">
                <a:solidFill>
                  <a:schemeClr val="dk1"/>
                </a:solidFill>
                <a:highlight>
                  <a:srgbClr val="444654"/>
                </a:highlight>
              </a:rPr>
              <a:t>In same way, Heart Diseases data has Different Patient’s information and their symptoms on different scales.</a:t>
            </a:r>
            <a:endParaRPr sz="1300">
              <a:solidFill>
                <a:schemeClr val="dk1"/>
              </a:solidFill>
              <a:highlight>
                <a:srgbClr val="444654"/>
              </a:highlight>
            </a:endParaRPr>
          </a:p>
          <a:p>
            <a:pPr marL="457200" lvl="0" indent="-311150" algn="l" rtl="0">
              <a:spcBef>
                <a:spcPts val="0"/>
              </a:spcBef>
              <a:spcAft>
                <a:spcPts val="0"/>
              </a:spcAft>
              <a:buClr>
                <a:schemeClr val="dk1"/>
              </a:buClr>
              <a:buSzPts val="1300"/>
              <a:buChar char="●"/>
            </a:pPr>
            <a:r>
              <a:rPr lang="en" sz="1300" b="1">
                <a:solidFill>
                  <a:schemeClr val="dk1"/>
                </a:solidFill>
                <a:highlight>
                  <a:schemeClr val="lt1"/>
                </a:highlight>
              </a:rPr>
              <a:t>Age</a:t>
            </a:r>
            <a:r>
              <a:rPr lang="en" sz="1300">
                <a:solidFill>
                  <a:schemeClr val="dk1"/>
                </a:solidFill>
                <a:highlight>
                  <a:schemeClr val="lt1"/>
                </a:highlight>
              </a:rPr>
              <a:t>, </a:t>
            </a:r>
            <a:r>
              <a:rPr lang="en" sz="1300" b="1">
                <a:solidFill>
                  <a:schemeClr val="dk1"/>
                </a:solidFill>
                <a:highlight>
                  <a:schemeClr val="lt1"/>
                </a:highlight>
              </a:rPr>
              <a:t>RestingBP</a:t>
            </a:r>
            <a:r>
              <a:rPr lang="en" sz="1300">
                <a:solidFill>
                  <a:schemeClr val="dk1"/>
                </a:solidFill>
                <a:highlight>
                  <a:schemeClr val="lt1"/>
                </a:highlight>
              </a:rPr>
              <a:t>, </a:t>
            </a:r>
            <a:r>
              <a:rPr lang="en" sz="1300" b="1">
                <a:solidFill>
                  <a:schemeClr val="dk1"/>
                </a:solidFill>
                <a:highlight>
                  <a:schemeClr val="lt1"/>
                </a:highlight>
              </a:rPr>
              <a:t>Cholesterol</a:t>
            </a:r>
            <a:r>
              <a:rPr lang="en" sz="1300">
                <a:solidFill>
                  <a:schemeClr val="dk1"/>
                </a:solidFill>
                <a:highlight>
                  <a:schemeClr val="lt1"/>
                </a:highlight>
              </a:rPr>
              <a:t> and </a:t>
            </a:r>
            <a:r>
              <a:rPr lang="en" sz="1300" b="1">
                <a:solidFill>
                  <a:schemeClr val="dk1"/>
                </a:solidFill>
                <a:highlight>
                  <a:schemeClr val="lt1"/>
                </a:highlight>
              </a:rPr>
              <a:t>MaxHR</a:t>
            </a:r>
            <a:r>
              <a:rPr lang="en" sz="1300">
                <a:solidFill>
                  <a:schemeClr val="dk1"/>
                </a:solidFill>
                <a:highlight>
                  <a:schemeClr val="lt1"/>
                </a:highlight>
              </a:rPr>
              <a:t> features are scaled down</a:t>
            </a:r>
            <a:endParaRPr sz="1300">
              <a:solidFill>
                <a:schemeClr val="dk1"/>
              </a:solidFill>
              <a:highlight>
                <a:schemeClr val="lt1"/>
              </a:highlight>
            </a:endParaRPr>
          </a:p>
          <a:p>
            <a:pPr marL="457200" lvl="0" indent="-311150" algn="l" rtl="0">
              <a:spcBef>
                <a:spcPts val="0"/>
              </a:spcBef>
              <a:spcAft>
                <a:spcPts val="0"/>
              </a:spcAft>
              <a:buClr>
                <a:schemeClr val="dk1"/>
              </a:buClr>
              <a:buSzPts val="1300"/>
              <a:buChar char="●"/>
            </a:pPr>
            <a:r>
              <a:rPr lang="en" sz="1300" u="sng">
                <a:solidFill>
                  <a:schemeClr val="dk1"/>
                </a:solidFill>
                <a:highlight>
                  <a:srgbClr val="444654"/>
                </a:highlight>
                <a:hlinkClick r:id="rId4" action="ppaction://hlinksldjump">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Technical Details of Data Scaling</a:t>
            </a:r>
            <a:endParaRPr sz="1300">
              <a:solidFill>
                <a:schemeClr val="dk1"/>
              </a:solidFill>
              <a:highlight>
                <a:srgbClr val="444654"/>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54250" y="18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(Focus on Important Features)</a:t>
            </a:r>
            <a:endParaRPr/>
          </a:p>
        </p:txBody>
      </p:sp>
      <p:sp>
        <p:nvSpPr>
          <p:cNvPr id="145" name="Google Shape;145;p26"/>
          <p:cNvSpPr txBox="1"/>
          <p:nvPr/>
        </p:nvSpPr>
        <p:spPr>
          <a:xfrm>
            <a:off x="411475" y="1116900"/>
            <a:ext cx="4272300" cy="3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p:txBody>
      </p:sp>
      <p:pic>
        <p:nvPicPr>
          <p:cNvPr id="146" name="Google Shape;146;p26"/>
          <p:cNvPicPr preferRelativeResize="0"/>
          <p:nvPr/>
        </p:nvPicPr>
        <p:blipFill>
          <a:blip r:embed="rId3">
            <a:alphaModFix/>
          </a:blip>
          <a:stretch>
            <a:fillRect/>
          </a:stretch>
        </p:blipFill>
        <p:spPr>
          <a:xfrm>
            <a:off x="201550" y="969900"/>
            <a:ext cx="4219751" cy="2991650"/>
          </a:xfrm>
          <a:prstGeom prst="rect">
            <a:avLst/>
          </a:prstGeom>
          <a:noFill/>
          <a:ln>
            <a:noFill/>
          </a:ln>
        </p:spPr>
      </p:pic>
      <p:sp>
        <p:nvSpPr>
          <p:cNvPr id="147" name="Google Shape;147;p26"/>
          <p:cNvSpPr txBox="1"/>
          <p:nvPr/>
        </p:nvSpPr>
        <p:spPr>
          <a:xfrm>
            <a:off x="4715225" y="1001400"/>
            <a:ext cx="4377300" cy="3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a:p>
            <a:pPr marL="457200" lvl="0" indent="-342900" algn="l" rtl="0">
              <a:spcBef>
                <a:spcPts val="0"/>
              </a:spcBef>
              <a:spcAft>
                <a:spcPts val="0"/>
              </a:spcAft>
              <a:buClr>
                <a:schemeClr val="lt2"/>
              </a:buClr>
              <a:buSzPts val="1800"/>
              <a:buChar char="●"/>
            </a:pPr>
            <a:r>
              <a:rPr lang="en" sz="1800">
                <a:solidFill>
                  <a:schemeClr val="lt2"/>
                </a:solidFill>
              </a:rPr>
              <a:t>Figure Shows the How much  Importance of each feature( Patient’s every details) is to predict</a:t>
            </a:r>
            <a:endParaRPr sz="1800">
              <a:solidFill>
                <a:schemeClr val="lt2"/>
              </a:solidFill>
            </a:endParaRPr>
          </a:p>
          <a:p>
            <a:pPr marL="457200" lvl="0" indent="0" algn="l" rtl="0">
              <a:spcBef>
                <a:spcPts val="0"/>
              </a:spcBef>
              <a:spcAft>
                <a:spcPts val="0"/>
              </a:spcAft>
              <a:buNone/>
            </a:pPr>
            <a:r>
              <a:rPr lang="en" sz="1800">
                <a:solidFill>
                  <a:schemeClr val="lt2"/>
                </a:solidFill>
              </a:rPr>
              <a:t>Heart Disease.</a:t>
            </a:r>
            <a:endParaRPr sz="1800">
              <a:solidFill>
                <a:schemeClr val="lt2"/>
              </a:solidFill>
            </a:endParaRPr>
          </a:p>
          <a:p>
            <a:pPr marL="457200" lvl="0" indent="-342900" algn="l" rtl="0">
              <a:spcBef>
                <a:spcPts val="0"/>
              </a:spcBef>
              <a:spcAft>
                <a:spcPts val="0"/>
              </a:spcAft>
              <a:buClr>
                <a:schemeClr val="lt2"/>
              </a:buClr>
              <a:buSzPts val="1800"/>
              <a:buChar char="●"/>
            </a:pPr>
            <a:r>
              <a:rPr lang="en" sz="1800">
                <a:solidFill>
                  <a:schemeClr val="lt2"/>
                </a:solidFill>
              </a:rPr>
              <a:t>For Example, If Someone is recruiting for Software engineering position. Only people will get hired those who have relevant skills.</a:t>
            </a:r>
            <a:endParaRPr sz="1800">
              <a:solidFill>
                <a:schemeClr val="lt2"/>
              </a:solidFill>
            </a:endParaRPr>
          </a:p>
          <a:p>
            <a:pPr marL="457200" lvl="0" indent="-342900" algn="l" rtl="0">
              <a:spcBef>
                <a:spcPts val="0"/>
              </a:spcBef>
              <a:spcAft>
                <a:spcPts val="0"/>
              </a:spcAft>
              <a:buClr>
                <a:schemeClr val="lt2"/>
              </a:buClr>
              <a:buSzPts val="1800"/>
              <a:buChar char="●"/>
            </a:pPr>
            <a:r>
              <a:rPr lang="en" sz="1800" u="sng">
                <a:solidFill>
                  <a:schemeClr val="hlink"/>
                </a:solidFill>
                <a:hlinkClick r:id="rId4" action="ppaction://hlinksldjump"/>
              </a:rPr>
              <a:t>Technical Details of Feature Engineering</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43750" y="67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Modeling(Selection,Training, Evaluation):</a:t>
            </a:r>
            <a:endParaRPr/>
          </a:p>
        </p:txBody>
      </p:sp>
      <p:sp>
        <p:nvSpPr>
          <p:cNvPr id="153" name="Google Shape;153;p27"/>
          <p:cNvSpPr txBox="1"/>
          <p:nvPr/>
        </p:nvSpPr>
        <p:spPr>
          <a:xfrm>
            <a:off x="338000" y="713325"/>
            <a:ext cx="5752200" cy="42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Model Training Process (Baking a Cookie)</a:t>
            </a:r>
            <a:endParaRPr sz="1300">
              <a:solidFill>
                <a:schemeClr val="dk1"/>
              </a:solidFill>
            </a:endParaRPr>
          </a:p>
          <a:p>
            <a:pPr marL="0" lvl="0" indent="0" algn="l" rtl="0">
              <a:spcBef>
                <a:spcPts val="0"/>
              </a:spcBef>
              <a:spcAft>
                <a:spcPts val="0"/>
              </a:spcAft>
              <a:buNone/>
            </a:pPr>
            <a:r>
              <a:rPr lang="en" sz="1300">
                <a:solidFill>
                  <a:schemeClr val="dk1"/>
                </a:solidFill>
              </a:rPr>
              <a:t>      	</a:t>
            </a:r>
            <a:r>
              <a:rPr lang="en" sz="1300">
                <a:solidFill>
                  <a:srgbClr val="4A86E8"/>
                </a:solidFill>
              </a:rPr>
              <a:t>Step 1: Ingredients Gathering (Data Collection)</a:t>
            </a:r>
            <a:endParaRPr sz="1300">
              <a:solidFill>
                <a:srgbClr val="4A86E8"/>
              </a:solidFill>
            </a:endParaRPr>
          </a:p>
          <a:p>
            <a:pPr marL="0" lvl="0" indent="0" algn="l" rtl="0">
              <a:spcBef>
                <a:spcPts val="0"/>
              </a:spcBef>
              <a:spcAft>
                <a:spcPts val="0"/>
              </a:spcAft>
              <a:buNone/>
            </a:pPr>
            <a:r>
              <a:rPr lang="en" sz="1300">
                <a:solidFill>
                  <a:schemeClr val="dk1"/>
                </a:solidFill>
              </a:rPr>
              <a:t>    	├─ Gather all ingredients for baking a Cookie</a:t>
            </a:r>
            <a:endParaRPr sz="1300">
              <a:solidFill>
                <a:schemeClr val="dk1"/>
              </a:solidFill>
            </a:endParaRPr>
          </a:p>
          <a:p>
            <a:pPr marL="0" lvl="0" indent="0" algn="l" rtl="0">
              <a:spcBef>
                <a:spcPts val="0"/>
              </a:spcBef>
              <a:spcAft>
                <a:spcPts val="0"/>
              </a:spcAft>
              <a:buNone/>
            </a:pPr>
            <a:r>
              <a:rPr lang="en" sz="1300">
                <a:solidFill>
                  <a:schemeClr val="dk1"/>
                </a:solidFill>
              </a:rPr>
              <a:t>   	├─ Collect people’s data like age, Chestpaintype for the model</a:t>
            </a:r>
            <a:endParaRPr sz="1300">
              <a:solidFill>
                <a:schemeClr val="dk1"/>
              </a:solidFill>
            </a:endParaRPr>
          </a:p>
          <a:p>
            <a:pPr marL="0" lvl="0" indent="457200" algn="l" rtl="0">
              <a:spcBef>
                <a:spcPts val="0"/>
              </a:spcBef>
              <a:spcAft>
                <a:spcPts val="0"/>
              </a:spcAft>
              <a:buNone/>
            </a:pPr>
            <a:r>
              <a:rPr lang="en" sz="1300">
                <a:solidFill>
                  <a:srgbClr val="4A86E8"/>
                </a:solidFill>
              </a:rPr>
              <a:t>Step 2: Recipe Creation (Model Selection)</a:t>
            </a:r>
            <a:endParaRPr sz="1300">
              <a:solidFill>
                <a:srgbClr val="4A86E8"/>
              </a:solidFill>
            </a:endParaRPr>
          </a:p>
          <a:p>
            <a:pPr marL="0" lvl="0" indent="457200" algn="l" rtl="0">
              <a:spcBef>
                <a:spcPts val="0"/>
              </a:spcBef>
              <a:spcAft>
                <a:spcPts val="0"/>
              </a:spcAft>
              <a:buNone/>
            </a:pPr>
            <a:r>
              <a:rPr lang="en" sz="1300">
                <a:solidFill>
                  <a:schemeClr val="dk1"/>
                </a:solidFill>
              </a:rPr>
              <a:t>├─ Choose a Cookie recipe (e.g., chocolate chips, </a:t>
            </a:r>
            <a:r>
              <a:rPr lang="en" sz="1200">
                <a:solidFill>
                  <a:schemeClr val="dk1"/>
                </a:solidFill>
                <a:highlight>
                  <a:srgbClr val="202124"/>
                </a:highlight>
                <a:latin typeface="Roboto"/>
                <a:ea typeface="Roboto"/>
                <a:cs typeface="Roboto"/>
                <a:sym typeface="Roboto"/>
              </a:rPr>
              <a:t>Peanut Butter</a:t>
            </a:r>
            <a:r>
              <a:rPr lang="en" sz="1300">
                <a:solidFill>
                  <a:schemeClr val="dk1"/>
                </a:solidFill>
              </a:rPr>
              <a:t>)</a:t>
            </a:r>
            <a:endParaRPr sz="1300">
              <a:solidFill>
                <a:schemeClr val="dk1"/>
              </a:solidFill>
            </a:endParaRPr>
          </a:p>
          <a:p>
            <a:pPr marL="0" lvl="0" indent="457200" algn="l" rtl="0">
              <a:spcBef>
                <a:spcPts val="0"/>
              </a:spcBef>
              <a:spcAft>
                <a:spcPts val="0"/>
              </a:spcAft>
              <a:buNone/>
            </a:pPr>
            <a:r>
              <a:rPr lang="en" sz="1300">
                <a:solidFill>
                  <a:schemeClr val="dk1"/>
                </a:solidFill>
              </a:rPr>
              <a:t>├─ Select a model type (e.g.,</a:t>
            </a:r>
            <a:r>
              <a:rPr lang="en" sz="1300" u="sng">
                <a:solidFill>
                  <a:schemeClr val="hlink"/>
                </a:solidFill>
                <a:hlinkClick r:id="rId3" action="ppaction://hlinksldjump"/>
              </a:rPr>
              <a:t>Random Forest</a:t>
            </a:r>
            <a:r>
              <a:rPr lang="en" sz="1300">
                <a:solidFill>
                  <a:schemeClr val="dk1"/>
                </a:solidFill>
              </a:rPr>
              <a:t>(selected), KNN)</a:t>
            </a:r>
            <a:endParaRPr sz="1300">
              <a:solidFill>
                <a:schemeClr val="dk1"/>
              </a:solidFill>
            </a:endParaRPr>
          </a:p>
          <a:p>
            <a:pPr marL="0" lvl="0" indent="457200" algn="l" rtl="0">
              <a:spcBef>
                <a:spcPts val="0"/>
              </a:spcBef>
              <a:spcAft>
                <a:spcPts val="0"/>
              </a:spcAft>
              <a:buNone/>
            </a:pPr>
            <a:r>
              <a:rPr lang="en" sz="1300">
                <a:solidFill>
                  <a:srgbClr val="4A86E8"/>
                </a:solidFill>
              </a:rPr>
              <a:t>Step 3: Preparing the Cookie Batter (Training the Model)</a:t>
            </a:r>
            <a:endParaRPr sz="1300">
              <a:solidFill>
                <a:srgbClr val="4A86E8"/>
              </a:solidFill>
            </a:endParaRPr>
          </a:p>
          <a:p>
            <a:pPr marL="0" lvl="0" indent="457200" algn="l" rtl="0">
              <a:spcBef>
                <a:spcPts val="0"/>
              </a:spcBef>
              <a:spcAft>
                <a:spcPts val="0"/>
              </a:spcAft>
              <a:buNone/>
            </a:pPr>
            <a:r>
              <a:rPr lang="en" sz="1300">
                <a:solidFill>
                  <a:schemeClr val="dk1"/>
                </a:solidFill>
              </a:rPr>
              <a:t>├─ Mix and blend the ingredients for Cookie batter</a:t>
            </a:r>
            <a:endParaRPr sz="1300">
              <a:solidFill>
                <a:schemeClr val="dk1"/>
              </a:solidFill>
            </a:endParaRPr>
          </a:p>
          <a:p>
            <a:pPr marL="0" lvl="0" indent="0" algn="l" rtl="0">
              <a:spcBef>
                <a:spcPts val="0"/>
              </a:spcBef>
              <a:spcAft>
                <a:spcPts val="0"/>
              </a:spcAft>
              <a:buNone/>
            </a:pPr>
            <a:r>
              <a:rPr lang="en" sz="1300">
                <a:solidFill>
                  <a:schemeClr val="dk1"/>
                </a:solidFill>
              </a:rPr>
              <a:t>    	├─ Train the model by feeding it the collected data</a:t>
            </a:r>
            <a:endParaRPr sz="1300">
              <a:solidFill>
                <a:schemeClr val="dk1"/>
              </a:solidFill>
            </a:endParaRPr>
          </a:p>
          <a:p>
            <a:pPr marL="0" lvl="0" indent="457200" algn="l" rtl="0">
              <a:spcBef>
                <a:spcPts val="0"/>
              </a:spcBef>
              <a:spcAft>
                <a:spcPts val="0"/>
              </a:spcAft>
              <a:buNone/>
            </a:pPr>
            <a:r>
              <a:rPr lang="en" sz="1300">
                <a:solidFill>
                  <a:srgbClr val="4A86E8"/>
                </a:solidFill>
              </a:rPr>
              <a:t>Step 4: Baking the Cookie (Model Evaluation)</a:t>
            </a:r>
            <a:endParaRPr sz="1300">
              <a:solidFill>
                <a:srgbClr val="4A86E8"/>
              </a:solidFill>
            </a:endParaRPr>
          </a:p>
          <a:p>
            <a:pPr marL="0" lvl="0" indent="457200" algn="l" rtl="0">
              <a:spcBef>
                <a:spcPts val="0"/>
              </a:spcBef>
              <a:spcAft>
                <a:spcPts val="0"/>
              </a:spcAft>
              <a:buNone/>
            </a:pPr>
            <a:r>
              <a:rPr lang="en" sz="1300">
                <a:solidFill>
                  <a:schemeClr val="dk1"/>
                </a:solidFill>
              </a:rPr>
              <a:t>├─ Bake the Cookie in the oven</a:t>
            </a:r>
            <a:endParaRPr sz="1300">
              <a:solidFill>
                <a:schemeClr val="dk1"/>
              </a:solidFill>
            </a:endParaRPr>
          </a:p>
          <a:p>
            <a:pPr marL="0" lvl="0" indent="457200" algn="l" rtl="0">
              <a:spcBef>
                <a:spcPts val="0"/>
              </a:spcBef>
              <a:spcAft>
                <a:spcPts val="0"/>
              </a:spcAft>
              <a:buNone/>
            </a:pPr>
            <a:r>
              <a:rPr lang="en" sz="1300">
                <a:solidFill>
                  <a:schemeClr val="dk1"/>
                </a:solidFill>
              </a:rPr>
              <a:t>├─ Evaluate the model's performance on new, unseen data</a:t>
            </a:r>
            <a:endParaRPr sz="1300">
              <a:solidFill>
                <a:schemeClr val="dk1"/>
              </a:solidFill>
            </a:endParaRPr>
          </a:p>
          <a:p>
            <a:pPr marL="0" lvl="0" indent="457200" algn="l" rtl="0">
              <a:spcBef>
                <a:spcPts val="0"/>
              </a:spcBef>
              <a:spcAft>
                <a:spcPts val="0"/>
              </a:spcAft>
              <a:buNone/>
            </a:pPr>
            <a:r>
              <a:rPr lang="en" sz="1300">
                <a:solidFill>
                  <a:srgbClr val="4A86E8"/>
                </a:solidFill>
              </a:rPr>
              <a:t>Step 5: Adjusting the Recipe (Model Improvement)</a:t>
            </a:r>
            <a:endParaRPr sz="1300">
              <a:solidFill>
                <a:srgbClr val="4A86E8"/>
              </a:solidFill>
            </a:endParaRPr>
          </a:p>
          <a:p>
            <a:pPr marL="457200" lvl="0" indent="0" algn="l" rtl="0">
              <a:spcBef>
                <a:spcPts val="0"/>
              </a:spcBef>
              <a:spcAft>
                <a:spcPts val="0"/>
              </a:spcAft>
              <a:buNone/>
            </a:pPr>
            <a:r>
              <a:rPr lang="en" sz="1300">
                <a:solidFill>
                  <a:schemeClr val="dk1"/>
                </a:solidFill>
              </a:rPr>
              <a:t>├─ Tweak the Cookie recipe for better taste</a:t>
            </a:r>
            <a:endParaRPr sz="1300">
              <a:solidFill>
                <a:schemeClr val="dk1"/>
              </a:solidFill>
            </a:endParaRPr>
          </a:p>
          <a:p>
            <a:pPr marL="457200" lvl="0" indent="0" algn="l" rtl="0">
              <a:spcBef>
                <a:spcPts val="0"/>
              </a:spcBef>
              <a:spcAft>
                <a:spcPts val="0"/>
              </a:spcAft>
              <a:buNone/>
            </a:pPr>
            <a:r>
              <a:rPr lang="en" sz="1300">
                <a:solidFill>
                  <a:schemeClr val="dk1"/>
                </a:solidFill>
              </a:rPr>
              <a:t>├─ Refine the model parameters or techniques for improved performance</a:t>
            </a:r>
            <a:endParaRPr sz="1300">
              <a:solidFill>
                <a:schemeClr val="dk1"/>
              </a:solidFill>
            </a:endParaRPr>
          </a:p>
          <a:p>
            <a:pPr marL="0" lvl="0" indent="457200" algn="l" rtl="0">
              <a:spcBef>
                <a:spcPts val="0"/>
              </a:spcBef>
              <a:spcAft>
                <a:spcPts val="0"/>
              </a:spcAft>
              <a:buNone/>
            </a:pPr>
            <a:r>
              <a:rPr lang="en" sz="1300">
                <a:solidFill>
                  <a:srgbClr val="4A86E8"/>
                </a:solidFill>
              </a:rPr>
              <a:t>Step 6: Serving the Cookie (Using the Model)</a:t>
            </a:r>
            <a:endParaRPr sz="1300">
              <a:solidFill>
                <a:srgbClr val="4A86E8"/>
              </a:solidFill>
            </a:endParaRPr>
          </a:p>
          <a:p>
            <a:pPr marL="457200" lvl="0" indent="0" algn="l" rtl="0">
              <a:spcBef>
                <a:spcPts val="0"/>
              </a:spcBef>
              <a:spcAft>
                <a:spcPts val="0"/>
              </a:spcAft>
              <a:buNone/>
            </a:pPr>
            <a:r>
              <a:rPr lang="en" sz="1300">
                <a:solidFill>
                  <a:schemeClr val="dk1"/>
                </a:solidFill>
              </a:rPr>
              <a:t>├─ Serve the baked Cookie to guests</a:t>
            </a:r>
            <a:endParaRPr sz="1300">
              <a:solidFill>
                <a:schemeClr val="dk1"/>
              </a:solidFill>
            </a:endParaRPr>
          </a:p>
          <a:p>
            <a:pPr marL="457200" lvl="0" indent="0" algn="l" rtl="0">
              <a:spcBef>
                <a:spcPts val="0"/>
              </a:spcBef>
              <a:spcAft>
                <a:spcPts val="0"/>
              </a:spcAft>
              <a:buNone/>
            </a:pPr>
            <a:r>
              <a:rPr lang="en" sz="1300">
                <a:solidFill>
                  <a:schemeClr val="dk1"/>
                </a:solidFill>
              </a:rPr>
              <a:t>├─ Use the refined model to make predictions or decisions based on new data</a:t>
            </a:r>
            <a:endParaRPr sz="1300">
              <a:solidFill>
                <a:schemeClr val="dk1"/>
              </a:solidFill>
            </a:endParaRPr>
          </a:p>
          <a:p>
            <a:pPr marL="0" lvl="0" indent="0" algn="l" rtl="0">
              <a:spcBef>
                <a:spcPts val="0"/>
              </a:spcBef>
              <a:spcAft>
                <a:spcPts val="0"/>
              </a:spcAft>
              <a:buNone/>
            </a:pPr>
            <a:endParaRPr sz="1300">
              <a:solidFill>
                <a:schemeClr val="lt2"/>
              </a:solidFill>
            </a:endParaRPr>
          </a:p>
          <a:p>
            <a:pPr marL="0" lvl="0" indent="0" algn="l" rtl="0">
              <a:spcBef>
                <a:spcPts val="0"/>
              </a:spcBef>
              <a:spcAft>
                <a:spcPts val="0"/>
              </a:spcAft>
              <a:buNone/>
            </a:pPr>
            <a:endParaRPr sz="1300">
              <a:solidFill>
                <a:schemeClr val="lt2"/>
              </a:solidFill>
            </a:endParaRPr>
          </a:p>
        </p:txBody>
      </p:sp>
      <p:pic>
        <p:nvPicPr>
          <p:cNvPr id="154" name="Google Shape;154;p27"/>
          <p:cNvPicPr preferRelativeResize="0"/>
          <p:nvPr/>
        </p:nvPicPr>
        <p:blipFill>
          <a:blip r:embed="rId4">
            <a:alphaModFix/>
          </a:blip>
          <a:stretch>
            <a:fillRect/>
          </a:stretch>
        </p:blipFill>
        <p:spPr>
          <a:xfrm>
            <a:off x="6268775" y="791475"/>
            <a:ext cx="2504650" cy="404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193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Findings:</a:t>
            </a:r>
            <a:endParaRPr/>
          </a:p>
        </p:txBody>
      </p:sp>
      <p:sp>
        <p:nvSpPr>
          <p:cNvPr id="160" name="Google Shape;160;p28"/>
          <p:cNvSpPr txBox="1"/>
          <p:nvPr/>
        </p:nvSpPr>
        <p:spPr>
          <a:xfrm>
            <a:off x="378450" y="635575"/>
            <a:ext cx="7538400" cy="23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For Training: Provided 734 People’s Information</a:t>
            </a:r>
            <a:endParaRPr sz="1800">
              <a:solidFill>
                <a:schemeClr val="dk1"/>
              </a:solidFill>
            </a:endParaRPr>
          </a:p>
          <a:p>
            <a:pPr marL="0" lvl="0" indent="0" algn="l" rtl="0">
              <a:spcBef>
                <a:spcPts val="0"/>
              </a:spcBef>
              <a:spcAft>
                <a:spcPts val="0"/>
              </a:spcAft>
              <a:buNone/>
            </a:pPr>
            <a:r>
              <a:rPr lang="en" sz="1800">
                <a:solidFill>
                  <a:schemeClr val="dk1"/>
                </a:solidFill>
              </a:rPr>
              <a:t>For Testing : Provided 181 People’s Information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Out of 181 People, </a:t>
            </a:r>
            <a:endParaRPr sz="1800">
              <a:solidFill>
                <a:schemeClr val="dk1"/>
              </a:solidFill>
            </a:endParaRPr>
          </a:p>
          <a:p>
            <a:pPr marL="0" lvl="0" indent="0" algn="l" rtl="0">
              <a:spcBef>
                <a:spcPts val="0"/>
              </a:spcBef>
              <a:spcAft>
                <a:spcPts val="0"/>
              </a:spcAft>
              <a:buNone/>
            </a:pPr>
            <a:r>
              <a:rPr lang="en" sz="1800">
                <a:solidFill>
                  <a:schemeClr val="dk1"/>
                </a:solidFill>
              </a:rPr>
              <a:t>In case of No Heart disease, 75 correctly predicted and 13 incorrectly predicted</a:t>
            </a:r>
            <a:endParaRPr sz="1800">
              <a:solidFill>
                <a:schemeClr val="dk1"/>
              </a:solidFill>
            </a:endParaRPr>
          </a:p>
          <a:p>
            <a:pPr marL="0" lvl="0" indent="0" algn="l" rtl="0">
              <a:spcBef>
                <a:spcPts val="0"/>
              </a:spcBef>
              <a:spcAft>
                <a:spcPts val="0"/>
              </a:spcAft>
              <a:buNone/>
            </a:pPr>
            <a:r>
              <a:rPr lang="en" sz="1800">
                <a:solidFill>
                  <a:schemeClr val="dk1"/>
                </a:solidFill>
              </a:rPr>
              <a:t>In case of Heart disease, 81 correctly predicted  and 15 incorrectly predicted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p:txBody>
      </p:sp>
      <p:sp>
        <p:nvSpPr>
          <p:cNvPr id="161" name="Google Shape;161;p28"/>
          <p:cNvSpPr txBox="1"/>
          <p:nvPr/>
        </p:nvSpPr>
        <p:spPr>
          <a:xfrm>
            <a:off x="311700" y="3132275"/>
            <a:ext cx="79041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rPr>
              <a:t>Recommendation:</a:t>
            </a:r>
            <a:endParaRPr sz="1800">
              <a:solidFill>
                <a:schemeClr val="lt2"/>
              </a:solidFill>
            </a:endParaRPr>
          </a:p>
        </p:txBody>
      </p:sp>
      <p:sp>
        <p:nvSpPr>
          <p:cNvPr id="162" name="Google Shape;162;p28"/>
          <p:cNvSpPr txBox="1"/>
          <p:nvPr/>
        </p:nvSpPr>
        <p:spPr>
          <a:xfrm>
            <a:off x="463975" y="3762100"/>
            <a:ext cx="7751700" cy="12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Hospital needs to provide more data in order to train the model well.</a:t>
            </a:r>
            <a:endParaRPr sz="1800">
              <a:solidFill>
                <a:schemeClr val="dk1"/>
              </a:solidFill>
            </a:endParaRPr>
          </a:p>
          <a:p>
            <a:pPr marL="0" lvl="0" indent="0" algn="l" rtl="0">
              <a:spcBef>
                <a:spcPts val="0"/>
              </a:spcBef>
              <a:spcAft>
                <a:spcPts val="0"/>
              </a:spcAft>
              <a:buNone/>
            </a:pPr>
            <a:r>
              <a:rPr lang="en" sz="1800">
                <a:solidFill>
                  <a:schemeClr val="dk1"/>
                </a:solidFill>
              </a:rPr>
              <a:t>Be extra cautious while collecting most important information(features that we found more related to Heart disease in Feature Engineering Process).</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8" name="Google Shape;168;p29"/>
          <p:cNvSpPr txBox="1"/>
          <p:nvPr/>
        </p:nvSpPr>
        <p:spPr>
          <a:xfrm>
            <a:off x="463975" y="1274325"/>
            <a:ext cx="8376600" cy="3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a:p>
            <a:pPr marL="457200" lvl="0" indent="-342900" algn="l" rtl="0">
              <a:spcBef>
                <a:spcPts val="0"/>
              </a:spcBef>
              <a:spcAft>
                <a:spcPts val="0"/>
              </a:spcAft>
              <a:buSzPts val="1800"/>
              <a:buChar char="●"/>
            </a:pPr>
            <a:r>
              <a:rPr lang="en" sz="1800" u="sng">
                <a:solidFill>
                  <a:schemeClr val="hlink"/>
                </a:solidFill>
                <a:hlinkClick r:id="rId3"/>
              </a:rPr>
              <a:t>Review the GitHub for programming details?</a:t>
            </a:r>
            <a:endParaRPr/>
          </a:p>
          <a:p>
            <a:pPr marL="457200" lvl="0" indent="-342900" algn="l" rtl="0">
              <a:spcBef>
                <a:spcPts val="0"/>
              </a:spcBef>
              <a:spcAft>
                <a:spcPts val="0"/>
              </a:spcAft>
              <a:buSzPts val="1800"/>
              <a:buChar char="●"/>
            </a:pPr>
            <a:r>
              <a:rPr lang="en" sz="1800" u="sng">
                <a:solidFill>
                  <a:schemeClr val="accent5"/>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What is Data Scaling?</a:t>
            </a:r>
            <a:endParaRPr sz="1800">
              <a:solidFill>
                <a:schemeClr val="lt2"/>
              </a:solidFill>
            </a:endParaRPr>
          </a:p>
          <a:p>
            <a:pPr marL="457200" lvl="0" indent="-342900" algn="l" rtl="0">
              <a:spcBef>
                <a:spcPts val="0"/>
              </a:spcBef>
              <a:spcAft>
                <a:spcPts val="0"/>
              </a:spcAft>
              <a:buSzPts val="1800"/>
              <a:buChar char="●"/>
            </a:pPr>
            <a:r>
              <a:rPr lang="en" sz="1800" u="sng">
                <a:solidFill>
                  <a:schemeClr val="hlink"/>
                </a:solidFill>
                <a:hlinkClick r:id="rId5"/>
              </a:rPr>
              <a:t>What is Feature Engineering and Feature Selection?</a:t>
            </a:r>
            <a:endParaRPr sz="1800">
              <a:solidFill>
                <a:schemeClr val="lt2"/>
              </a:solidFill>
            </a:endParaRPr>
          </a:p>
          <a:p>
            <a:pPr marL="457200" lvl="0" indent="-342900" algn="l" rtl="0">
              <a:spcBef>
                <a:spcPts val="0"/>
              </a:spcBef>
              <a:spcAft>
                <a:spcPts val="0"/>
              </a:spcAft>
              <a:buSzPts val="1800"/>
              <a:buChar char="●"/>
            </a:pPr>
            <a:r>
              <a:rPr lang="en" sz="1800" u="sng">
                <a:solidFill>
                  <a:schemeClr val="hlink"/>
                </a:solidFill>
                <a:hlinkClick r:id="rId6"/>
              </a:rPr>
              <a:t>What is Random Forest?</a:t>
            </a:r>
            <a:endParaRPr sz="1800">
              <a:solidFill>
                <a:schemeClr val="lt2"/>
              </a:solidFill>
            </a:endParaRPr>
          </a:p>
          <a:p>
            <a:pPr marL="0" lvl="0" indent="0" algn="l" rtl="0">
              <a:spcBef>
                <a:spcPts val="0"/>
              </a:spcBef>
              <a:spcAft>
                <a:spcPts val="0"/>
              </a:spcAft>
              <a:buNone/>
            </a:pPr>
            <a:endParaRPr sz="1800">
              <a:solidFill>
                <a:schemeClr val="lt2"/>
              </a:solidFill>
            </a:endParaRPr>
          </a:p>
          <a:p>
            <a:pPr marL="0" lvl="0" indent="0" algn="l" rtl="0">
              <a:spcBef>
                <a:spcPts val="0"/>
              </a:spcBef>
              <a:spcAft>
                <a:spcPts val="0"/>
              </a:spcAft>
              <a:buNone/>
            </a:pP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Agenda:</a:t>
            </a:r>
            <a:endParaRPr/>
          </a:p>
        </p:txBody>
      </p:sp>
      <p:sp>
        <p:nvSpPr>
          <p:cNvPr id="72" name="Google Shape;72;p15"/>
          <p:cNvSpPr txBox="1">
            <a:spLocks noGrp="1"/>
          </p:cNvSpPr>
          <p:nvPr>
            <p:ph type="body" idx="1"/>
          </p:nvPr>
        </p:nvSpPr>
        <p:spPr>
          <a:xfrm>
            <a:off x="311700" y="1152475"/>
            <a:ext cx="8520600" cy="572700"/>
          </a:xfrm>
          <a:prstGeom prst="rect">
            <a:avLst/>
          </a:prstGeom>
          <a:noFill/>
          <a:ln>
            <a:noFill/>
          </a:ln>
        </p:spPr>
        <p:txBody>
          <a:bodyPr spcFirstLastPara="1" wrap="square" lIns="91425" tIns="91425" rIns="91425" bIns="91425" anchor="t" anchorCtr="0">
            <a:normAutofit fontScale="25000"/>
          </a:bodyPr>
          <a:lstStyle/>
          <a:p>
            <a:pPr marL="0" lvl="0" indent="0" algn="l" rtl="0">
              <a:lnSpc>
                <a:spcPct val="115000"/>
              </a:lnSpc>
              <a:spcBef>
                <a:spcPts val="1200"/>
              </a:spcBef>
              <a:spcAft>
                <a:spcPts val="0"/>
              </a:spcAft>
              <a:buSzPct val="119529"/>
              <a:buNone/>
            </a:pPr>
            <a:endParaRPr sz="2738">
              <a:solidFill>
                <a:schemeClr val="dk1"/>
              </a:solidFill>
            </a:endParaRPr>
          </a:p>
          <a:p>
            <a:pPr marL="0" lvl="0" indent="0" algn="l" rtl="0">
              <a:lnSpc>
                <a:spcPct val="115000"/>
              </a:lnSpc>
              <a:spcBef>
                <a:spcPts val="1500"/>
              </a:spcBef>
              <a:spcAft>
                <a:spcPts val="1200"/>
              </a:spcAft>
              <a:buSzPct val="181818"/>
              <a:buNone/>
            </a:pPr>
            <a:endParaRPr/>
          </a:p>
        </p:txBody>
      </p:sp>
      <p:sp>
        <p:nvSpPr>
          <p:cNvPr id="73" name="Google Shape;73;p15"/>
          <p:cNvSpPr txBox="1"/>
          <p:nvPr/>
        </p:nvSpPr>
        <p:spPr>
          <a:xfrm>
            <a:off x="395325" y="1152475"/>
            <a:ext cx="3087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chemeClr val="dk1"/>
              </a:solidFill>
              <a:latin typeface="Arial"/>
              <a:ea typeface="Arial"/>
              <a:cs typeface="Arial"/>
              <a:sym typeface="Arial"/>
            </a:endParaRPr>
          </a:p>
        </p:txBody>
      </p:sp>
      <p:sp>
        <p:nvSpPr>
          <p:cNvPr id="74" name="Google Shape;74;p15"/>
          <p:cNvSpPr txBox="1"/>
          <p:nvPr/>
        </p:nvSpPr>
        <p:spPr>
          <a:xfrm>
            <a:off x="571500" y="2641250"/>
            <a:ext cx="3189600" cy="163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txBox="1"/>
          <p:nvPr/>
        </p:nvSpPr>
        <p:spPr>
          <a:xfrm>
            <a:off x="571500" y="1413883"/>
            <a:ext cx="4149300" cy="35709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chemeClr val="dk1"/>
              </a:buClr>
              <a:buSzPts val="2200"/>
              <a:buFont typeface="Arial"/>
              <a:buChar char="●"/>
            </a:pPr>
            <a:r>
              <a:rPr lang="en" sz="2200" b="0" i="0" u="sng" strike="noStrike" cap="none">
                <a:solidFill>
                  <a:schemeClr val="hlink"/>
                </a:solidFill>
                <a:latin typeface="Arial"/>
                <a:ea typeface="Arial"/>
                <a:cs typeface="Arial"/>
                <a:sym typeface="Arial"/>
                <a:hlinkClick r:id="rId3" action="ppaction://hlinksldjump"/>
              </a:rPr>
              <a:t>Problem Statement</a:t>
            </a:r>
            <a:endParaRPr sz="2200" b="0" i="0" u="none" strike="noStrike" cap="none">
              <a:solidFill>
                <a:schemeClr val="dk1"/>
              </a:solidFill>
              <a:latin typeface="Arial"/>
              <a:ea typeface="Arial"/>
              <a:cs typeface="Arial"/>
              <a:sym typeface="Arial"/>
            </a:endParaRPr>
          </a:p>
          <a:p>
            <a:pPr marL="457200" marR="0" lvl="0" indent="-368300" algn="l" rtl="0">
              <a:lnSpc>
                <a:spcPct val="100000"/>
              </a:lnSpc>
              <a:spcBef>
                <a:spcPts val="0"/>
              </a:spcBef>
              <a:spcAft>
                <a:spcPts val="0"/>
              </a:spcAft>
              <a:buClr>
                <a:schemeClr val="dk1"/>
              </a:buClr>
              <a:buSzPts val="2200"/>
              <a:buFont typeface="Arial"/>
              <a:buChar char="●"/>
            </a:pPr>
            <a:r>
              <a:rPr lang="en" sz="2200" b="0" i="0" u="sng" strike="noStrike" cap="none">
                <a:solidFill>
                  <a:schemeClr val="hlink"/>
                </a:solidFill>
                <a:latin typeface="Arial"/>
                <a:ea typeface="Arial"/>
                <a:cs typeface="Arial"/>
                <a:sym typeface="Arial"/>
                <a:hlinkClick r:id="rId4" action="ppaction://hlinksldjump"/>
              </a:rPr>
              <a:t>Data Section</a:t>
            </a:r>
            <a:endParaRPr sz="2200" b="0" i="0" u="none" strike="noStrike" cap="none">
              <a:solidFill>
                <a:schemeClr val="dk1"/>
              </a:solidFill>
              <a:latin typeface="Arial"/>
              <a:ea typeface="Arial"/>
              <a:cs typeface="Arial"/>
              <a:sym typeface="Arial"/>
            </a:endParaRPr>
          </a:p>
          <a:p>
            <a:pPr marL="457200" marR="0" lvl="0" indent="-368300" algn="l" rtl="0">
              <a:lnSpc>
                <a:spcPct val="100000"/>
              </a:lnSpc>
              <a:spcBef>
                <a:spcPts val="0"/>
              </a:spcBef>
              <a:spcAft>
                <a:spcPts val="0"/>
              </a:spcAft>
              <a:buClr>
                <a:schemeClr val="dk1"/>
              </a:buClr>
              <a:buSzPts val="2200"/>
              <a:buFont typeface="Arial"/>
              <a:buChar char="●"/>
            </a:pPr>
            <a:r>
              <a:rPr lang="en" sz="2200" b="0" i="0" u="sng" strike="noStrike" cap="none">
                <a:solidFill>
                  <a:schemeClr val="hlink"/>
                </a:solidFill>
                <a:latin typeface="Arial"/>
                <a:ea typeface="Arial"/>
                <a:cs typeface="Arial"/>
                <a:sym typeface="Arial"/>
                <a:hlinkClick r:id="rId5" action="ppaction://hlinksldjump"/>
              </a:rPr>
              <a:t>Exploratory Data Analysis</a:t>
            </a:r>
            <a:endParaRPr sz="2200" b="0" i="0" u="none" strike="noStrike" cap="none">
              <a:solidFill>
                <a:schemeClr val="dk1"/>
              </a:solidFill>
              <a:latin typeface="Arial"/>
              <a:ea typeface="Arial"/>
              <a:cs typeface="Arial"/>
              <a:sym typeface="Aria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6" action="ppaction://hlinksldjump"/>
              </a:rPr>
              <a:t>EDA Summary</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7" action="ppaction://hlinksldjump"/>
              </a:rPr>
              <a:t>Data Scaling</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8" action="ppaction://hlinksldjump"/>
              </a:rPr>
              <a:t>Feature Engineering</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9" action="ppaction://hlinksldjump"/>
              </a:rPr>
              <a:t>Modeling </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10" action="ppaction://hlinksldjump"/>
              </a:rPr>
              <a:t>Findings</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10" action="ppaction://hlinksldjump"/>
              </a:rPr>
              <a:t>Recommendation</a:t>
            </a:r>
            <a:endParaRPr sz="2200">
              <a:solidFill>
                <a:schemeClr val="dk1"/>
              </a:solidFill>
            </a:endParaRPr>
          </a:p>
          <a:p>
            <a:pPr marL="457200" marR="0" lvl="0" indent="-368300" algn="l" rtl="0">
              <a:lnSpc>
                <a:spcPct val="100000"/>
              </a:lnSpc>
              <a:spcBef>
                <a:spcPts val="0"/>
              </a:spcBef>
              <a:spcAft>
                <a:spcPts val="0"/>
              </a:spcAft>
              <a:buClr>
                <a:schemeClr val="dk1"/>
              </a:buClr>
              <a:buSzPts val="2200"/>
              <a:buChar char="●"/>
            </a:pPr>
            <a:r>
              <a:rPr lang="en" sz="2200" u="sng">
                <a:solidFill>
                  <a:schemeClr val="hlink"/>
                </a:solidFill>
                <a:hlinkClick r:id="rId11" action="ppaction://hlinksldjump"/>
              </a:rPr>
              <a:t>Appendix</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Statement:</a:t>
            </a:r>
            <a:endParaRPr/>
          </a:p>
          <a:p>
            <a:pPr marL="0" lvl="0" indent="0" algn="l" rtl="0">
              <a:lnSpc>
                <a:spcPct val="100000"/>
              </a:lnSpc>
              <a:spcBef>
                <a:spcPts val="0"/>
              </a:spcBef>
              <a:spcAft>
                <a:spcPts val="0"/>
              </a:spcAft>
              <a:buSzPct val="111111"/>
              <a:buNone/>
            </a:pPr>
            <a:endParaRPr/>
          </a:p>
        </p:txBody>
      </p:sp>
      <p:sp>
        <p:nvSpPr>
          <p:cNvPr id="81" name="Google Shape;8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200">
                <a:solidFill>
                  <a:schemeClr val="dk1"/>
                </a:solidFill>
              </a:rPr>
              <a:t>Cardiovascular diseases (CVDs) are the number 1 cause of death globally, taking an estimated 17.9 million lives each year, which accounts for 31% of all deaths worldwide. Heart failure is a common event caused by CVDs. People with cardiovascular disease or who are at high cardiovascular risk (due to the presence of one or more risk factors such as hypertension, diabetes, hyperlipidaemia or already established disease) need early detection and management wherein a machine learning model can be of great help.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571500"/>
            <a:ext cx="8520600" cy="7491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sz="2500"/>
              <a:t>Data Section:</a:t>
            </a:r>
            <a:endParaRPr sz="2500"/>
          </a:p>
        </p:txBody>
      </p:sp>
      <p:sp>
        <p:nvSpPr>
          <p:cNvPr id="87" name="Google Shape;87;p17"/>
          <p:cNvSpPr txBox="1"/>
          <p:nvPr/>
        </p:nvSpPr>
        <p:spPr>
          <a:xfrm>
            <a:off x="447925" y="1220225"/>
            <a:ext cx="7970100" cy="3521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120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Age</a:t>
            </a:r>
            <a:r>
              <a:rPr lang="en" sz="1200" b="0" i="0" u="none" strike="noStrike" cap="none">
                <a:solidFill>
                  <a:schemeClr val="dk1"/>
                </a:solidFill>
                <a:latin typeface="Arial"/>
                <a:ea typeface="Arial"/>
                <a:cs typeface="Arial"/>
                <a:sym typeface="Arial"/>
              </a:rPr>
              <a:t> : age of the patient [years]</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Sex</a:t>
            </a:r>
            <a:r>
              <a:rPr lang="en" sz="1200" b="0" i="0" u="none" strike="noStrike" cap="none">
                <a:solidFill>
                  <a:schemeClr val="dk1"/>
                </a:solidFill>
                <a:latin typeface="Arial"/>
                <a:ea typeface="Arial"/>
                <a:cs typeface="Arial"/>
                <a:sym typeface="Arial"/>
              </a:rPr>
              <a:t> : sex of the patient [M: Male, F: Female]</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ChestPainType</a:t>
            </a:r>
            <a:r>
              <a:rPr lang="en" sz="1200" b="0" i="0" u="none" strike="noStrike" cap="none">
                <a:solidFill>
                  <a:schemeClr val="dk1"/>
                </a:solidFill>
                <a:latin typeface="Arial"/>
                <a:ea typeface="Arial"/>
                <a:cs typeface="Arial"/>
                <a:sym typeface="Arial"/>
              </a:rPr>
              <a:t> : chest pain type [TA: Typical Angina, ATA: Atypical Angina, NAP: Non-Anginal Pain, ASY: Asymptomatic]</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RestingBP</a:t>
            </a:r>
            <a:r>
              <a:rPr lang="en" sz="1200" b="0" i="0" u="none" strike="noStrike" cap="none">
                <a:solidFill>
                  <a:schemeClr val="dk1"/>
                </a:solidFill>
                <a:latin typeface="Arial"/>
                <a:ea typeface="Arial"/>
                <a:cs typeface="Arial"/>
                <a:sym typeface="Arial"/>
              </a:rPr>
              <a:t> : resting blood pressure [mm Hg]</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Cholesterol</a:t>
            </a:r>
            <a:r>
              <a:rPr lang="en" sz="1200" b="0" i="0" u="none" strike="noStrike" cap="none">
                <a:solidFill>
                  <a:schemeClr val="dk1"/>
                </a:solidFill>
                <a:latin typeface="Arial"/>
                <a:ea typeface="Arial"/>
                <a:cs typeface="Arial"/>
                <a:sym typeface="Arial"/>
              </a:rPr>
              <a:t> : serum cholesterol [mm/dl]</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FastingBS</a:t>
            </a:r>
            <a:r>
              <a:rPr lang="en" sz="1200" b="0" i="0" u="none" strike="noStrike" cap="none">
                <a:solidFill>
                  <a:schemeClr val="dk1"/>
                </a:solidFill>
                <a:latin typeface="Arial"/>
                <a:ea typeface="Arial"/>
                <a:cs typeface="Arial"/>
                <a:sym typeface="Arial"/>
              </a:rPr>
              <a:t> : fasting blood sugar [1: if FastingBS &gt; 120 mg/dl, 0: otherwise]</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RestingECG</a:t>
            </a:r>
            <a:r>
              <a:rPr lang="en" sz="1200" b="0" i="0" u="none" strike="noStrike" cap="none">
                <a:solidFill>
                  <a:schemeClr val="dk1"/>
                </a:solidFill>
                <a:latin typeface="Arial"/>
                <a:ea typeface="Arial"/>
                <a:cs typeface="Arial"/>
                <a:sym typeface="Arial"/>
              </a:rPr>
              <a:t> : resting electrocardiogram results [Normal: Normal, ST: having ST-T wave abnormality (T wave inversions and/or ST elevation or depression of &gt; 0.05 mV), LVH: showing probable or definite left ventricular hypertrophy by Estes' criteria]</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MaxHR</a:t>
            </a:r>
            <a:r>
              <a:rPr lang="en" sz="1200" b="0" i="0" u="none" strike="noStrike" cap="none">
                <a:solidFill>
                  <a:schemeClr val="dk1"/>
                </a:solidFill>
                <a:latin typeface="Arial"/>
                <a:ea typeface="Arial"/>
                <a:cs typeface="Arial"/>
                <a:sym typeface="Arial"/>
              </a:rPr>
              <a:t> : maximum heart rate achieved [Numeric value between 60 and 202]</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ExerciseAngina</a:t>
            </a:r>
            <a:r>
              <a:rPr lang="en" sz="1200" b="0" i="0" u="none" strike="noStrike" cap="none">
                <a:solidFill>
                  <a:schemeClr val="dk1"/>
                </a:solidFill>
                <a:latin typeface="Arial"/>
                <a:ea typeface="Arial"/>
                <a:cs typeface="Arial"/>
                <a:sym typeface="Arial"/>
              </a:rPr>
              <a:t> : exercise-induced angina [Y: Yes, N: No]</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Oldpeak</a:t>
            </a:r>
            <a:r>
              <a:rPr lang="en" sz="1200" b="0" i="0" u="none" strike="noStrike" cap="none">
                <a:solidFill>
                  <a:schemeClr val="dk1"/>
                </a:solidFill>
                <a:latin typeface="Arial"/>
                <a:ea typeface="Arial"/>
                <a:cs typeface="Arial"/>
                <a:sym typeface="Arial"/>
              </a:rPr>
              <a:t> : oldpeak = ST [Numeric value measured in depression]</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ST_Slope</a:t>
            </a:r>
            <a:r>
              <a:rPr lang="en" sz="1200" b="0" i="0" u="none" strike="noStrike" cap="none">
                <a:solidFill>
                  <a:schemeClr val="dk1"/>
                </a:solidFill>
                <a:latin typeface="Arial"/>
                <a:ea typeface="Arial"/>
                <a:cs typeface="Arial"/>
                <a:sym typeface="Arial"/>
              </a:rPr>
              <a:t> : the slope of the peak exercise ST segment [Up: upsloping, Flat: flat, Down: downsloping]</a:t>
            </a:r>
            <a:endParaRPr sz="1200" b="0" i="0" u="none" strike="noStrike" cap="none">
              <a:solidFill>
                <a:schemeClr val="dk1"/>
              </a:solidFill>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HeartDisease</a:t>
            </a:r>
            <a:r>
              <a:rPr lang="en" sz="1200" b="0" i="0" u="none" strike="noStrike" cap="none">
                <a:solidFill>
                  <a:schemeClr val="dk1"/>
                </a:solidFill>
                <a:latin typeface="Arial"/>
                <a:ea typeface="Arial"/>
                <a:cs typeface="Arial"/>
                <a:sym typeface="Arial"/>
              </a:rPr>
              <a:t> : output class [1: heart disease, 0: Normal]</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a:stretch/>
        </p:blipFill>
        <p:spPr>
          <a:xfrm>
            <a:off x="360218" y="1399308"/>
            <a:ext cx="5618018" cy="3152093"/>
          </a:xfrm>
          <a:prstGeom prst="rect">
            <a:avLst/>
          </a:prstGeom>
          <a:noFill/>
          <a:ln>
            <a:noFill/>
          </a:ln>
        </p:spPr>
      </p:pic>
      <p:sp>
        <p:nvSpPr>
          <p:cNvPr id="93" name="Google Shape;93;p18"/>
          <p:cNvSpPr txBox="1"/>
          <p:nvPr/>
        </p:nvSpPr>
        <p:spPr>
          <a:xfrm>
            <a:off x="6331527" y="1316760"/>
            <a:ext cx="21820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chemeClr val="dk1"/>
                </a:solidFill>
                <a:latin typeface="Arial"/>
                <a:ea typeface="Arial"/>
                <a:cs typeface="Arial"/>
                <a:sym typeface="Arial"/>
              </a:rPr>
              <a:t>Dataset is balanced</a:t>
            </a:r>
            <a:endParaRPr sz="1400" b="0" i="0" u="none" strike="noStrike" cap="none">
              <a:solidFill>
                <a:schemeClr val="dk1"/>
              </a:solidFill>
              <a:latin typeface="Arial"/>
              <a:ea typeface="Arial"/>
              <a:cs typeface="Arial"/>
              <a:sym typeface="Arial"/>
            </a:endParaRPr>
          </a:p>
        </p:txBody>
      </p:sp>
      <p:sp>
        <p:nvSpPr>
          <p:cNvPr id="94" name="Google Shape;94;p18"/>
          <p:cNvSpPr txBox="1">
            <a:spLocks noGrp="1"/>
          </p:cNvSpPr>
          <p:nvPr>
            <p:ph type="title"/>
          </p:nvPr>
        </p:nvSpPr>
        <p:spPr>
          <a:xfrm>
            <a:off x="249355" y="135014"/>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a:t>Distribution: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89500"/>
            <a:ext cx="8520600" cy="841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a:t>Exploratory Data Analysis</a:t>
            </a:r>
            <a:endParaRPr/>
          </a:p>
        </p:txBody>
      </p:sp>
      <p:pic>
        <p:nvPicPr>
          <p:cNvPr id="100" name="Google Shape;100;p19"/>
          <p:cNvPicPr preferRelativeResize="0"/>
          <p:nvPr/>
        </p:nvPicPr>
        <p:blipFill rotWithShape="1">
          <a:blip r:embed="rId3">
            <a:alphaModFix/>
          </a:blip>
          <a:srcRect/>
          <a:stretch/>
        </p:blipFill>
        <p:spPr>
          <a:xfrm>
            <a:off x="463025" y="1441975"/>
            <a:ext cx="3955525" cy="3123700"/>
          </a:xfrm>
          <a:prstGeom prst="rect">
            <a:avLst/>
          </a:prstGeom>
          <a:noFill/>
          <a:ln>
            <a:noFill/>
          </a:ln>
        </p:spPr>
      </p:pic>
      <p:pic>
        <p:nvPicPr>
          <p:cNvPr id="101" name="Google Shape;101;p19"/>
          <p:cNvPicPr preferRelativeResize="0"/>
          <p:nvPr/>
        </p:nvPicPr>
        <p:blipFill rotWithShape="1">
          <a:blip r:embed="rId4">
            <a:alphaModFix/>
          </a:blip>
          <a:srcRect/>
          <a:stretch/>
        </p:blipFill>
        <p:spPr>
          <a:xfrm>
            <a:off x="4717472" y="1430814"/>
            <a:ext cx="3983183" cy="31348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3">
            <a:alphaModFix/>
          </a:blip>
          <a:srcRect/>
          <a:stretch/>
        </p:blipFill>
        <p:spPr>
          <a:xfrm>
            <a:off x="5007362" y="1441975"/>
            <a:ext cx="3824912" cy="3053825"/>
          </a:xfrm>
          <a:prstGeom prst="rect">
            <a:avLst/>
          </a:prstGeom>
          <a:noFill/>
          <a:ln>
            <a:noFill/>
          </a:ln>
        </p:spPr>
      </p:pic>
      <p:pic>
        <p:nvPicPr>
          <p:cNvPr id="107" name="Google Shape;107;p20"/>
          <p:cNvPicPr preferRelativeResize="0"/>
          <p:nvPr/>
        </p:nvPicPr>
        <p:blipFill rotWithShape="1">
          <a:blip r:embed="rId4">
            <a:alphaModFix/>
          </a:blip>
          <a:srcRect/>
          <a:stretch/>
        </p:blipFill>
        <p:spPr>
          <a:xfrm>
            <a:off x="879764" y="1452785"/>
            <a:ext cx="3969327" cy="3102079"/>
          </a:xfrm>
          <a:prstGeom prst="rect">
            <a:avLst/>
          </a:prstGeom>
          <a:noFill/>
          <a:ln>
            <a:noFill/>
          </a:ln>
        </p:spPr>
      </p:pic>
      <p:sp>
        <p:nvSpPr>
          <p:cNvPr id="108" name="Google Shape;10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Chest Pain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1"/>
          <p:cNvPicPr preferRelativeResize="0"/>
          <p:nvPr/>
        </p:nvPicPr>
        <p:blipFill rotWithShape="1">
          <a:blip r:embed="rId3">
            <a:alphaModFix/>
          </a:blip>
          <a:srcRect/>
          <a:stretch/>
        </p:blipFill>
        <p:spPr>
          <a:xfrm>
            <a:off x="311700" y="1288473"/>
            <a:ext cx="5181627" cy="3686258"/>
          </a:xfrm>
          <a:prstGeom prst="rect">
            <a:avLst/>
          </a:prstGeom>
          <a:noFill/>
          <a:ln>
            <a:noFill/>
          </a:ln>
        </p:spPr>
      </p:pic>
      <p:sp>
        <p:nvSpPr>
          <p:cNvPr id="114" name="Google Shape;114;p21"/>
          <p:cNvSpPr txBox="1"/>
          <p:nvPr/>
        </p:nvSpPr>
        <p:spPr>
          <a:xfrm>
            <a:off x="6109854" y="1149928"/>
            <a:ext cx="2369128"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0" i="0" u="none" strike="noStrike" cap="none">
                <a:solidFill>
                  <a:schemeClr val="dk1"/>
                </a:solidFill>
                <a:latin typeface="Arial"/>
                <a:ea typeface="Arial"/>
                <a:cs typeface="Arial"/>
                <a:sym typeface="Arial"/>
              </a:rPr>
              <a:t>Fasting Blood Sugar level &lt; 120 mg/dl displays high chances of heart diseases.</a:t>
            </a:r>
            <a:endParaRPr sz="1600" b="0" i="0" u="none" strike="noStrike" cap="none">
              <a:solidFill>
                <a:schemeClr val="dk1"/>
              </a:solidFill>
              <a:latin typeface="Arial"/>
              <a:ea typeface="Arial"/>
              <a:cs typeface="Arial"/>
              <a:sym typeface="Arial"/>
            </a:endParaRPr>
          </a:p>
        </p:txBody>
      </p:sp>
      <p:sp>
        <p:nvSpPr>
          <p:cNvPr id="115" name="Google Shape;1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Fasting Blood Sugar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rotWithShape="1">
          <a:blip r:embed="rId3">
            <a:alphaModFix/>
          </a:blip>
          <a:srcRect/>
          <a:stretch/>
        </p:blipFill>
        <p:spPr>
          <a:xfrm>
            <a:off x="840325" y="1237200"/>
            <a:ext cx="7877175" cy="3452564"/>
          </a:xfrm>
          <a:prstGeom prst="rect">
            <a:avLst/>
          </a:prstGeom>
          <a:noFill/>
          <a:ln>
            <a:noFill/>
          </a:ln>
        </p:spPr>
      </p:pic>
      <p:sp>
        <p:nvSpPr>
          <p:cNvPr id="121" name="Google Shape;1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Cholesterol</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On-screen Show (16:9)</PresentationFormat>
  <Paragraphs>99</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Simple Dark</vt:lpstr>
      <vt:lpstr>Heart Failure prediction</vt:lpstr>
      <vt:lpstr>Agenda:</vt:lpstr>
      <vt:lpstr>Problem Statement: </vt:lpstr>
      <vt:lpstr>Data Section:</vt:lpstr>
      <vt:lpstr>Distribution:</vt:lpstr>
      <vt:lpstr>Exploratory Data Analysis</vt:lpstr>
      <vt:lpstr>Chest Pain Type:</vt:lpstr>
      <vt:lpstr>Fasting Blood Sugar</vt:lpstr>
      <vt:lpstr>Cholesterol</vt:lpstr>
      <vt:lpstr>Summary:</vt:lpstr>
      <vt:lpstr>Methods, Findings, and Recommendations </vt:lpstr>
      <vt:lpstr>Data Scaling:</vt:lpstr>
      <vt:lpstr>Feature Engineering: (Focus on Important Features)</vt:lpstr>
      <vt:lpstr>Modeling(Selection,Training, Evaluation):</vt:lpstr>
      <vt:lpstr>Findings:</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Admin</dc:creator>
  <cp:lastModifiedBy>Admin</cp:lastModifiedBy>
  <cp:revision>1</cp:revision>
  <dcterms:modified xsi:type="dcterms:W3CDTF">2023-11-28T23:46:20Z</dcterms:modified>
</cp:coreProperties>
</file>