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4" r:id="rId8"/>
    <p:sldId id="268" r:id="rId9"/>
    <p:sldId id="269" r:id="rId10"/>
    <p:sldId id="262"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1" d="100"/>
          <a:sy n="101" d="100"/>
        </p:scale>
        <p:origin x="9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991E3-7F2A-4099-860B-79BBC0B07CF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343915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991E3-7F2A-4099-860B-79BBC0B07CF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117858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991E3-7F2A-4099-860B-79BBC0B07CF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153744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991E3-7F2A-4099-860B-79BBC0B07CF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139733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991E3-7F2A-4099-860B-79BBC0B07CF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230576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9991E3-7F2A-4099-860B-79BBC0B07CF0}"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238365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9991E3-7F2A-4099-860B-79BBC0B07CF0}"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321796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9991E3-7F2A-4099-860B-79BBC0B07CF0}"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204340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991E3-7F2A-4099-860B-79BBC0B07CF0}"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219444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9991E3-7F2A-4099-860B-79BBC0B07CF0}"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23210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9991E3-7F2A-4099-860B-79BBC0B07CF0}"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5C642-539C-4F18-B462-4CA19247BBF8}" type="slidenum">
              <a:rPr lang="en-US" smtClean="0"/>
              <a:t>‹#›</a:t>
            </a:fld>
            <a:endParaRPr lang="en-US"/>
          </a:p>
        </p:txBody>
      </p:sp>
    </p:spTree>
    <p:extLst>
      <p:ext uri="{BB962C8B-B14F-4D97-AF65-F5344CB8AC3E}">
        <p14:creationId xmlns:p14="http://schemas.microsoft.com/office/powerpoint/2010/main" val="339408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991E3-7F2A-4099-860B-79BBC0B07CF0}"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5C642-539C-4F18-B462-4CA19247BBF8}" type="slidenum">
              <a:rPr lang="en-US" smtClean="0"/>
              <a:t>‹#›</a:t>
            </a:fld>
            <a:endParaRPr lang="en-US"/>
          </a:p>
        </p:txBody>
      </p:sp>
    </p:spTree>
    <p:extLst>
      <p:ext uri="{BB962C8B-B14F-4D97-AF65-F5344CB8AC3E}">
        <p14:creationId xmlns:p14="http://schemas.microsoft.com/office/powerpoint/2010/main" val="41335057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ace Recognition using K-means clustering | by Yasser Chihab | Analytics  Vidhya | Medium">
            <a:extLst>
              <a:ext uri="{FF2B5EF4-FFF2-40B4-BE49-F238E27FC236}">
                <a16:creationId xmlns:a16="http://schemas.microsoft.com/office/drawing/2014/main" id="{D925E4CB-5FDA-B27C-8BF1-8B4FE039B9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03" r="25310" b="249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1377165-7E9E-AC0C-0164-F2683882C856}"/>
              </a:ext>
            </a:extLst>
          </p:cNvPr>
          <p:cNvSpPr>
            <a:spLocks noGrp="1"/>
          </p:cNvSpPr>
          <p:nvPr>
            <p:ph type="ctrTitle"/>
          </p:nvPr>
        </p:nvSpPr>
        <p:spPr>
          <a:xfrm>
            <a:off x="477981" y="1122363"/>
            <a:ext cx="4023360" cy="3204134"/>
          </a:xfrm>
        </p:spPr>
        <p:txBody>
          <a:bodyPr anchor="b">
            <a:normAutofit/>
          </a:bodyPr>
          <a:lstStyle/>
          <a:p>
            <a:pPr algn="l"/>
            <a:r>
              <a:rPr lang="en-US" sz="4800" b="1" dirty="0">
                <a:latin typeface="Times New Roman" panose="02020603050405020304" pitchFamily="18" charset="0"/>
                <a:cs typeface="Times New Roman" panose="02020603050405020304" pitchFamily="18" charset="0"/>
              </a:rPr>
              <a:t>K- Means Clustering </a:t>
            </a:r>
          </a:p>
        </p:txBody>
      </p:sp>
      <p:sp>
        <p:nvSpPr>
          <p:cNvPr id="3" name="Subtitle 2">
            <a:extLst>
              <a:ext uri="{FF2B5EF4-FFF2-40B4-BE49-F238E27FC236}">
                <a16:creationId xmlns:a16="http://schemas.microsoft.com/office/drawing/2014/main" id="{B4F1404D-4B61-9221-551C-DC0E173316E7}"/>
              </a:ext>
            </a:extLst>
          </p:cNvPr>
          <p:cNvSpPr>
            <a:spLocks noGrp="1"/>
          </p:cNvSpPr>
          <p:nvPr>
            <p:ph type="subTitle" idx="1"/>
          </p:nvPr>
        </p:nvSpPr>
        <p:spPr>
          <a:xfrm>
            <a:off x="477980" y="4872922"/>
            <a:ext cx="4023359" cy="1208141"/>
          </a:xfrm>
        </p:spPr>
        <p:txBody>
          <a:bodyPr>
            <a:normAutofit fontScale="85000" lnSpcReduction="20000"/>
          </a:bodyPr>
          <a:lstStyle/>
          <a:p>
            <a:pPr algn="l"/>
            <a:r>
              <a:rPr lang="en-US" sz="2000" b="1" dirty="0">
                <a:latin typeface="Times New Roman" panose="02020603050405020304" pitchFamily="18" charset="0"/>
                <a:cs typeface="Times New Roman" panose="02020603050405020304" pitchFamily="18" charset="0"/>
              </a:rPr>
              <a:t>Team Members: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Mahesh Jadhav</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Mugdha Shinde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Chaitanya Dave</a:t>
            </a:r>
          </a:p>
        </p:txBody>
      </p:sp>
    </p:spTree>
    <p:extLst>
      <p:ext uri="{BB962C8B-B14F-4D97-AF65-F5344CB8AC3E}">
        <p14:creationId xmlns:p14="http://schemas.microsoft.com/office/powerpoint/2010/main" val="29461560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fontScale="90000"/>
          </a:bodyPr>
          <a:lstStyle/>
          <a:p>
            <a:r>
              <a:rPr lang="en-US" sz="4000" b="1" dirty="0">
                <a:latin typeface="Times New Roman" panose="02020603050405020304" pitchFamily="18" charset="0"/>
                <a:cs typeface="Times New Roman" panose="02020603050405020304" pitchFamily="18" charset="0"/>
              </a:rPr>
              <a:t>Implementation of K - Means Clustering in R?</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E6CE4492-4F11-053E-648F-68C48648CD6D}"/>
              </a:ext>
            </a:extLst>
          </p:cNvPr>
          <p:cNvPicPr>
            <a:picLocks noGrp="1" noChangeAspect="1"/>
          </p:cNvPicPr>
          <p:nvPr>
            <p:ph idx="1"/>
          </p:nvPr>
        </p:nvPicPr>
        <p:blipFill>
          <a:blip r:embed="rId2"/>
          <a:stretch>
            <a:fillRect/>
          </a:stretch>
        </p:blipFill>
        <p:spPr>
          <a:xfrm>
            <a:off x="5570157" y="2313396"/>
            <a:ext cx="6152451" cy="4258854"/>
          </a:xfrm>
          <a:prstGeom prst="rect">
            <a:avLst/>
          </a:prstGeom>
        </p:spPr>
      </p:pic>
      <p:sp>
        <p:nvSpPr>
          <p:cNvPr id="11" name="TextBox 10">
            <a:extLst>
              <a:ext uri="{FF2B5EF4-FFF2-40B4-BE49-F238E27FC236}">
                <a16:creationId xmlns:a16="http://schemas.microsoft.com/office/drawing/2014/main" id="{A0A544BB-87E4-98A5-2D6A-CB35CCCC6DFD}"/>
              </a:ext>
            </a:extLst>
          </p:cNvPr>
          <p:cNvSpPr txBox="1"/>
          <p:nvPr/>
        </p:nvSpPr>
        <p:spPr>
          <a:xfrm>
            <a:off x="558209" y="2313396"/>
            <a:ext cx="501194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code defines a function called "</a:t>
            </a:r>
            <a:r>
              <a:rPr lang="en-US" sz="1600" dirty="0" err="1">
                <a:latin typeface="Times New Roman" panose="02020603050405020304" pitchFamily="18" charset="0"/>
                <a:cs typeface="Times New Roman" panose="02020603050405020304" pitchFamily="18" charset="0"/>
              </a:rPr>
              <a:t>kmeans</a:t>
            </a:r>
            <a:r>
              <a:rPr lang="en-US" sz="1600" dirty="0">
                <a:latin typeface="Times New Roman" panose="02020603050405020304" pitchFamily="18" charset="0"/>
                <a:cs typeface="Times New Roman" panose="02020603050405020304" pitchFamily="18" charset="0"/>
              </a:rPr>
              <a:t>" that implements the K-means clustering algorithm in R. The function takes a matrix or data frame of data points to be clustered, the number of clusters to be formed, and the maximum number of iterations to be performed before stopping the algorithm.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function initializes the centroids randomly and iteratively assigns each data point to the closest centroid and updates the centroid positions until convergence.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Finally, the function returns a list with two elements: the cluster assignment of each data point and the final positions of the centroids.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code provides a simple and customizable implementation of the K-means clustering algorithm in R.</a:t>
            </a:r>
          </a:p>
        </p:txBody>
      </p:sp>
    </p:spTree>
    <p:extLst>
      <p:ext uri="{BB962C8B-B14F-4D97-AF65-F5344CB8AC3E}">
        <p14:creationId xmlns:p14="http://schemas.microsoft.com/office/powerpoint/2010/main" val="98302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Inbuilt K Means Function in R</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71F7D3-A9B3-9B16-37AB-6C6B3F469E28}"/>
              </a:ext>
            </a:extLst>
          </p:cNvPr>
          <p:cNvSpPr>
            <a:spLocks noGrp="1"/>
          </p:cNvSpPr>
          <p:nvPr>
            <p:ph idx="1"/>
          </p:nvPr>
        </p:nvSpPr>
        <p:spPr>
          <a:xfrm>
            <a:off x="558209" y="2481943"/>
            <a:ext cx="11164399" cy="3947432"/>
          </a:xfrm>
        </p:spPr>
        <p:txBody>
          <a:bodyPr>
            <a:normAutofit fontScale="92500" lnSpcReduction="10000"/>
          </a:bodyPr>
          <a:lstStyle/>
          <a:p>
            <a:pPr marL="0" marR="0" indent="0" algn="just">
              <a:spcBef>
                <a:spcPts val="0"/>
              </a:spcBef>
              <a:spcAft>
                <a:spcPts val="0"/>
              </a:spcAft>
              <a:buNone/>
              <a:tabLst>
                <a:tab pos="2743200" algn="ctr"/>
                <a:tab pos="5486400" algn="r"/>
              </a:tabLst>
            </a:pPr>
            <a:r>
              <a:rPr lang="en-US" sz="1800" dirty="0">
                <a:effectLst/>
                <a:latin typeface="Times New Roman" panose="02020603050405020304" pitchFamily="18" charset="0"/>
                <a:ea typeface="Times New Roman" panose="02020603050405020304" pitchFamily="18" charset="0"/>
              </a:rPr>
              <a:t>To perform K-means clustering using the "</a:t>
            </a:r>
            <a:r>
              <a:rPr lang="en-US" sz="1800" dirty="0" err="1">
                <a:effectLst/>
                <a:latin typeface="Times New Roman" panose="02020603050405020304" pitchFamily="18" charset="0"/>
                <a:ea typeface="Times New Roman" panose="02020603050405020304" pitchFamily="18" charset="0"/>
              </a:rPr>
              <a:t>kmeans</a:t>
            </a:r>
            <a:r>
              <a:rPr lang="en-US" sz="1800" dirty="0">
                <a:effectLst/>
                <a:latin typeface="Times New Roman" panose="02020603050405020304" pitchFamily="18" charset="0"/>
                <a:ea typeface="Times New Roman" panose="02020603050405020304" pitchFamily="18" charset="0"/>
              </a:rPr>
              <a:t>()" function in R, we need to provide the following parameters:</a:t>
            </a:r>
          </a:p>
          <a:p>
            <a:pPr marL="342900" marR="0" lvl="0" indent="-342900" algn="just">
              <a:spcBef>
                <a:spcPts val="0"/>
              </a:spcBef>
              <a:spcAft>
                <a:spcPts val="0"/>
              </a:spcAft>
              <a:buFont typeface="+mj-lt"/>
              <a:buAutoNum type="arabicPeriod"/>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rPr>
              <a:t>"x": A numeric matrix or data frame containing the dataset to be clustered.</a:t>
            </a:r>
          </a:p>
          <a:p>
            <a:pPr marL="342900" marR="0" lvl="0" indent="-342900" algn="just">
              <a:spcBef>
                <a:spcPts val="0"/>
              </a:spcBef>
              <a:spcAft>
                <a:spcPts val="0"/>
              </a:spcAft>
              <a:buFont typeface="+mj-lt"/>
              <a:buAutoNum type="arabicPeriod"/>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rPr>
              <a:t>"centers": The number of clusters to be formed.</a:t>
            </a:r>
          </a:p>
          <a:p>
            <a:pPr marL="342900" marR="0" lvl="0" indent="-342900" algn="just">
              <a:spcBef>
                <a:spcPts val="0"/>
              </a:spcBef>
              <a:spcAft>
                <a:spcPts val="0"/>
              </a:spcAft>
              <a:buFont typeface="+mj-lt"/>
              <a:buAutoNum type="arabicPeriod"/>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nstart</a:t>
            </a:r>
            <a:r>
              <a:rPr lang="en-US" sz="1800" dirty="0">
                <a:effectLst/>
                <a:latin typeface="Times New Roman" panose="02020603050405020304" pitchFamily="18" charset="0"/>
                <a:ea typeface="Times New Roman" panose="02020603050405020304" pitchFamily="18" charset="0"/>
              </a:rPr>
              <a:t>": The number of times the algorithm should be run with different initial cluster centers.</a:t>
            </a:r>
          </a:p>
          <a:p>
            <a:pPr marL="342900" marR="0" lvl="0" indent="-342900" algn="just">
              <a:spcBef>
                <a:spcPts val="0"/>
              </a:spcBef>
              <a:spcAft>
                <a:spcPts val="0"/>
              </a:spcAft>
              <a:buFont typeface="+mj-lt"/>
              <a:buAutoNum type="arabicPeriod"/>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rPr>
              <a:t>"algorithm": The algorithm used to compute the clusters. It can be "Hartigan-Wong" or "Lloyd".</a:t>
            </a:r>
          </a:p>
          <a:p>
            <a:pPr marL="342900" marR="0" lvl="0" indent="-342900" algn="just">
              <a:spcBef>
                <a:spcPts val="0"/>
              </a:spcBef>
              <a:spcAft>
                <a:spcPts val="0"/>
              </a:spcAft>
              <a:buFont typeface="+mj-lt"/>
              <a:buAutoNum type="arabicPeriod"/>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iter.max</a:t>
            </a:r>
            <a:r>
              <a:rPr lang="en-US" sz="1800" dirty="0">
                <a:effectLst/>
                <a:latin typeface="Times New Roman" panose="02020603050405020304" pitchFamily="18" charset="0"/>
                <a:ea typeface="Times New Roman" panose="02020603050405020304" pitchFamily="18" charset="0"/>
              </a:rPr>
              <a:t>": The maximum number of iterations to be run.</a:t>
            </a:r>
          </a:p>
          <a:p>
            <a:pPr marL="342900" marR="0" lvl="0" indent="-342900" algn="just">
              <a:spcBef>
                <a:spcPts val="0"/>
              </a:spcBef>
              <a:spcAft>
                <a:spcPts val="0"/>
              </a:spcAft>
              <a:buFont typeface="+mj-lt"/>
              <a:buAutoNum type="arabicPeriod"/>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tol</a:t>
            </a:r>
            <a:r>
              <a:rPr lang="en-US" sz="1800" dirty="0">
                <a:effectLst/>
                <a:latin typeface="Times New Roman" panose="02020603050405020304" pitchFamily="18" charset="0"/>
                <a:ea typeface="Times New Roman" panose="02020603050405020304" pitchFamily="18" charset="0"/>
              </a:rPr>
              <a:t>": The convergence tolerance value.</a:t>
            </a:r>
          </a:p>
          <a:p>
            <a:pPr marL="342900" marR="0" lvl="0" indent="-342900" algn="just">
              <a:spcBef>
                <a:spcPts val="0"/>
              </a:spcBef>
              <a:spcAft>
                <a:spcPts val="0"/>
              </a:spcAft>
              <a:buFont typeface="+mj-lt"/>
              <a:buAutoNum type="arabicPeriod"/>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rPr>
              <a:t>"trace": If TRUE, it prints the convergence information during the algorithm.</a:t>
            </a:r>
          </a:p>
          <a:p>
            <a:r>
              <a:rPr lang="en-US" sz="1800" dirty="0">
                <a:effectLst/>
                <a:latin typeface="Times New Roman" panose="02020603050405020304" pitchFamily="18" charset="0"/>
                <a:ea typeface="Times New Roman" panose="02020603050405020304" pitchFamily="18" charset="0"/>
              </a:rPr>
              <a:t>Once the "</a:t>
            </a:r>
            <a:r>
              <a:rPr lang="en-US" sz="1800" dirty="0" err="1">
                <a:effectLst/>
                <a:latin typeface="Times New Roman" panose="02020603050405020304" pitchFamily="18" charset="0"/>
                <a:ea typeface="Times New Roman" panose="02020603050405020304" pitchFamily="18" charset="0"/>
              </a:rPr>
              <a:t>kmeans</a:t>
            </a:r>
            <a:r>
              <a:rPr lang="en-US" sz="1800" dirty="0">
                <a:effectLst/>
                <a:latin typeface="Times New Roman" panose="02020603050405020304" pitchFamily="18" charset="0"/>
                <a:ea typeface="Times New Roman" panose="02020603050405020304" pitchFamily="18" charset="0"/>
              </a:rPr>
              <a:t>()" function is executed, it returns an object of class "</a:t>
            </a:r>
            <a:r>
              <a:rPr lang="en-US" sz="1800" dirty="0" err="1">
                <a:effectLst/>
                <a:latin typeface="Times New Roman" panose="02020603050405020304" pitchFamily="18" charset="0"/>
                <a:ea typeface="Times New Roman" panose="02020603050405020304" pitchFamily="18" charset="0"/>
              </a:rPr>
              <a:t>kmeans</a:t>
            </a:r>
            <a:r>
              <a:rPr lang="en-US" sz="1800" dirty="0">
                <a:effectLst/>
                <a:latin typeface="Times New Roman" panose="02020603050405020304" pitchFamily="18" charset="0"/>
                <a:ea typeface="Times New Roman" panose="02020603050405020304" pitchFamily="18" charset="0"/>
              </a:rPr>
              <a:t>". This object contains information such as cluster centers, cluster assignments, within-cluster sum of squares, and iteration details.</a:t>
            </a:r>
          </a:p>
          <a:p>
            <a:r>
              <a:rPr lang="en-US" sz="1800" dirty="0">
                <a:effectLst/>
                <a:latin typeface="Times New Roman" panose="02020603050405020304" pitchFamily="18" charset="0"/>
                <a:ea typeface="Times New Roman" panose="02020603050405020304" pitchFamily="18" charset="0"/>
              </a:rPr>
              <a:t>To determine the optimal number of clusters, we can use the elbow method or silhouette analysis. The "</a:t>
            </a:r>
            <a:r>
              <a:rPr lang="en-US" sz="1800" dirty="0" err="1">
                <a:effectLst/>
                <a:latin typeface="Times New Roman" panose="02020603050405020304" pitchFamily="18" charset="0"/>
                <a:ea typeface="Times New Roman" panose="02020603050405020304" pitchFamily="18" charset="0"/>
              </a:rPr>
              <a:t>fviz_nbclust</a:t>
            </a:r>
            <a:r>
              <a:rPr lang="en-US" sz="1800" dirty="0">
                <a:effectLst/>
                <a:latin typeface="Times New Roman" panose="02020603050405020304" pitchFamily="18" charset="0"/>
                <a:ea typeface="Times New Roman" panose="02020603050405020304" pitchFamily="18" charset="0"/>
              </a:rPr>
              <a:t>()" function from the "</a:t>
            </a:r>
            <a:r>
              <a:rPr lang="en-US" sz="1800" dirty="0" err="1">
                <a:effectLst/>
                <a:latin typeface="Times New Roman" panose="02020603050405020304" pitchFamily="18" charset="0"/>
                <a:ea typeface="Times New Roman" panose="02020603050405020304" pitchFamily="18" charset="0"/>
              </a:rPr>
              <a:t>factoextra</a:t>
            </a:r>
            <a:r>
              <a:rPr lang="en-US" sz="1800" dirty="0">
                <a:effectLst/>
                <a:latin typeface="Times New Roman" panose="02020603050405020304" pitchFamily="18" charset="0"/>
                <a:ea typeface="Times New Roman" panose="02020603050405020304" pitchFamily="18" charset="0"/>
              </a:rPr>
              <a:t>" package can be used to create a plot of the within-cluster sum of squares for different numbers of clusters, allowing us to identify the elbow point where the plot starts to level off.</a:t>
            </a:r>
          </a:p>
          <a:p>
            <a:r>
              <a:rPr lang="en-US" sz="1800" dirty="0">
                <a:effectLst/>
                <a:latin typeface="Times New Roman" panose="02020603050405020304" pitchFamily="18" charset="0"/>
                <a:ea typeface="Times New Roman" panose="02020603050405020304" pitchFamily="18" charset="0"/>
              </a:rPr>
              <a:t>Overall, the inbuilt "</a:t>
            </a:r>
            <a:r>
              <a:rPr lang="en-US" sz="1800" dirty="0" err="1">
                <a:effectLst/>
                <a:latin typeface="Times New Roman" panose="02020603050405020304" pitchFamily="18" charset="0"/>
                <a:ea typeface="Times New Roman" panose="02020603050405020304" pitchFamily="18" charset="0"/>
              </a:rPr>
              <a:t>kmeans</a:t>
            </a:r>
            <a:r>
              <a:rPr lang="en-US" sz="1800" dirty="0">
                <a:effectLst/>
                <a:latin typeface="Times New Roman" panose="02020603050405020304" pitchFamily="18" charset="0"/>
                <a:ea typeface="Times New Roman" panose="02020603050405020304" pitchFamily="18" charset="0"/>
              </a:rPr>
              <a:t>()" function in R makes it easy to perform K-means clustering on a dataset, and the elbow method and silhouette analysis can be used to determine the optimal number of clusters.</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2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22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K Means Clustering Result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DB8C3774-A552-7279-E606-17ADD9B4ABAE}"/>
              </a:ext>
            </a:extLst>
          </p:cNvPr>
          <p:cNvPicPr>
            <a:picLocks noGrp="1" noChangeAspect="1"/>
          </p:cNvPicPr>
          <p:nvPr>
            <p:ph idx="1"/>
          </p:nvPr>
        </p:nvPicPr>
        <p:blipFill>
          <a:blip r:embed="rId2"/>
          <a:stretch>
            <a:fillRect/>
          </a:stretch>
        </p:blipFill>
        <p:spPr>
          <a:xfrm>
            <a:off x="6548230" y="2234640"/>
            <a:ext cx="5447083" cy="3948112"/>
          </a:xfrm>
        </p:spPr>
      </p:pic>
      <p:pic>
        <p:nvPicPr>
          <p:cNvPr id="7" name="Picture 6">
            <a:extLst>
              <a:ext uri="{FF2B5EF4-FFF2-40B4-BE49-F238E27FC236}">
                <a16:creationId xmlns:a16="http://schemas.microsoft.com/office/drawing/2014/main" id="{B9605DC3-42F8-E336-79C2-544642FE04FE}"/>
              </a:ext>
            </a:extLst>
          </p:cNvPr>
          <p:cNvPicPr>
            <a:picLocks noChangeAspect="1"/>
          </p:cNvPicPr>
          <p:nvPr/>
        </p:nvPicPr>
        <p:blipFill>
          <a:blip r:embed="rId3"/>
          <a:stretch>
            <a:fillRect/>
          </a:stretch>
        </p:blipFill>
        <p:spPr>
          <a:xfrm>
            <a:off x="631988" y="2276856"/>
            <a:ext cx="5768812" cy="3905896"/>
          </a:xfrm>
          <a:prstGeom prst="rect">
            <a:avLst/>
          </a:prstGeom>
        </p:spPr>
      </p:pic>
    </p:spTree>
    <p:extLst>
      <p:ext uri="{BB962C8B-B14F-4D97-AF65-F5344CB8AC3E}">
        <p14:creationId xmlns:p14="http://schemas.microsoft.com/office/powerpoint/2010/main" val="388928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DF2B15C2-ED8C-25DC-CF1A-0B9467ADA21C}"/>
              </a:ext>
            </a:extLst>
          </p:cNvPr>
          <p:cNvSpPr>
            <a:spLocks noGrp="1" noChangeArrowheads="1"/>
          </p:cNvSpPr>
          <p:nvPr>
            <p:ph idx="1"/>
          </p:nvPr>
        </p:nvSpPr>
        <p:spPr bwMode="auto">
          <a:xfrm>
            <a:off x="566928" y="2770187"/>
            <a:ext cx="1115568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We successfully developed a k-means clustering algorithm from scratch in R language for the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USArrest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dataset, using optimization techniques to improve its modularity, flexibility, and computational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Our implementation produced results that were comparable to existing R implementations, and we also created a visualization tool to aid in interpreting the clustering structure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This project provided valuable insights into the k-means algorithm and its practical applications, making it a useful resource for researchers and practitioners analyzing crime statistics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8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A6C2C-64A1-D527-DD79-FB304B3ED16A}"/>
              </a:ext>
            </a:extLst>
          </p:cNvPr>
          <p:cNvSpPr txBox="1"/>
          <p:nvPr/>
        </p:nvSpPr>
        <p:spPr>
          <a:xfrm rot="10800000" flipV="1">
            <a:off x="3912869" y="2921168"/>
            <a:ext cx="4366262" cy="1015663"/>
          </a:xfrm>
          <a:prstGeom prst="rect">
            <a:avLst/>
          </a:prstGeom>
          <a:solidFill>
            <a:schemeClr val="accent2">
              <a:lumMod val="75000"/>
            </a:schemeClr>
          </a:solid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336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D20365-2DD3-3166-7F35-413AE9DDA005}"/>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Table of Content:</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Content Placeholder 2">
            <a:extLst>
              <a:ext uri="{FF2B5EF4-FFF2-40B4-BE49-F238E27FC236}">
                <a16:creationId xmlns:a16="http://schemas.microsoft.com/office/drawing/2014/main" id="{87C03C9D-BE6C-9544-6154-4A07C1919ACA}"/>
              </a:ext>
            </a:extLst>
          </p:cNvPr>
          <p:cNvSpPr>
            <a:spLocks noGrp="1"/>
          </p:cNvSpPr>
          <p:nvPr>
            <p:ph idx="1"/>
          </p:nvPr>
        </p:nvSpPr>
        <p:spPr>
          <a:xfrm>
            <a:off x="1115568" y="2481943"/>
            <a:ext cx="10168128" cy="3695020"/>
          </a:xfrm>
        </p:spPr>
        <p:txBody>
          <a:bodyPr>
            <a:normAutofit/>
          </a:bodyPr>
          <a:lstStyle/>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Problem Statement</a:t>
            </a:r>
          </a:p>
          <a:p>
            <a:r>
              <a:rPr lang="en-US" sz="2200" dirty="0">
                <a:latin typeface="Times New Roman" panose="02020603050405020304" pitchFamily="18" charset="0"/>
                <a:cs typeface="Times New Roman" panose="02020603050405020304" pitchFamily="18" charset="0"/>
              </a:rPr>
              <a:t>K – means Algorithm</a:t>
            </a:r>
          </a:p>
          <a:p>
            <a:r>
              <a:rPr lang="en-US" sz="2200" dirty="0">
                <a:latin typeface="Times New Roman" panose="02020603050405020304" pitchFamily="18" charset="0"/>
                <a:cs typeface="Times New Roman" panose="02020603050405020304" pitchFamily="18" charset="0"/>
              </a:rPr>
              <a:t>Implementation of Algorithm from Scratch</a:t>
            </a:r>
          </a:p>
          <a:p>
            <a:r>
              <a:rPr lang="en-US" sz="2200" dirty="0">
                <a:latin typeface="Times New Roman" panose="02020603050405020304" pitchFamily="18" charset="0"/>
                <a:cs typeface="Times New Roman" panose="02020603050405020304" pitchFamily="18" charset="0"/>
              </a:rPr>
              <a:t>Exploratory Data Analysis</a:t>
            </a:r>
          </a:p>
          <a:p>
            <a:r>
              <a:rPr lang="en-US" sz="2200" dirty="0">
                <a:latin typeface="Times New Roman" panose="02020603050405020304" pitchFamily="18" charset="0"/>
                <a:cs typeface="Times New Roman" panose="02020603050405020304" pitchFamily="18" charset="0"/>
              </a:rPr>
              <a:t>Conclusion</a:t>
            </a:r>
          </a:p>
          <a:p>
            <a:endParaRPr lang="en-US" sz="2200" dirty="0"/>
          </a:p>
        </p:txBody>
      </p:sp>
    </p:spTree>
    <p:extLst>
      <p:ext uri="{BB962C8B-B14F-4D97-AF65-F5344CB8AC3E}">
        <p14:creationId xmlns:p14="http://schemas.microsoft.com/office/powerpoint/2010/main" val="139581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F3770C-B2C6-5164-10E1-D2E25CC627CF}"/>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A08177-3A5F-5EAA-9398-CEEAF3AB1FA5}"/>
              </a:ext>
            </a:extLst>
          </p:cNvPr>
          <p:cNvSpPr>
            <a:spLocks noGrp="1"/>
          </p:cNvSpPr>
          <p:nvPr>
            <p:ph idx="1"/>
          </p:nvPr>
        </p:nvSpPr>
        <p:spPr>
          <a:xfrm>
            <a:off x="1115568" y="2481943"/>
            <a:ext cx="10168128" cy="3695020"/>
          </a:xfrm>
        </p:spPr>
        <p:txBody>
          <a:bodyPr>
            <a:normAutofit/>
          </a:bodyPr>
          <a:lstStyle/>
          <a:p>
            <a:r>
              <a:rPr lang="en-US" sz="2200" b="0" i="0" dirty="0">
                <a:effectLst/>
                <a:latin typeface="Times New Roman" panose="02020603050405020304" pitchFamily="18" charset="0"/>
                <a:cs typeface="Times New Roman" panose="02020603050405020304" pitchFamily="18" charset="0"/>
              </a:rPr>
              <a:t>The k-means algorithm is a popular clustering technique used in unsupervised machine learning. In this project, we aim to develop the </a:t>
            </a:r>
            <a:r>
              <a:rPr lang="en-US" sz="2200" dirty="0">
                <a:latin typeface="Times New Roman" panose="02020603050405020304" pitchFamily="18" charset="0"/>
                <a:cs typeface="Times New Roman" panose="02020603050405020304" pitchFamily="18" charset="0"/>
              </a:rPr>
              <a:t>k-means </a:t>
            </a:r>
            <a:r>
              <a:rPr lang="en-US" sz="2200" b="0" i="0" dirty="0">
                <a:effectLst/>
                <a:latin typeface="Times New Roman" panose="02020603050405020304" pitchFamily="18" charset="0"/>
                <a:cs typeface="Times New Roman" panose="02020603050405020304" pitchFamily="18" charset="0"/>
              </a:rPr>
              <a:t>algorithm from scratch using R language.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a:t>
            </a:r>
            <a:r>
              <a:rPr lang="en-US" sz="2200" b="0" i="0" dirty="0">
                <a:effectLst/>
                <a:latin typeface="Times New Roman" panose="02020603050405020304" pitchFamily="18" charset="0"/>
                <a:cs typeface="Times New Roman" panose="02020603050405020304" pitchFamily="18" charset="0"/>
              </a:rPr>
              <a:t>lgorithm from scratch using R language. </a:t>
            </a:r>
            <a:r>
              <a:rPr lang="en-US" sz="2200" dirty="0">
                <a:latin typeface="Times New Roman" panose="02020603050405020304" pitchFamily="18" charset="0"/>
                <a:cs typeface="Times New Roman" panose="02020603050405020304" pitchFamily="18" charset="0"/>
              </a:rPr>
              <a:t>We will start by understanding the theory and working of the algorithm, and then proceed to implement it step-by-step. Once the algorithm is developed, we will test its effectiveness by comparing the results with existing libraries using the </a:t>
            </a:r>
            <a:r>
              <a:rPr lang="en-US" sz="2200" dirty="0" err="1">
                <a:latin typeface="Times New Roman" panose="02020603050405020304" pitchFamily="18" charset="0"/>
                <a:cs typeface="Times New Roman" panose="02020603050405020304" pitchFamily="18" charset="0"/>
              </a:rPr>
              <a:t>USArrests</a:t>
            </a:r>
            <a:r>
              <a:rPr lang="en-US" sz="2200" dirty="0">
                <a:latin typeface="Times New Roman" panose="02020603050405020304" pitchFamily="18" charset="0"/>
                <a:cs typeface="Times New Roman" panose="02020603050405020304" pitchFamily="18" charset="0"/>
              </a:rPr>
              <a:t> dataset. </a:t>
            </a:r>
          </a:p>
          <a:p>
            <a:r>
              <a:rPr lang="en-US" sz="2200" b="0" i="0" dirty="0">
                <a:effectLst/>
                <a:latin typeface="Times New Roman" panose="02020603050405020304" pitchFamily="18" charset="0"/>
                <a:cs typeface="Times New Roman" panose="02020603050405020304" pitchFamily="18" charset="0"/>
              </a:rPr>
              <a:t>Through this project, we will gain a deeper understanding of the k-means algorithm and its practical applications in real-world scenarios.</a:t>
            </a:r>
          </a:p>
        </p:txBody>
      </p:sp>
    </p:spTree>
    <p:extLst>
      <p:ext uri="{BB962C8B-B14F-4D97-AF65-F5344CB8AC3E}">
        <p14:creationId xmlns:p14="http://schemas.microsoft.com/office/powerpoint/2010/main" val="121801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04CCBB-BB78-5111-8277-8D162F586F24}"/>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BAFCB431-EAED-B3C7-74BD-B0A17DD18A76}"/>
              </a:ext>
            </a:extLst>
          </p:cNvPr>
          <p:cNvSpPr>
            <a:spLocks noGrp="1" noChangeArrowheads="1"/>
          </p:cNvSpPr>
          <p:nvPr>
            <p:ph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The problem we aim to address is the need for a reliable and efficient clustering algorithm to analyze the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USArrests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dataset. </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The objective of this project is to develop the k-means algorithm from scratch using R language and evaluate its effectiveness against existing libraries.</a:t>
            </a: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9647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What is K means clustering?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71F7D3-A9B3-9B16-37AB-6C6B3F469E28}"/>
              </a:ext>
            </a:extLst>
          </p:cNvPr>
          <p:cNvSpPr>
            <a:spLocks noGrp="1"/>
          </p:cNvSpPr>
          <p:nvPr>
            <p:ph idx="1"/>
          </p:nvPr>
        </p:nvSpPr>
        <p:spPr>
          <a:xfrm>
            <a:off x="1115568" y="2481943"/>
            <a:ext cx="10168128" cy="3695020"/>
          </a:xfrm>
        </p:spPr>
        <p:txBody>
          <a:bodyPr>
            <a:normAutofit/>
          </a:bodyPr>
          <a:lstStyle/>
          <a:p>
            <a:r>
              <a:rPr lang="en-US" sz="2200" b="0" i="0" dirty="0">
                <a:solidFill>
                  <a:schemeClr val="tx1">
                    <a:lumMod val="95000"/>
                  </a:schemeClr>
                </a:solidFill>
                <a:effectLst/>
                <a:latin typeface="Times New Roman" panose="02020603050405020304" pitchFamily="18" charset="0"/>
                <a:cs typeface="Times New Roman" panose="02020603050405020304" pitchFamily="18" charset="0"/>
              </a:rPr>
              <a:t>K-means clustering is a popular unsupervised machine learning algorithm used to group similar data points into clusters. It works by iteratively assigning data points to clusters based on their distance from the cluster center (or mean), until the optimal number of clusters is reached. </a:t>
            </a:r>
          </a:p>
          <a:p>
            <a:r>
              <a:rPr lang="en-US" sz="2200" b="0" i="0" dirty="0">
                <a:solidFill>
                  <a:schemeClr val="tx1">
                    <a:lumMod val="95000"/>
                  </a:schemeClr>
                </a:solidFill>
                <a:effectLst/>
                <a:latin typeface="Times New Roman" panose="02020603050405020304" pitchFamily="18" charset="0"/>
                <a:cs typeface="Times New Roman" panose="02020603050405020304" pitchFamily="18" charset="0"/>
              </a:rPr>
              <a:t>The algorithm is commonly used in a variety of applications, such as image segmentation, customer segmentation, and anomaly detection.</a:t>
            </a:r>
            <a:endParaRPr lang="en-US" sz="2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12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Dataset used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FC9278EC-3958-F3A6-2533-6AA0E987A643}"/>
              </a:ext>
            </a:extLst>
          </p:cNvPr>
          <p:cNvPicPr>
            <a:picLocks noGrp="1" noChangeAspect="1"/>
          </p:cNvPicPr>
          <p:nvPr>
            <p:ph idx="1"/>
          </p:nvPr>
        </p:nvPicPr>
        <p:blipFill>
          <a:blip r:embed="rId2"/>
          <a:stretch>
            <a:fillRect/>
          </a:stretch>
        </p:blipFill>
        <p:spPr>
          <a:xfrm>
            <a:off x="6541636" y="2276856"/>
            <a:ext cx="5180972" cy="4115318"/>
          </a:xfrm>
          <a:prstGeom prst="rect">
            <a:avLst/>
          </a:prstGeom>
        </p:spPr>
      </p:pic>
      <p:sp>
        <p:nvSpPr>
          <p:cNvPr id="7" name="TextBox 6">
            <a:extLst>
              <a:ext uri="{FF2B5EF4-FFF2-40B4-BE49-F238E27FC236}">
                <a16:creationId xmlns:a16="http://schemas.microsoft.com/office/drawing/2014/main" id="{6F946980-817C-DFD7-5FD2-598D58F7F2AA}"/>
              </a:ext>
            </a:extLst>
          </p:cNvPr>
          <p:cNvSpPr txBox="1"/>
          <p:nvPr/>
        </p:nvSpPr>
        <p:spPr>
          <a:xfrm>
            <a:off x="447074" y="2472546"/>
            <a:ext cx="6094562" cy="3416320"/>
          </a:xfrm>
          <a:prstGeom prst="rect">
            <a:avLst/>
          </a:prstGeom>
          <a:noFill/>
        </p:spPr>
        <p:txBody>
          <a:bodyPr wrap="square">
            <a:spAutoFit/>
          </a:bodyPr>
          <a:lstStyle/>
          <a:p>
            <a:pPr marL="285750" indent="-285750">
              <a:buFont typeface="Arial" panose="020B0604020202020204" pitchFamily="34" charset="0"/>
              <a:buChar char="•"/>
            </a:pPr>
            <a:r>
              <a:rPr lang="en-US" dirty="0"/>
              <a:t>The </a:t>
            </a:r>
            <a:r>
              <a:rPr lang="en-US" dirty="0" err="1"/>
              <a:t>USArrest</a:t>
            </a:r>
            <a:r>
              <a:rPr lang="en-US" dirty="0"/>
              <a:t> dataset in R is a built-in dataset that contains statistics on arrests made in the United States in 1973 for murder, rape, and assault. The dataset includes data for all 50 states as well as the District of Columbia. The variables in the dataset are the number of arrests per 100,000 residents for each crime category, as well as the percentage of the population living in urban areas.</a:t>
            </a:r>
          </a:p>
          <a:p>
            <a:pPr marL="285750" indent="-285750">
              <a:buFont typeface="Arial" panose="020B0604020202020204" pitchFamily="34" charset="0"/>
              <a:buChar char="•"/>
            </a:pPr>
            <a:r>
              <a:rPr lang="en-US" dirty="0"/>
              <a:t>This dataset is commonly used for exploratory data analysis and machine learning algorithms, particularly for clustering and classification tasks. Its simplicity and relevance to real-world scenarios make it a useful starting point for learning about data analysis and machine learning in R.</a:t>
            </a:r>
          </a:p>
        </p:txBody>
      </p:sp>
    </p:spTree>
    <p:extLst>
      <p:ext uri="{BB962C8B-B14F-4D97-AF65-F5344CB8AC3E}">
        <p14:creationId xmlns:p14="http://schemas.microsoft.com/office/powerpoint/2010/main" val="363803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9825EEB4-E185-4371-A8FF-AF57010F7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572923" y="1124712"/>
            <a:ext cx="4023360" cy="3200400"/>
          </a:xfrm>
        </p:spPr>
        <p:txBody>
          <a:bodyPr vert="horz" lIns="91440" tIns="45720" rIns="91440" bIns="45720" rtlCol="0" anchor="b">
            <a:normAutofit/>
          </a:bodyPr>
          <a:lstStyle/>
          <a:p>
            <a:r>
              <a:rPr lang="en-US" sz="4800" b="1"/>
              <a:t>Exploratory Data Analysis</a:t>
            </a:r>
          </a:p>
        </p:txBody>
      </p:sp>
      <p:sp>
        <p:nvSpPr>
          <p:cNvPr id="1055" name="Rectangle 1054">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35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67C4342C-1C99-CDAF-806C-804AE97F46CB}"/>
              </a:ext>
            </a:extLst>
          </p:cNvPr>
          <p:cNvPicPr>
            <a:picLocks noChangeAspect="1"/>
          </p:cNvPicPr>
          <p:nvPr/>
        </p:nvPicPr>
        <p:blipFill>
          <a:blip r:embed="rId2"/>
          <a:stretch>
            <a:fillRect/>
          </a:stretch>
        </p:blipFill>
        <p:spPr>
          <a:xfrm>
            <a:off x="4812145" y="578974"/>
            <a:ext cx="3492047" cy="2689734"/>
          </a:xfrm>
          <a:prstGeom prst="rect">
            <a:avLst/>
          </a:prstGeom>
        </p:spPr>
      </p:pic>
      <p:pic>
        <p:nvPicPr>
          <p:cNvPr id="1026" name="Picture 2">
            <a:extLst>
              <a:ext uri="{FF2B5EF4-FFF2-40B4-BE49-F238E27FC236}">
                <a16:creationId xmlns:a16="http://schemas.microsoft.com/office/drawing/2014/main" id="{9FE8CA92-D533-9103-780A-1138E5F606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20055" y="618836"/>
            <a:ext cx="3404090" cy="26498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7" name="Rectangle 1056">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464"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A237B75-D75F-6327-7444-4085F73CA995}"/>
              </a:ext>
            </a:extLst>
          </p:cNvPr>
          <p:cNvPicPr>
            <a:picLocks noChangeAspect="1"/>
          </p:cNvPicPr>
          <p:nvPr/>
        </p:nvPicPr>
        <p:blipFill>
          <a:blip r:embed="rId4"/>
          <a:stretch>
            <a:fillRect/>
          </a:stretch>
        </p:blipFill>
        <p:spPr>
          <a:xfrm>
            <a:off x="5781964" y="3589292"/>
            <a:ext cx="5070763" cy="2793220"/>
          </a:xfrm>
          <a:prstGeom prst="rect">
            <a:avLst/>
          </a:prstGeom>
        </p:spPr>
      </p:pic>
    </p:spTree>
    <p:extLst>
      <p:ext uri="{BB962C8B-B14F-4D97-AF65-F5344CB8AC3E}">
        <p14:creationId xmlns:p14="http://schemas.microsoft.com/office/powerpoint/2010/main" val="255737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Steps to Implement K - Means Clustering?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71F7D3-A9B3-9B16-37AB-6C6B3F469E28}"/>
              </a:ext>
            </a:extLst>
          </p:cNvPr>
          <p:cNvSpPr>
            <a:spLocks noGrp="1"/>
          </p:cNvSpPr>
          <p:nvPr>
            <p:ph idx="1"/>
          </p:nvPr>
        </p:nvSpPr>
        <p:spPr>
          <a:xfrm>
            <a:off x="1115568" y="2481943"/>
            <a:ext cx="10168128" cy="3695020"/>
          </a:xfrm>
        </p:spPr>
        <p:txBody>
          <a:bodyPr>
            <a:normAutofit fontScale="92500" lnSpcReduction="10000"/>
          </a:bodyPr>
          <a:lstStyle/>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1. Import and preprocess dataset as necessary</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2. Determine the range of k values to be tested</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3. For each value of k:</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	a. Run MacQueen's algorithm to obtain initial centroids</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	b. Run k-means algorithm with given k value and initial centroid</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	 c. Calculate average silhouette score for all data points</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4. Choose k value with highest average silhouette score</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5. Run k-means algorithm again with chosen k value and initial centroids obtained using MacQueen's algorithm</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6. Visualize the clusters and interpret the results</a:t>
            </a:r>
          </a:p>
        </p:txBody>
      </p:sp>
    </p:spTree>
    <p:extLst>
      <p:ext uri="{BB962C8B-B14F-4D97-AF65-F5344CB8AC3E}">
        <p14:creationId xmlns:p14="http://schemas.microsoft.com/office/powerpoint/2010/main" val="239040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085F9-E046-3091-B88A-540B1F6B677C}"/>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Silhouette Score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71F7D3-A9B3-9B16-37AB-6C6B3F469E28}"/>
              </a:ext>
            </a:extLst>
          </p:cNvPr>
          <p:cNvSpPr>
            <a:spLocks noGrp="1"/>
          </p:cNvSpPr>
          <p:nvPr>
            <p:ph idx="1"/>
          </p:nvPr>
        </p:nvSpPr>
        <p:spPr>
          <a:xfrm>
            <a:off x="566927" y="2487167"/>
            <a:ext cx="11272648" cy="3717690"/>
          </a:xfrm>
        </p:spPr>
        <p:txBody>
          <a:bodyPr>
            <a:normAutofit/>
          </a:bodyPr>
          <a:lstStyle/>
          <a:p>
            <a:pPr marL="0" indent="0">
              <a:buNone/>
            </a:pPr>
            <a:r>
              <a:rPr lang="en-US" sz="2200" b="1" dirty="0">
                <a:solidFill>
                  <a:schemeClr val="tx1">
                    <a:lumMod val="95000"/>
                  </a:schemeClr>
                </a:solidFill>
                <a:latin typeface="Times New Roman" panose="02020603050405020304" pitchFamily="18" charset="0"/>
                <a:cs typeface="Times New Roman" panose="02020603050405020304" pitchFamily="18" charset="0"/>
              </a:rPr>
              <a:t>s(</a:t>
            </a:r>
            <a:r>
              <a:rPr lang="en-US" sz="2200" b="1" dirty="0" err="1">
                <a:solidFill>
                  <a:schemeClr val="tx1">
                    <a:lumMod val="95000"/>
                  </a:schemeClr>
                </a:solidFill>
                <a:latin typeface="Times New Roman" panose="02020603050405020304" pitchFamily="18" charset="0"/>
                <a:cs typeface="Times New Roman" panose="02020603050405020304" pitchFamily="18" charset="0"/>
              </a:rPr>
              <a:t>i</a:t>
            </a:r>
            <a:r>
              <a:rPr lang="en-US" sz="2200" b="1" dirty="0">
                <a:solidFill>
                  <a:schemeClr val="tx1">
                    <a:lumMod val="95000"/>
                  </a:schemeClr>
                </a:solidFill>
                <a:latin typeface="Times New Roman" panose="02020603050405020304" pitchFamily="18" charset="0"/>
                <a:cs typeface="Times New Roman" panose="02020603050405020304" pitchFamily="18" charset="0"/>
              </a:rPr>
              <a:t>) = (b(</a:t>
            </a:r>
            <a:r>
              <a:rPr lang="en-US" sz="2200" b="1" dirty="0" err="1">
                <a:solidFill>
                  <a:schemeClr val="tx1">
                    <a:lumMod val="95000"/>
                  </a:schemeClr>
                </a:solidFill>
                <a:latin typeface="Times New Roman" panose="02020603050405020304" pitchFamily="18" charset="0"/>
                <a:cs typeface="Times New Roman" panose="02020603050405020304" pitchFamily="18" charset="0"/>
              </a:rPr>
              <a:t>i</a:t>
            </a:r>
            <a:r>
              <a:rPr lang="en-US" sz="2200" b="1" dirty="0">
                <a:solidFill>
                  <a:schemeClr val="tx1">
                    <a:lumMod val="95000"/>
                  </a:schemeClr>
                </a:solidFill>
                <a:latin typeface="Times New Roman" panose="02020603050405020304" pitchFamily="18" charset="0"/>
                <a:cs typeface="Times New Roman" panose="02020603050405020304" pitchFamily="18" charset="0"/>
              </a:rPr>
              <a:t>) - a(</a:t>
            </a:r>
            <a:r>
              <a:rPr lang="en-US" sz="2200" b="1" dirty="0" err="1">
                <a:solidFill>
                  <a:schemeClr val="tx1">
                    <a:lumMod val="95000"/>
                  </a:schemeClr>
                </a:solidFill>
                <a:latin typeface="Times New Roman" panose="02020603050405020304" pitchFamily="18" charset="0"/>
                <a:cs typeface="Times New Roman" panose="02020603050405020304" pitchFamily="18" charset="0"/>
              </a:rPr>
              <a:t>i</a:t>
            </a:r>
            <a:r>
              <a:rPr lang="en-US" sz="2200" b="1" dirty="0">
                <a:solidFill>
                  <a:schemeClr val="tx1">
                    <a:lumMod val="95000"/>
                  </a:schemeClr>
                </a:solidFill>
                <a:latin typeface="Times New Roman" panose="02020603050405020304" pitchFamily="18" charset="0"/>
                <a:cs typeface="Times New Roman" panose="02020603050405020304" pitchFamily="18" charset="0"/>
              </a:rPr>
              <a:t>)) / max(a(</a:t>
            </a:r>
            <a:r>
              <a:rPr lang="en-US" sz="2200" b="1" dirty="0" err="1">
                <a:solidFill>
                  <a:schemeClr val="tx1">
                    <a:lumMod val="95000"/>
                  </a:schemeClr>
                </a:solidFill>
                <a:latin typeface="Times New Roman" panose="02020603050405020304" pitchFamily="18" charset="0"/>
                <a:cs typeface="Times New Roman" panose="02020603050405020304" pitchFamily="18" charset="0"/>
              </a:rPr>
              <a:t>i</a:t>
            </a:r>
            <a:r>
              <a:rPr lang="en-US" sz="2200" b="1" dirty="0">
                <a:solidFill>
                  <a:schemeClr val="tx1">
                    <a:lumMod val="95000"/>
                  </a:schemeClr>
                </a:solidFill>
                <a:latin typeface="Times New Roman" panose="02020603050405020304" pitchFamily="18" charset="0"/>
                <a:cs typeface="Times New Roman" panose="02020603050405020304" pitchFamily="18" charset="0"/>
              </a:rPr>
              <a:t>), b(</a:t>
            </a:r>
            <a:r>
              <a:rPr lang="en-US" sz="2200" b="1" dirty="0" err="1">
                <a:solidFill>
                  <a:schemeClr val="tx1">
                    <a:lumMod val="95000"/>
                  </a:schemeClr>
                </a:solidFill>
                <a:latin typeface="Times New Roman" panose="02020603050405020304" pitchFamily="18" charset="0"/>
                <a:cs typeface="Times New Roman" panose="02020603050405020304" pitchFamily="18" charset="0"/>
              </a:rPr>
              <a:t>i</a:t>
            </a:r>
            <a:r>
              <a:rPr lang="en-US" sz="2200" b="1" dirty="0">
                <a:solidFill>
                  <a:schemeClr val="tx1">
                    <a:lumMod val="95000"/>
                  </a:schemeClr>
                </a:solidFill>
                <a:latin typeface="Times New Roman" panose="02020603050405020304" pitchFamily="18" charset="0"/>
                <a:cs typeface="Times New Roman" panose="02020603050405020304" pitchFamily="18" charset="0"/>
              </a:rPr>
              <a:t>))</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where:</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 a(</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  the average distance between </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 and all other points in the same cluster.</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 b(</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 is the smallest average distance between </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 and all points in a different cluster.</a:t>
            </a:r>
          </a:p>
          <a:p>
            <a:pPr marL="0" indent="0">
              <a:buNone/>
            </a:pPr>
            <a:r>
              <a:rPr lang="en-US" sz="2200" dirty="0">
                <a:solidFill>
                  <a:schemeClr val="tx1">
                    <a:lumMod val="95000"/>
                  </a:schemeClr>
                </a:solidFill>
                <a:latin typeface="Times New Roman" panose="02020603050405020304" pitchFamily="18" charset="0"/>
                <a:cs typeface="Times New Roman" panose="02020603050405020304" pitchFamily="18" charset="0"/>
              </a:rPr>
              <a:t>• max(a(</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 b(</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 is the maximum of a(</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 and b(</a:t>
            </a:r>
            <a:r>
              <a:rPr lang="en-US" sz="2200" dirty="0" err="1">
                <a:solidFill>
                  <a:schemeClr val="tx1">
                    <a:lumMod val="95000"/>
                  </a:schemeClr>
                </a:solidFill>
                <a:latin typeface="Times New Roman" panose="02020603050405020304" pitchFamily="18" charset="0"/>
                <a:cs typeface="Times New Roman" panose="02020603050405020304" pitchFamily="18" charset="0"/>
              </a:rPr>
              <a:t>i</a:t>
            </a:r>
            <a:r>
              <a:rPr lang="en-US" sz="2200" dirty="0">
                <a:solidFill>
                  <a:schemeClr val="tx1">
                    <a:lumMod val="95000"/>
                  </a:schemeClr>
                </a:solidFill>
                <a:latin typeface="Times New Roman" panose="02020603050405020304" pitchFamily="18" charset="0"/>
                <a:cs typeface="Times New Roman" panose="02020603050405020304" pitchFamily="18" charset="0"/>
              </a:rPr>
              <a:t>)</a:t>
            </a:r>
          </a:p>
          <a:p>
            <a:pPr marL="0" indent="0">
              <a:buNone/>
            </a:pPr>
            <a:endParaRPr lang="en-US" sz="2200" dirty="0">
              <a:solidFill>
                <a:schemeClr val="tx1">
                  <a:lumMod val="95000"/>
                </a:schemeClr>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lumMod val="95000"/>
                </a:schemeClr>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lumMod val="95000"/>
                </a:schemeClr>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1388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286</TotalTime>
  <Words>1087</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K- Means Clustering </vt:lpstr>
      <vt:lpstr>Table of Content:</vt:lpstr>
      <vt:lpstr>Introduction</vt:lpstr>
      <vt:lpstr>Problem Statement</vt:lpstr>
      <vt:lpstr>What is K means clustering?</vt:lpstr>
      <vt:lpstr>Dataset used</vt:lpstr>
      <vt:lpstr>Exploratory Data Analysis</vt:lpstr>
      <vt:lpstr>Steps to Implement K - Means Clustering?</vt:lpstr>
      <vt:lpstr>Silhouette Score</vt:lpstr>
      <vt:lpstr>Implementation of K - Means Clustering in R?</vt:lpstr>
      <vt:lpstr>Inbuilt K Means Function in R</vt:lpstr>
      <vt:lpstr>K Means Clustering 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 </dc:title>
  <dc:creator>Mugdha Mangesh Shinde</dc:creator>
  <cp:lastModifiedBy>Mugdha Mangesh Shinde</cp:lastModifiedBy>
  <cp:revision>2</cp:revision>
  <dcterms:created xsi:type="dcterms:W3CDTF">2023-04-30T00:22:49Z</dcterms:created>
  <dcterms:modified xsi:type="dcterms:W3CDTF">2023-05-04T03:39:30Z</dcterms:modified>
</cp:coreProperties>
</file>