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11/15/2019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11/15/2019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11/15/2019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hesh1982/HCLHackathon_SarcasticCalssific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704.05579.pdf" TargetMode="External"/><Relationship Id="rId7" Type="http://schemas.openxmlformats.org/officeDocument/2006/relationships/hyperlink" Target="https://github.com/mahesh1982/deep-learning-v2-pytorch/blob/master/sentiment-rnn/Sentiment_RNN_Solution.ipynb" TargetMode="External"/><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 Id="rId6" Type="http://schemas.openxmlformats.org/officeDocument/2006/relationships/hyperlink" Target="https://towardsdatascience.com/sentiment-analysis-using-lstm-step-by-step-50d074f09948" TargetMode="External"/><Relationship Id="rId5" Type="http://schemas.openxmlformats.org/officeDocument/2006/relationships/hyperlink" Target="https://www.sciencedirect.com/science/article/pii/S235286481630027X" TargetMode="External"/><Relationship Id="rId4" Type="http://schemas.openxmlformats.org/officeDocument/2006/relationships/hyperlink" Target="https://theconversation.com/why-is-sarcasm-so-difficult-to-detect-in-texts-and-emails-9189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9BB-F62C-48A2-9D4D-6E49D6FDBAA3}"/>
              </a:ext>
            </a:extLst>
          </p:cNvPr>
          <p:cNvSpPr>
            <a:spLocks noGrp="1"/>
          </p:cNvSpPr>
          <p:nvPr>
            <p:ph type="ctrTitle"/>
          </p:nvPr>
        </p:nvSpPr>
        <p:spPr/>
        <p:txBody>
          <a:bodyPr/>
          <a:lstStyle/>
          <a:p>
            <a:r>
              <a:rPr lang="en-US" dirty="0"/>
              <a:t>Sarcasm Detection</a:t>
            </a:r>
          </a:p>
        </p:txBody>
      </p:sp>
      <p:sp>
        <p:nvSpPr>
          <p:cNvPr id="3" name="Subtitle 2">
            <a:extLst>
              <a:ext uri="{FF2B5EF4-FFF2-40B4-BE49-F238E27FC236}">
                <a16:creationId xmlns:a16="http://schemas.microsoft.com/office/drawing/2014/main" id="{C2044720-2DF4-4D8D-86C9-33388FC3813F}"/>
              </a:ext>
            </a:extLst>
          </p:cNvPr>
          <p:cNvSpPr>
            <a:spLocks noGrp="1"/>
          </p:cNvSpPr>
          <p:nvPr>
            <p:ph type="subTitle" idx="1"/>
          </p:nvPr>
        </p:nvSpPr>
        <p:spPr>
          <a:xfrm>
            <a:off x="1128403" y="4982450"/>
            <a:ext cx="10944326" cy="1071095"/>
          </a:xfrm>
        </p:spPr>
        <p:txBody>
          <a:bodyPr/>
          <a:lstStyle/>
          <a:p>
            <a:pPr algn="r"/>
            <a:r>
              <a:rPr lang="en-US" dirty="0"/>
              <a:t>Maheswara Reddy</a:t>
            </a:r>
          </a:p>
          <a:p>
            <a:pPr algn="r"/>
            <a:r>
              <a:rPr lang="en-US" dirty="0"/>
              <a:t>51518487</a:t>
            </a:r>
          </a:p>
        </p:txBody>
      </p:sp>
    </p:spTree>
    <p:extLst>
      <p:ext uri="{BB962C8B-B14F-4D97-AF65-F5344CB8AC3E}">
        <p14:creationId xmlns:p14="http://schemas.microsoft.com/office/powerpoint/2010/main" val="257952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Performance Measures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5208106" cy="4354083"/>
          </a:xfrm>
        </p:spPr>
        <p:txBody>
          <a:bodyPr>
            <a:normAutofit fontScale="92500" lnSpcReduction="20000"/>
          </a:bodyPr>
          <a:lstStyle/>
          <a:p>
            <a:pPr lvl="1"/>
            <a:r>
              <a:rPr lang="en-US" sz="2000" dirty="0">
                <a:latin typeface="+mj-lt"/>
                <a:cs typeface="Times New Roman" panose="02020603050405020304" pitchFamily="18" charset="0"/>
              </a:rPr>
              <a:t>Different learning rates were considered and almost for all the learning rates I got a accuracy of 50%.</a:t>
            </a:r>
          </a:p>
          <a:p>
            <a:pPr lvl="1"/>
            <a:r>
              <a:rPr lang="en-US" sz="2000" dirty="0">
                <a:latin typeface="+mj-lt"/>
                <a:cs typeface="Times New Roman" panose="02020603050405020304" pitchFamily="18" charset="0"/>
              </a:rPr>
              <a:t>These I tried for 4 epochs.</a:t>
            </a:r>
          </a:p>
          <a:p>
            <a:pPr lvl="1"/>
            <a:r>
              <a:rPr lang="en-US" sz="2000" dirty="0">
                <a:latin typeface="+mj-lt"/>
                <a:cs typeface="Times New Roman" panose="02020603050405020304" pitchFamily="18" charset="0"/>
              </a:rPr>
              <a:t>But even I tried for 100 epochs with learning rate of 0.01, I got the same accuracy and even validation loss was not changing it was around 0.69, even the training loss was around 0.69.</a:t>
            </a:r>
          </a:p>
          <a:p>
            <a:pPr lvl="1"/>
            <a:r>
              <a:rPr lang="en-US" sz="2000" dirty="0">
                <a:latin typeface="+mj-lt"/>
                <a:cs typeface="Times New Roman" panose="02020603050405020304" pitchFamily="18" charset="0"/>
              </a:rPr>
              <a:t>The above slides procedure have been used for im-balanced data also.</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60917A73-33C3-45E4-96A6-9A0D1D746D76}"/>
              </a:ext>
            </a:extLst>
          </p:cNvPr>
          <p:cNvPicPr>
            <a:picLocks noChangeAspect="1"/>
          </p:cNvPicPr>
          <p:nvPr/>
        </p:nvPicPr>
        <p:blipFill>
          <a:blip r:embed="rId2"/>
          <a:stretch>
            <a:fillRect/>
          </a:stretch>
        </p:blipFill>
        <p:spPr>
          <a:xfrm>
            <a:off x="5931907" y="1510749"/>
            <a:ext cx="6118362" cy="1236181"/>
          </a:xfrm>
          <a:prstGeom prst="rect">
            <a:avLst/>
          </a:prstGeom>
        </p:spPr>
      </p:pic>
      <p:pic>
        <p:nvPicPr>
          <p:cNvPr id="6" name="Picture 5">
            <a:extLst>
              <a:ext uri="{FF2B5EF4-FFF2-40B4-BE49-F238E27FC236}">
                <a16:creationId xmlns:a16="http://schemas.microsoft.com/office/drawing/2014/main" id="{1CC9ED21-B31C-4DCF-8996-4DD52D989EE9}"/>
              </a:ext>
            </a:extLst>
          </p:cNvPr>
          <p:cNvPicPr>
            <a:picLocks noChangeAspect="1"/>
          </p:cNvPicPr>
          <p:nvPr/>
        </p:nvPicPr>
        <p:blipFill>
          <a:blip r:embed="rId3"/>
          <a:stretch>
            <a:fillRect/>
          </a:stretch>
        </p:blipFill>
        <p:spPr>
          <a:xfrm>
            <a:off x="6096000" y="3021496"/>
            <a:ext cx="5954269" cy="2793104"/>
          </a:xfrm>
          <a:prstGeom prst="rect">
            <a:avLst/>
          </a:prstGeom>
        </p:spPr>
      </p:pic>
    </p:spTree>
    <p:extLst>
      <p:ext uri="{BB962C8B-B14F-4D97-AF65-F5344CB8AC3E}">
        <p14:creationId xmlns:p14="http://schemas.microsoft.com/office/powerpoint/2010/main" val="245004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Tools and Framework Used</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a:bodyPr>
          <a:lstStyle/>
          <a:p>
            <a:pPr lvl="1"/>
            <a:r>
              <a:rPr lang="en-US" sz="2000" dirty="0">
                <a:latin typeface="+mj-lt"/>
                <a:cs typeface="Times New Roman" panose="02020603050405020304" pitchFamily="18" charset="0"/>
              </a:rPr>
              <a:t>Python, Pandas, NumPy and Pytorch</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77717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Tools and Framework Used</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a:bodyPr>
          <a:lstStyle/>
          <a:p>
            <a:pPr lvl="1"/>
            <a:r>
              <a:rPr lang="en-US" sz="2000" dirty="0">
                <a:latin typeface="+mj-lt"/>
                <a:cs typeface="Times New Roman" panose="02020603050405020304" pitchFamily="18" charset="0"/>
              </a:rPr>
              <a:t>Python, Pandas, NumPy and Pytorch</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428007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Setup</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fontScale="62500" lnSpcReduction="20000"/>
          </a:bodyPr>
          <a:lstStyle/>
          <a:p>
            <a:pPr lvl="1"/>
            <a:r>
              <a:rPr lang="en-US" sz="2000" dirty="0">
                <a:latin typeface="+mj-lt"/>
                <a:cs typeface="Times New Roman" panose="02020603050405020304" pitchFamily="18" charset="0"/>
              </a:rPr>
              <a:t>Project has been executed in Google Colab. So upload all the required input files in google drive. Then execute the below commands</a:t>
            </a:r>
          </a:p>
          <a:p>
            <a:pPr marL="914400" lvl="2" indent="0">
              <a:buNone/>
            </a:pPr>
            <a:r>
              <a:rPr lang="en-US" dirty="0"/>
              <a:t>from google.colab import drive</a:t>
            </a:r>
          </a:p>
          <a:p>
            <a:pPr marL="914400" lvl="2" indent="0">
              <a:buNone/>
            </a:pPr>
            <a:r>
              <a:rPr lang="en-US" dirty="0"/>
              <a:t>drive.mount('/content/gdrive’)</a:t>
            </a:r>
          </a:p>
          <a:p>
            <a:pPr lvl="1"/>
            <a:r>
              <a:rPr lang="en-US" sz="2000" dirty="0">
                <a:latin typeface="+mj-lt"/>
                <a:cs typeface="Times New Roman" panose="02020603050405020304" pitchFamily="18" charset="0"/>
              </a:rPr>
              <a:t>Imported below libraries</a:t>
            </a:r>
          </a:p>
          <a:p>
            <a:pPr lvl="2"/>
            <a:r>
              <a:rPr lang="en-US" dirty="0"/>
              <a:t>import pandas as pd</a:t>
            </a:r>
          </a:p>
          <a:p>
            <a:pPr lvl="2"/>
            <a:r>
              <a:rPr lang="en-US" dirty="0"/>
              <a:t>import numpy as np</a:t>
            </a:r>
          </a:p>
          <a:p>
            <a:pPr lvl="2"/>
            <a:r>
              <a:rPr lang="en-US" dirty="0"/>
              <a:t>import torch</a:t>
            </a:r>
          </a:p>
          <a:p>
            <a:pPr lvl="2"/>
            <a:r>
              <a:rPr lang="en-US" dirty="0"/>
              <a:t>import json</a:t>
            </a:r>
          </a:p>
          <a:p>
            <a:pPr lvl="2"/>
            <a:r>
              <a:rPr lang="en-US" dirty="0"/>
              <a:t>from string import punctuation</a:t>
            </a:r>
          </a:p>
          <a:p>
            <a:pPr lvl="2"/>
            <a:r>
              <a:rPr lang="en-US" dirty="0"/>
              <a:t>from spacy.lang.en import English</a:t>
            </a:r>
          </a:p>
          <a:p>
            <a:pPr lvl="2"/>
            <a:r>
              <a:rPr lang="en-US" dirty="0"/>
              <a:t>from spacy.lang.en.stop_words import STOP_WORDS</a:t>
            </a:r>
          </a:p>
          <a:p>
            <a:pPr lvl="2"/>
            <a:r>
              <a:rPr lang="fr-FR" dirty="0"/>
              <a:t>import en_core_web_sm</a:t>
            </a:r>
          </a:p>
          <a:p>
            <a:pPr lvl="2"/>
            <a:r>
              <a:rPr lang="en-US" dirty="0"/>
              <a:t>from collections import Counter</a:t>
            </a:r>
          </a:p>
          <a:p>
            <a:pPr lvl="2"/>
            <a:r>
              <a:rPr lang="en-US" dirty="0"/>
              <a:t>import pandas as pd</a:t>
            </a:r>
          </a:p>
          <a:p>
            <a:pPr lvl="2"/>
            <a:r>
              <a:rPr lang="en-US" dirty="0"/>
              <a:t>import matplotlib.pyplot as plt</a:t>
            </a:r>
          </a:p>
          <a:p>
            <a:pPr lvl="2"/>
            <a:r>
              <a:rPr lang="en-US" dirty="0"/>
              <a:t>import torch</a:t>
            </a:r>
          </a:p>
          <a:p>
            <a:pPr lvl="2"/>
            <a:r>
              <a:rPr lang="en-US" dirty="0"/>
              <a:t>from torch.utils.data import DataLoader, TensorDataset</a:t>
            </a:r>
          </a:p>
          <a:p>
            <a:pPr lvl="2"/>
            <a:r>
              <a:rPr lang="en-US" dirty="0"/>
              <a:t>import torch.nn as nn</a:t>
            </a:r>
          </a:p>
          <a:p>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403054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Source Code</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1298625"/>
          </a:xfrm>
        </p:spPr>
        <p:txBody>
          <a:bodyPr>
            <a:normAutofit/>
          </a:bodyPr>
          <a:lstStyle/>
          <a:p>
            <a:pPr lvl="1"/>
            <a:r>
              <a:rPr lang="en-US" sz="2000" dirty="0">
                <a:latin typeface="+mj-lt"/>
                <a:cs typeface="Times New Roman" panose="02020603050405020304" pitchFamily="18" charset="0"/>
              </a:rPr>
              <a:t>Placed the code in below GitHub link:</a:t>
            </a:r>
          </a:p>
          <a:p>
            <a:pPr lvl="1"/>
            <a:r>
              <a:rPr lang="en-US" dirty="0">
                <a:hlinkClick r:id="rId2"/>
              </a:rPr>
              <a:t>https://github.com/mahesh1982/HCLHackathon_SarcasticCalssification</a:t>
            </a:r>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22229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Problems Faced and Future Implementations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3975565"/>
          </a:xfrm>
        </p:spPr>
        <p:txBody>
          <a:bodyPr>
            <a:normAutofit/>
          </a:bodyPr>
          <a:lstStyle/>
          <a:p>
            <a:pPr lvl="1"/>
            <a:r>
              <a:rPr lang="en-US" sz="2000" dirty="0">
                <a:latin typeface="+mj-lt"/>
                <a:cs typeface="Times New Roman" panose="02020603050405020304" pitchFamily="18" charset="0"/>
              </a:rPr>
              <a:t>Reading a 2 GB Json File is so tricky.</a:t>
            </a:r>
          </a:p>
          <a:p>
            <a:pPr lvl="1"/>
            <a:r>
              <a:rPr lang="en-US" sz="2000" dirty="0">
                <a:latin typeface="+mj-lt"/>
                <a:cs typeface="Times New Roman" panose="02020603050405020304" pitchFamily="18" charset="0"/>
              </a:rPr>
              <a:t>When I read it in Google Colab, its accommodating full RAM of colab. So I am unable to proceed with that and google colab session is restarted every time.</a:t>
            </a:r>
          </a:p>
          <a:p>
            <a:pPr lvl="1"/>
            <a:endParaRPr lang="en-US" sz="2000" dirty="0">
              <a:latin typeface="+mj-lt"/>
              <a:cs typeface="Times New Roman" panose="02020603050405020304" pitchFamily="18" charset="0"/>
            </a:endParaRPr>
          </a:p>
          <a:p>
            <a:pPr lvl="1"/>
            <a:r>
              <a:rPr lang="en-US" sz="2000" dirty="0">
                <a:latin typeface="+mj-lt"/>
                <a:cs typeface="Times New Roman" panose="02020603050405020304" pitchFamily="18" charset="0"/>
              </a:rPr>
              <a:t>I will implement this in Kaggle and in next submission I can implement it.</a:t>
            </a:r>
          </a:p>
          <a:p>
            <a:pPr lvl="1"/>
            <a:r>
              <a:rPr lang="en-US" sz="2000" dirty="0">
                <a:latin typeface="+mj-lt"/>
                <a:cs typeface="Times New Roman" panose="02020603050405020304" pitchFamily="18" charset="0"/>
              </a:rPr>
              <a:t>I will use XLNet, BERT and RoBERTa for future implementations and I will submit it.</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370572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References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fontScale="92500" lnSpcReduction="10000"/>
          </a:bodyPr>
          <a:lstStyle/>
          <a:p>
            <a:pPr marL="1255593" lvl="2" indent="-342900"/>
            <a:r>
              <a:rPr lang="en-US" sz="2400" dirty="0">
                <a:latin typeface="+mj-lt"/>
                <a:cs typeface="Times New Roman" panose="02020603050405020304" pitchFamily="18" charset="0"/>
                <a:hlinkClick r:id="rId2"/>
              </a:rPr>
              <a:t>https://nlp.cs.princeton.edu/SARC/</a:t>
            </a:r>
            <a:r>
              <a:rPr lang="en-US" sz="2400" dirty="0">
                <a:latin typeface="+mj-lt"/>
                <a:cs typeface="Times New Roman" panose="02020603050405020304" pitchFamily="18" charset="0"/>
              </a:rPr>
              <a:t> </a:t>
            </a:r>
          </a:p>
          <a:p>
            <a:pPr marL="1255593" lvl="2" indent="-342900"/>
            <a:r>
              <a:rPr lang="en-US" sz="2400" dirty="0">
                <a:latin typeface="+mj-lt"/>
                <a:cs typeface="Times New Roman" panose="02020603050405020304" pitchFamily="18" charset="0"/>
                <a:hlinkClick r:id="rId3"/>
              </a:rPr>
              <a:t>https://arxiv.org/pdf/1704.05579.pdf</a:t>
            </a:r>
            <a:endParaRPr lang="en-US" sz="2400" dirty="0">
              <a:latin typeface="+mj-lt"/>
              <a:cs typeface="Times New Roman" panose="02020603050405020304" pitchFamily="18" charset="0"/>
            </a:endParaRPr>
          </a:p>
          <a:p>
            <a:pPr marL="1255593" lvl="2" indent="-342900"/>
            <a:r>
              <a:rPr lang="en-US" sz="2400" dirty="0">
                <a:latin typeface="+mj-lt"/>
                <a:hlinkClick r:id="rId4"/>
              </a:rPr>
              <a:t>https://theconversation.com/why-is-sarcasm-so-difficult-to-detect-in-texts-and-emails-91892</a:t>
            </a:r>
            <a:endParaRPr lang="en-US" sz="2400" dirty="0">
              <a:latin typeface="+mj-lt"/>
            </a:endParaRPr>
          </a:p>
          <a:p>
            <a:pPr marL="1255593" lvl="2" indent="-342900"/>
            <a:r>
              <a:rPr lang="en-US" sz="2400" dirty="0">
                <a:latin typeface="+mj-lt"/>
                <a:hlinkClick r:id="rId5"/>
              </a:rPr>
              <a:t>https://www.sciencedirect.com/science/article/pii/S235286481630027X</a:t>
            </a:r>
            <a:endParaRPr lang="en-US" sz="2400" dirty="0">
              <a:latin typeface="+mj-lt"/>
            </a:endParaRPr>
          </a:p>
          <a:p>
            <a:pPr marL="1255593" lvl="2" indent="-342900"/>
            <a:r>
              <a:rPr lang="en-US" sz="2400" dirty="0">
                <a:latin typeface="+mj-lt"/>
                <a:hlinkClick r:id="rId6"/>
              </a:rPr>
              <a:t>https://towardsdatascience.com/sentiment-analysis-using-lstm-step-by-step-50d074f09948</a:t>
            </a:r>
            <a:endParaRPr lang="en-US" sz="2400" dirty="0">
              <a:latin typeface="+mj-lt"/>
            </a:endParaRPr>
          </a:p>
          <a:p>
            <a:pPr marL="1255593" lvl="2" indent="-342900"/>
            <a:r>
              <a:rPr lang="en-US" sz="2400" dirty="0">
                <a:latin typeface="+mj-lt"/>
                <a:hlinkClick r:id="rId7"/>
              </a:rPr>
              <a:t>https://github.com/mahesh1982/deep-learning-v2-pytorch/blob/master/sentiment-rnn/Sentiment_RNN_Solution.ipynb</a:t>
            </a:r>
            <a:endParaRPr lang="en-US" sz="2400" dirty="0">
              <a:latin typeface="+mj-lt"/>
              <a:cs typeface="Times New Roman" panose="02020603050405020304" pitchFamily="18" charset="0"/>
            </a:endParaRPr>
          </a:p>
          <a:p>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262061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About Me</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3975565"/>
          </a:xfrm>
        </p:spPr>
        <p:txBody>
          <a:bodyPr>
            <a:normAutofit/>
          </a:bodyPr>
          <a:lstStyle/>
          <a:p>
            <a:pPr lvl="1"/>
            <a:r>
              <a:rPr lang="en-US" sz="2000" dirty="0">
                <a:latin typeface="+mj-lt"/>
                <a:cs typeface="Times New Roman" panose="02020603050405020304" pitchFamily="18" charset="0"/>
              </a:rPr>
              <a:t>Currently Working as Technical Manager in </a:t>
            </a:r>
            <a:r>
              <a:rPr lang="en-US" sz="2000">
                <a:latin typeface="+mj-lt"/>
                <a:cs typeface="Times New Roman" panose="02020603050405020304" pitchFamily="18" charset="0"/>
              </a:rPr>
              <a:t>UTC Aerospace ODC</a:t>
            </a:r>
            <a:r>
              <a:rPr lang="en-US" sz="2000" dirty="0">
                <a:latin typeface="+mj-lt"/>
                <a:cs typeface="Times New Roman" panose="02020603050405020304" pitchFamily="18" charset="0"/>
              </a:rPr>
              <a:t>.</a:t>
            </a:r>
          </a:p>
          <a:p>
            <a:pPr lvl="1"/>
            <a:r>
              <a:rPr lang="en-US" sz="2000" dirty="0">
                <a:latin typeface="+mj-lt"/>
                <a:cs typeface="Times New Roman" panose="02020603050405020304" pitchFamily="18" charset="0"/>
              </a:rPr>
              <a:t>Completed PG Diploma in Data Science from IIIT Bangalore in Jun 2019 with 3.3/4 CGPA</a:t>
            </a:r>
          </a:p>
          <a:p>
            <a:pPr lvl="1"/>
            <a:r>
              <a:rPr lang="en-US" sz="2000" dirty="0">
                <a:latin typeface="+mj-lt"/>
                <a:cs typeface="Times New Roman" panose="02020603050405020304" pitchFamily="18" charset="0"/>
              </a:rPr>
              <a:t>Certified as Deep Learning Engineer from Udacity</a:t>
            </a:r>
          </a:p>
          <a:p>
            <a:pPr lvl="1"/>
            <a:r>
              <a:rPr lang="en-US" sz="2000" dirty="0">
                <a:latin typeface="+mj-lt"/>
                <a:cs typeface="Times New Roman" panose="02020603050405020304" pitchFamily="18" charset="0"/>
              </a:rPr>
              <a:t>Certified as Data Scientist in R from Data Camp</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329536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3047999"/>
            <a:ext cx="9603275" cy="2173357"/>
          </a:xfrm>
        </p:spPr>
        <p:txBody>
          <a:bodyPr/>
          <a:lstStyle/>
          <a:p>
            <a:pPr algn="ctr"/>
            <a:r>
              <a:rPr lang="en-US" dirty="0"/>
              <a:t>Thank You</a:t>
            </a:r>
          </a:p>
        </p:txBody>
      </p:sp>
    </p:spTree>
    <p:extLst>
      <p:ext uri="{BB962C8B-B14F-4D97-AF65-F5344CB8AC3E}">
        <p14:creationId xmlns:p14="http://schemas.microsoft.com/office/powerpoint/2010/main" val="329769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DA8C-2A84-4D43-AF14-FC041A21A6E9}"/>
              </a:ext>
            </a:extLst>
          </p:cNvPr>
          <p:cNvSpPr>
            <a:spLocks noGrp="1"/>
          </p:cNvSpPr>
          <p:nvPr>
            <p:ph type="title"/>
          </p:nvPr>
        </p:nvSpPr>
        <p:spPr/>
        <p:txBody>
          <a:bodyPr/>
          <a:lstStyle/>
          <a:p>
            <a:r>
              <a:rPr lang="en-IN" dirty="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38586D41-38C9-43AA-963A-1E2A525F2215}"/>
              </a:ext>
            </a:extLst>
          </p:cNvPr>
          <p:cNvSpPr>
            <a:spLocks noGrp="1"/>
          </p:cNvSpPr>
          <p:nvPr>
            <p:ph idx="1"/>
          </p:nvPr>
        </p:nvSpPr>
        <p:spPr>
          <a:xfrm>
            <a:off x="1130270" y="1736036"/>
            <a:ext cx="9603275" cy="4055164"/>
          </a:xfrm>
        </p:spPr>
        <p:txBody>
          <a:bodyPr>
            <a:normAutofit fontScale="77500" lnSpcReduction="20000"/>
          </a:bodyPr>
          <a:lstStyle/>
          <a:p>
            <a:pPr>
              <a:buFont typeface="Wingdings" panose="05000000000000000000" pitchFamily="2" charset="2"/>
              <a:buChar char="§"/>
            </a:pPr>
            <a:r>
              <a:rPr lang="en-US" sz="2400" dirty="0">
                <a:latin typeface="+mj-lt"/>
                <a:cs typeface="Times New Roman" panose="02020603050405020304" pitchFamily="18" charset="0"/>
              </a:rPr>
              <a:t>To predict whether the given statement is sarcastic or not.</a:t>
            </a:r>
          </a:p>
          <a:p>
            <a:pPr>
              <a:buFont typeface="Wingdings" panose="05000000000000000000" pitchFamily="2" charset="2"/>
              <a:buChar char="§"/>
            </a:pPr>
            <a:r>
              <a:rPr lang="en-US" sz="2400" dirty="0">
                <a:latin typeface="+mj-lt"/>
                <a:cs typeface="Times New Roman" panose="02020603050405020304" pitchFamily="18" charset="0"/>
              </a:rPr>
              <a:t>The following example shows this.</a:t>
            </a:r>
          </a:p>
          <a:p>
            <a:pPr lvl="2">
              <a:buFont typeface="Courier New" panose="02070309020205020404" pitchFamily="49" charset="0"/>
              <a:buChar char="o"/>
            </a:pPr>
            <a:r>
              <a:rPr lang="en-US" sz="2400" dirty="0">
                <a:latin typeface="+mj-lt"/>
                <a:cs typeface="Times New Roman" panose="02020603050405020304" pitchFamily="18" charset="0"/>
              </a:rPr>
              <a:t>I love being ignored. (Sarcastic)</a:t>
            </a:r>
          </a:p>
          <a:p>
            <a:pPr lvl="2">
              <a:buFont typeface="Courier New" panose="02070309020205020404" pitchFamily="49" charset="0"/>
              <a:buChar char="o"/>
            </a:pPr>
            <a:r>
              <a:rPr lang="en-US" sz="2400" dirty="0">
                <a:latin typeface="+mj-lt"/>
                <a:cs typeface="Times New Roman" panose="02020603050405020304" pitchFamily="18" charset="0"/>
              </a:rPr>
              <a:t>I love being pampered. (Non Sarcastic)</a:t>
            </a:r>
          </a:p>
          <a:p>
            <a:pPr>
              <a:buFont typeface="Wingdings" panose="05000000000000000000" pitchFamily="2" charset="2"/>
              <a:buChar char="§"/>
            </a:pPr>
            <a:r>
              <a:rPr lang="en-US" sz="2400" dirty="0">
                <a:latin typeface="+mj-lt"/>
                <a:cs typeface="Times New Roman" panose="02020603050405020304" pitchFamily="18" charset="0"/>
              </a:rPr>
              <a:t>Inputs/Dataset to be used:</a:t>
            </a:r>
          </a:p>
          <a:p>
            <a:pPr lvl="2">
              <a:buFont typeface="Courier New" panose="02070309020205020404" pitchFamily="49" charset="0"/>
              <a:buChar char="o"/>
            </a:pPr>
            <a:r>
              <a:rPr lang="en-US" sz="2400" dirty="0">
                <a:cs typeface="Times New Roman" panose="02020603050405020304" pitchFamily="18" charset="0"/>
              </a:rPr>
              <a:t>Input is taken from </a:t>
            </a:r>
            <a:r>
              <a:rPr lang="en-US" sz="2400" dirty="0">
                <a:latin typeface="+mj-lt"/>
                <a:cs typeface="Times New Roman" panose="02020603050405020304" pitchFamily="18" charset="0"/>
                <a:hlinkClick r:id="rId2">
                  <a:extLst>
                    <a:ext uri="{A12FA001-AC4F-418D-AE19-62706E023703}">
                      <ahyp:hlinkClr xmlns:ahyp="http://schemas.microsoft.com/office/drawing/2018/hyperlinkcolor" val="tx"/>
                    </a:ext>
                  </a:extLst>
                </a:hlinkClick>
              </a:rPr>
              <a:t>“https://nlp.cs.princeton.edu/SARC/</a:t>
            </a:r>
            <a:r>
              <a:rPr lang="en-US" sz="2400" dirty="0">
                <a:latin typeface="+mj-lt"/>
                <a:cs typeface="Times New Roman" panose="02020603050405020304" pitchFamily="18" charset="0"/>
              </a:rPr>
              <a:t>”  version 2.0</a:t>
            </a:r>
          </a:p>
          <a:p>
            <a:pPr>
              <a:buFont typeface="Wingdings" panose="05000000000000000000" pitchFamily="2" charset="2"/>
              <a:buChar char="§"/>
            </a:pPr>
            <a:r>
              <a:rPr lang="en-US" sz="2400" dirty="0">
                <a:latin typeface="+mj-lt"/>
                <a:cs typeface="Times New Roman" panose="02020603050405020304" pitchFamily="18" charset="0"/>
              </a:rPr>
              <a:t>Output: </a:t>
            </a:r>
          </a:p>
          <a:p>
            <a:pPr lvl="2">
              <a:buFont typeface="Courier New" panose="02070309020205020404" pitchFamily="49" charset="0"/>
              <a:buChar char="o"/>
            </a:pPr>
            <a:r>
              <a:rPr lang="en-US" sz="2400" dirty="0">
                <a:latin typeface="+mj-lt"/>
                <a:cs typeface="Times New Roman" panose="02020603050405020304" pitchFamily="18" charset="0"/>
              </a:rPr>
              <a:t>Presentations and Report.</a:t>
            </a:r>
          </a:p>
          <a:p>
            <a:pPr lvl="2">
              <a:buFont typeface="Courier New" panose="02070309020205020404" pitchFamily="49" charset="0"/>
              <a:buChar char="o"/>
            </a:pPr>
            <a:r>
              <a:rPr lang="en-US" sz="2400" dirty="0">
                <a:latin typeface="+mj-lt"/>
                <a:cs typeface="Times New Roman" panose="02020603050405020304" pitchFamily="18" charset="0"/>
              </a:rPr>
              <a:t>Codes, Environment Setup</a:t>
            </a:r>
          </a:p>
          <a:p>
            <a:pPr lvl="2">
              <a:buFont typeface="Courier New" panose="02070309020205020404" pitchFamily="49" charset="0"/>
              <a:buChar char="o"/>
            </a:pPr>
            <a:r>
              <a:rPr lang="en-US" sz="2400" dirty="0">
                <a:latin typeface="+mj-lt"/>
                <a:cs typeface="Times New Roman" panose="02020603050405020304" pitchFamily="18" charset="0"/>
              </a:rPr>
              <a:t>Final metrics values.</a:t>
            </a:r>
          </a:p>
          <a:p>
            <a:endParaRPr lang="en-US" dirty="0">
              <a:latin typeface="+mj-lt"/>
            </a:endParaRPr>
          </a:p>
        </p:txBody>
      </p:sp>
    </p:spTree>
    <p:extLst>
      <p:ext uri="{BB962C8B-B14F-4D97-AF65-F5344CB8AC3E}">
        <p14:creationId xmlns:p14="http://schemas.microsoft.com/office/powerpoint/2010/main" val="326723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CF2C-E299-48F0-BD90-64445F928296}"/>
              </a:ext>
            </a:extLst>
          </p:cNvPr>
          <p:cNvSpPr>
            <a:spLocks noGrp="1"/>
          </p:cNvSpPr>
          <p:nvPr>
            <p:ph type="title"/>
          </p:nvPr>
        </p:nvSpPr>
        <p:spPr>
          <a:xfrm>
            <a:off x="1130270" y="2517913"/>
            <a:ext cx="9603275" cy="2438400"/>
          </a:xfrm>
        </p:spPr>
        <p:txBody>
          <a:bodyPr/>
          <a:lstStyle/>
          <a:p>
            <a:pPr algn="ctr"/>
            <a:r>
              <a:rPr lang="en-US" dirty="0"/>
              <a:t>Proposed Solution</a:t>
            </a:r>
          </a:p>
        </p:txBody>
      </p:sp>
    </p:spTree>
    <p:extLst>
      <p:ext uri="{BB962C8B-B14F-4D97-AF65-F5344CB8AC3E}">
        <p14:creationId xmlns:p14="http://schemas.microsoft.com/office/powerpoint/2010/main" val="22770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Abstract</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1130270" y="1709530"/>
            <a:ext cx="9603275" cy="3756815"/>
          </a:xfrm>
        </p:spPr>
        <p:txBody>
          <a:bodyPr>
            <a:normAutofit fontScale="70000" lnSpcReduction="20000"/>
          </a:bodyPr>
          <a:lstStyle/>
          <a:p>
            <a:r>
              <a:rPr lang="en-US" dirty="0">
                <a:cs typeface="Times New Roman" panose="02020603050405020304" pitchFamily="18" charset="0"/>
              </a:rPr>
              <a:t>To predict whether the given statement is sarcastic or not</a:t>
            </a:r>
          </a:p>
          <a:p>
            <a:r>
              <a:rPr lang="en-US" dirty="0"/>
              <a:t>Sarcasm, as linguist Robert Gibbs noted, includes “words used to express something other than and especially the opposite of the literal meaning of a sentence.”</a:t>
            </a:r>
          </a:p>
          <a:p>
            <a:r>
              <a:rPr lang="en-US" dirty="0"/>
              <a:t>However, it’s not always easy to figure out if a writer is being sarcastic.</a:t>
            </a:r>
          </a:p>
          <a:p>
            <a:r>
              <a:rPr lang="en-US" dirty="0"/>
              <a:t>Sarcasm thrives in ambiguous situations – and that’s the main issue.</a:t>
            </a:r>
          </a:p>
          <a:p>
            <a:r>
              <a:rPr lang="en-US" dirty="0"/>
              <a:t>Sarcasm transforms the polarity of an apparently positive or negative utterance into its opposite.</a:t>
            </a:r>
          </a:p>
          <a:p>
            <a:r>
              <a:rPr lang="en-US" dirty="0"/>
              <a:t>Automatic detection of sarcasm is still in its infancy. One reason for the lack of computational models has been the absence of accurately-labeled naturally occurring utterances that can be used to train machine learning systems.</a:t>
            </a:r>
          </a:p>
          <a:p>
            <a:r>
              <a:rPr lang="en-US" dirty="0"/>
              <a:t>While speaking, people often use heavy tonal stress and certain gestural clues like rolling of the eyes, hand movement, etc. to reveal sarcastic. In the textual data, these tonal and gestural clues are missing, making sarcasm detection very difficult for an average human.</a:t>
            </a:r>
          </a:p>
        </p:txBody>
      </p:sp>
    </p:spTree>
    <p:extLst>
      <p:ext uri="{BB962C8B-B14F-4D97-AF65-F5344CB8AC3E}">
        <p14:creationId xmlns:p14="http://schemas.microsoft.com/office/powerpoint/2010/main" val="139048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0070936" cy="3756815"/>
          </a:xfrm>
        </p:spPr>
        <p:txBody>
          <a:bodyPr>
            <a:normAutofit fontScale="32500" lnSpcReduction="20000"/>
          </a:bodyPr>
          <a:lstStyle/>
          <a:p>
            <a:pPr lvl="1"/>
            <a:r>
              <a:rPr lang="en-US" sz="4900" dirty="0">
                <a:latin typeface="+mj-lt"/>
                <a:cs typeface="Times New Roman" panose="02020603050405020304" pitchFamily="18" charset="0"/>
              </a:rPr>
              <a:t>Data set is taken from </a:t>
            </a:r>
            <a:r>
              <a:rPr lang="en-US" sz="4900" dirty="0">
                <a:latin typeface="+mj-lt"/>
                <a:cs typeface="Times New Roman" panose="02020603050405020304" pitchFamily="18" charset="0"/>
                <a:hlinkClick r:id="rId2">
                  <a:extLst>
                    <a:ext uri="{A12FA001-AC4F-418D-AE19-62706E023703}">
                      <ahyp:hlinkClr xmlns:ahyp="http://schemas.microsoft.com/office/drawing/2018/hyperlinkcolor" val="tx"/>
                    </a:ext>
                  </a:extLst>
                </a:hlinkClick>
              </a:rPr>
              <a:t>“https://nlp.cs.princeton.edu/SARC/</a:t>
            </a:r>
            <a:r>
              <a:rPr lang="en-US" sz="4900" dirty="0">
                <a:latin typeface="+mj-lt"/>
                <a:cs typeface="Times New Roman" panose="02020603050405020304" pitchFamily="18" charset="0"/>
              </a:rPr>
              <a:t>”  version 2.0</a:t>
            </a:r>
          </a:p>
          <a:p>
            <a:pPr marL="1141412" lvl="1" indent="-685800"/>
            <a:r>
              <a:rPr lang="en-US" sz="4900" dirty="0">
                <a:latin typeface="+mj-lt"/>
                <a:cs typeface="Times New Roman" panose="02020603050405020304" pitchFamily="18" charset="0"/>
              </a:rPr>
              <a:t>The dataset is divided into four categories.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Main Balanced: This is the primary dataset which contains a balanced distribution of both sarcastic and non-sarcastic comments. </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Main imbalanced: To emulate real-world scenarios where the sarcastic comments are typically fewer than non-sarcastic ones, this can be used an imbalanced version of the Main dataset.</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Pol Balanced: This is the subset of man which contains politics related comments with balanced distribution of sarcastic and non-sarcastic comments.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Pol </a:t>
            </a:r>
            <a:r>
              <a:rPr lang="en-US" sz="4900" dirty="0">
                <a:cs typeface="Times New Roman" panose="02020603050405020304" pitchFamily="18" charset="0"/>
              </a:rPr>
              <a:t>imbalanced</a:t>
            </a:r>
            <a:r>
              <a:rPr lang="en-US" sz="4900" dirty="0">
                <a:latin typeface="+mj-lt"/>
                <a:cs typeface="Times New Roman" panose="02020603050405020304" pitchFamily="18" charset="0"/>
              </a:rPr>
              <a:t>: This is the subset of man which contains politics related comments with unbalanced distribution of sarcastic and non-sarcastic comments.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For more information read readme file in the above link.</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93080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 Pre-Processing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0070936" cy="3756815"/>
          </a:xfrm>
        </p:spPr>
        <p:txBody>
          <a:bodyPr>
            <a:normAutofit/>
          </a:bodyPr>
          <a:lstStyle/>
          <a:p>
            <a:pPr marL="457200" lvl="1" indent="0">
              <a:buNone/>
            </a:pPr>
            <a:r>
              <a:rPr lang="en-US" sz="2000" dirty="0">
                <a:latin typeface="+mj-lt"/>
                <a:cs typeface="Times New Roman" panose="02020603050405020304" pitchFamily="18" charset="0"/>
              </a:rPr>
              <a:t>Train Data                                                    Test Data</a:t>
            </a:r>
          </a:p>
          <a:p>
            <a:pPr marL="457200" lvl="1" indent="0">
              <a:buNone/>
            </a:pPr>
            <a:endParaRPr lang="en-US" sz="2000" dirty="0">
              <a:latin typeface="+mj-lt"/>
              <a:cs typeface="Times New Roman" panose="02020603050405020304" pitchFamily="18" charset="0"/>
            </a:endParaRPr>
          </a:p>
          <a:p>
            <a:pPr marL="457200" lvl="1" indent="0">
              <a:buNone/>
            </a:pPr>
            <a:endParaRPr lang="en-US" sz="2000" dirty="0">
              <a:latin typeface="+mj-lt"/>
              <a:cs typeface="Times New Roman" panose="02020603050405020304" pitchFamily="18" charset="0"/>
            </a:endParaRPr>
          </a:p>
          <a:p>
            <a:pPr marL="457200" lvl="1" indent="0">
              <a:buNone/>
            </a:pPr>
            <a:endParaRPr lang="en-US" sz="2000" dirty="0">
              <a:latin typeface="+mj-lt"/>
              <a:cs typeface="Times New Roman" panose="02020603050405020304" pitchFamily="18" charset="0"/>
            </a:endParaRPr>
          </a:p>
          <a:p>
            <a:pPr marL="457200" lvl="1" indent="0">
              <a:buNone/>
            </a:pPr>
            <a:r>
              <a:rPr lang="en-US" sz="2000" dirty="0">
                <a:latin typeface="+mj-lt"/>
                <a:cs typeface="Times New Roman" panose="02020603050405020304" pitchFamily="18" charset="0"/>
              </a:rPr>
              <a:t>Json Data </a:t>
            </a: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B3C44E06-7D86-4A54-A471-C99C4A0E381C}"/>
              </a:ext>
            </a:extLst>
          </p:cNvPr>
          <p:cNvPicPr>
            <a:picLocks noChangeAspect="1"/>
          </p:cNvPicPr>
          <p:nvPr/>
        </p:nvPicPr>
        <p:blipFill>
          <a:blip r:embed="rId2"/>
          <a:stretch>
            <a:fillRect/>
          </a:stretch>
        </p:blipFill>
        <p:spPr>
          <a:xfrm>
            <a:off x="1458455" y="2158694"/>
            <a:ext cx="3793851" cy="1188415"/>
          </a:xfrm>
          <a:prstGeom prst="rect">
            <a:avLst/>
          </a:prstGeom>
        </p:spPr>
      </p:pic>
      <p:pic>
        <p:nvPicPr>
          <p:cNvPr id="5" name="Picture 4">
            <a:extLst>
              <a:ext uri="{FF2B5EF4-FFF2-40B4-BE49-F238E27FC236}">
                <a16:creationId xmlns:a16="http://schemas.microsoft.com/office/drawing/2014/main" id="{38678024-8D56-4FAA-A4D3-F7816C0CD6C6}"/>
              </a:ext>
            </a:extLst>
          </p:cNvPr>
          <p:cNvPicPr>
            <a:picLocks noChangeAspect="1"/>
          </p:cNvPicPr>
          <p:nvPr/>
        </p:nvPicPr>
        <p:blipFill>
          <a:blip r:embed="rId3"/>
          <a:stretch>
            <a:fillRect/>
          </a:stretch>
        </p:blipFill>
        <p:spPr>
          <a:xfrm>
            <a:off x="6096000" y="2221779"/>
            <a:ext cx="4285957" cy="1125330"/>
          </a:xfrm>
          <a:prstGeom prst="rect">
            <a:avLst/>
          </a:prstGeom>
        </p:spPr>
      </p:pic>
      <p:pic>
        <p:nvPicPr>
          <p:cNvPr id="6" name="Picture 5">
            <a:extLst>
              <a:ext uri="{FF2B5EF4-FFF2-40B4-BE49-F238E27FC236}">
                <a16:creationId xmlns:a16="http://schemas.microsoft.com/office/drawing/2014/main" id="{3DF4FB25-B2DD-4C03-A51A-A6C53C3D333E}"/>
              </a:ext>
            </a:extLst>
          </p:cNvPr>
          <p:cNvPicPr>
            <a:picLocks noChangeAspect="1"/>
          </p:cNvPicPr>
          <p:nvPr/>
        </p:nvPicPr>
        <p:blipFill>
          <a:blip r:embed="rId4"/>
          <a:stretch>
            <a:fillRect/>
          </a:stretch>
        </p:blipFill>
        <p:spPr>
          <a:xfrm>
            <a:off x="1458455" y="3967088"/>
            <a:ext cx="8923502" cy="1408033"/>
          </a:xfrm>
          <a:prstGeom prst="rect">
            <a:avLst/>
          </a:prstGeom>
        </p:spPr>
      </p:pic>
    </p:spTree>
    <p:extLst>
      <p:ext uri="{BB962C8B-B14F-4D97-AF65-F5344CB8AC3E}">
        <p14:creationId xmlns:p14="http://schemas.microsoft.com/office/powerpoint/2010/main" val="33883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 Pre-Processing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9210261" cy="3756815"/>
          </a:xfrm>
        </p:spPr>
        <p:txBody>
          <a:bodyPr>
            <a:normAutofit fontScale="55000" lnSpcReduction="20000"/>
          </a:bodyPr>
          <a:lstStyle/>
          <a:p>
            <a:pPr lvl="1"/>
            <a:r>
              <a:rPr lang="en-US" sz="2000" dirty="0">
                <a:latin typeface="+mj-lt"/>
                <a:cs typeface="Times New Roman" panose="02020603050405020304" pitchFamily="18" charset="0"/>
              </a:rPr>
              <a:t>Read the Train and Test data from csv files</a:t>
            </a:r>
          </a:p>
          <a:p>
            <a:pPr lvl="1"/>
            <a:r>
              <a:rPr lang="en-US" sz="2000" dirty="0">
                <a:latin typeface="+mj-lt"/>
                <a:cs typeface="Times New Roman" panose="02020603050405020304" pitchFamily="18" charset="0"/>
              </a:rPr>
              <a:t>ID’s data is separated with space and Result data is also separated with space. Then concatenated these columns.</a:t>
            </a:r>
          </a:p>
          <a:p>
            <a:pPr lvl="1"/>
            <a:r>
              <a:rPr lang="en-US" sz="2000" dirty="0">
                <a:latin typeface="+mj-lt"/>
                <a:cs typeface="Times New Roman" panose="02020603050405020304" pitchFamily="18" charset="0"/>
              </a:rPr>
              <a:t>Read the JSON file and Transposed the date to get the ID’s in a column.</a:t>
            </a:r>
          </a:p>
          <a:p>
            <a:pPr lvl="1"/>
            <a:r>
              <a:rPr lang="en-US" sz="2000" dirty="0">
                <a:latin typeface="+mj-lt"/>
                <a:cs typeface="Times New Roman" panose="02020603050405020304" pitchFamily="18" charset="0"/>
              </a:rPr>
              <a:t>Merged the JSON data with CSV files and removed unnecessary columns.</a:t>
            </a:r>
          </a:p>
          <a:p>
            <a:pPr lvl="1"/>
            <a:r>
              <a:rPr lang="en-US" sz="2000" dirty="0">
                <a:latin typeface="+mj-lt"/>
                <a:cs typeface="Times New Roman" panose="02020603050405020304" pitchFamily="18" charset="0"/>
              </a:rPr>
              <a:t>Converted the data to lower</a:t>
            </a:r>
          </a:p>
          <a:p>
            <a:pPr lvl="1"/>
            <a:r>
              <a:rPr lang="en-US" sz="2000" dirty="0">
                <a:latin typeface="+mj-lt"/>
                <a:cs typeface="Times New Roman" panose="02020603050405020304" pitchFamily="18" charset="0"/>
              </a:rPr>
              <a:t>Removed punctuation from the text</a:t>
            </a:r>
          </a:p>
          <a:p>
            <a:pPr lvl="1"/>
            <a:r>
              <a:rPr lang="en-US" sz="2000" dirty="0">
                <a:latin typeface="+mj-lt"/>
                <a:cs typeface="Times New Roman" panose="02020603050405020304" pitchFamily="18" charset="0"/>
              </a:rPr>
              <a:t>Removed Stop Words from the data</a:t>
            </a:r>
          </a:p>
          <a:p>
            <a:pPr lvl="1"/>
            <a:r>
              <a:rPr lang="en-US" sz="2000" dirty="0">
                <a:latin typeface="+mj-lt"/>
                <a:cs typeface="Times New Roman" panose="02020603050405020304" pitchFamily="18" charset="0"/>
              </a:rPr>
              <a:t>Lemmatization have been done on Train and Test data</a:t>
            </a:r>
          </a:p>
          <a:p>
            <a:pPr lvl="1"/>
            <a:r>
              <a:rPr lang="en-US" sz="2000" dirty="0">
                <a:latin typeface="+mj-lt"/>
                <a:cs typeface="Times New Roman" panose="02020603050405020304" pitchFamily="18" charset="0"/>
              </a:rPr>
              <a:t>Counted individual words and created a dictionary word with count</a:t>
            </a:r>
          </a:p>
          <a:p>
            <a:pPr lvl="1"/>
            <a:r>
              <a:rPr lang="en-US" sz="2000" dirty="0">
                <a:latin typeface="+mj-lt"/>
                <a:cs typeface="Times New Roman" panose="02020603050405020304" pitchFamily="18" charset="0"/>
              </a:rPr>
              <a:t>Vocabulary is converted to int for Train and Test Data</a:t>
            </a:r>
          </a:p>
          <a:p>
            <a:pPr lvl="1"/>
            <a:r>
              <a:rPr lang="en-US" sz="2000" dirty="0">
                <a:latin typeface="+mj-lt"/>
                <a:cs typeface="Times New Roman" panose="02020603050405020304" pitchFamily="18" charset="0"/>
              </a:rPr>
              <a:t>Still some of the punctuation are left out in data, Assigned 0 to those punctuations.</a:t>
            </a:r>
          </a:p>
          <a:p>
            <a:pPr lvl="1"/>
            <a:r>
              <a:rPr lang="en-US" sz="2000" dirty="0">
                <a:latin typeface="+mj-lt"/>
                <a:cs typeface="Times New Roman" panose="02020603050405020304" pitchFamily="18" charset="0"/>
              </a:rPr>
              <a:t>Train and Test data after processing, data distribution is specified in pictures next to the text.</a:t>
            </a:r>
          </a:p>
          <a:p>
            <a:pPr lvl="1"/>
            <a:r>
              <a:rPr lang="en-US" sz="2000" dirty="0">
                <a:latin typeface="+mj-lt"/>
                <a:cs typeface="Times New Roman" panose="02020603050405020304" pitchFamily="18" charset="0"/>
              </a:rPr>
              <a:t>Transformed the data to Tensors before exposing to model</a:t>
            </a:r>
          </a:p>
          <a:p>
            <a:pPr lvl="1"/>
            <a:r>
              <a:rPr lang="en-US" sz="2000" dirty="0">
                <a:latin typeface="+mj-lt"/>
                <a:cs typeface="Times New Roman" panose="02020603050405020304" pitchFamily="18" charset="0"/>
              </a:rPr>
              <a:t>Split-ted train data with 80:20. 20 percent of data is used for validation to tune the hyper parameters.</a:t>
            </a:r>
          </a:p>
          <a:p>
            <a:pPr marL="457200" lvl="1" indent="0">
              <a:buNone/>
            </a:pPr>
            <a:endParaRPr lang="en-US" sz="2000" dirty="0">
              <a:latin typeface="+mj-lt"/>
              <a:cs typeface="Times New Roman" panose="02020603050405020304" pitchFamily="18" charset="0"/>
            </a:endParaRP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0CAFD563-E233-4279-B549-B3E4B287E403}"/>
              </a:ext>
            </a:extLst>
          </p:cNvPr>
          <p:cNvPicPr>
            <a:picLocks noChangeAspect="1"/>
          </p:cNvPicPr>
          <p:nvPr/>
        </p:nvPicPr>
        <p:blipFill>
          <a:blip r:embed="rId2"/>
          <a:stretch>
            <a:fillRect/>
          </a:stretch>
        </p:blipFill>
        <p:spPr>
          <a:xfrm>
            <a:off x="9608233" y="953325"/>
            <a:ext cx="2573112" cy="2268177"/>
          </a:xfrm>
          <a:prstGeom prst="rect">
            <a:avLst/>
          </a:prstGeom>
        </p:spPr>
      </p:pic>
      <p:pic>
        <p:nvPicPr>
          <p:cNvPr id="8" name="Picture 7">
            <a:extLst>
              <a:ext uri="{FF2B5EF4-FFF2-40B4-BE49-F238E27FC236}">
                <a16:creationId xmlns:a16="http://schemas.microsoft.com/office/drawing/2014/main" id="{828B6C73-CB5F-4000-BE41-1AD73FED5FFF}"/>
              </a:ext>
            </a:extLst>
          </p:cNvPr>
          <p:cNvPicPr>
            <a:picLocks noChangeAspect="1"/>
          </p:cNvPicPr>
          <p:nvPr/>
        </p:nvPicPr>
        <p:blipFill>
          <a:blip r:embed="rId3"/>
          <a:stretch>
            <a:fillRect/>
          </a:stretch>
        </p:blipFill>
        <p:spPr>
          <a:xfrm>
            <a:off x="9608233" y="3386625"/>
            <a:ext cx="2573111" cy="2141275"/>
          </a:xfrm>
          <a:prstGeom prst="rect">
            <a:avLst/>
          </a:prstGeom>
        </p:spPr>
      </p:pic>
    </p:spTree>
    <p:extLst>
      <p:ext uri="{BB962C8B-B14F-4D97-AF65-F5344CB8AC3E}">
        <p14:creationId xmlns:p14="http://schemas.microsoft.com/office/powerpoint/2010/main" val="113016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Modelling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1025808" cy="3756815"/>
          </a:xfrm>
        </p:spPr>
        <p:txBody>
          <a:bodyPr>
            <a:normAutofit/>
          </a:bodyPr>
          <a:lstStyle/>
          <a:p>
            <a:pPr marL="457200" lvl="1" indent="0">
              <a:buNone/>
            </a:pPr>
            <a:endParaRPr lang="en-US" sz="2000" dirty="0">
              <a:latin typeface="+mj-lt"/>
              <a:cs typeface="Times New Roman" panose="02020603050405020304" pitchFamily="18" charset="0"/>
            </a:endParaRP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A61EB397-E781-42B7-ADF1-FD8061D99FC4}"/>
              </a:ext>
            </a:extLst>
          </p:cNvPr>
          <p:cNvPicPr>
            <a:picLocks noChangeAspect="1"/>
          </p:cNvPicPr>
          <p:nvPr/>
        </p:nvPicPr>
        <p:blipFill>
          <a:blip r:embed="rId2"/>
          <a:stretch>
            <a:fillRect/>
          </a:stretch>
        </p:blipFill>
        <p:spPr>
          <a:xfrm>
            <a:off x="3923052" y="1608062"/>
            <a:ext cx="7765365" cy="3959750"/>
          </a:xfrm>
          <a:prstGeom prst="rect">
            <a:avLst/>
          </a:prstGeom>
        </p:spPr>
      </p:pic>
    </p:spTree>
    <p:extLst>
      <p:ext uri="{BB962C8B-B14F-4D97-AF65-F5344CB8AC3E}">
        <p14:creationId xmlns:p14="http://schemas.microsoft.com/office/powerpoint/2010/main" val="255337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Modelling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4837043" y="1709530"/>
            <a:ext cx="6851374" cy="3756815"/>
          </a:xfrm>
        </p:spPr>
        <p:txBody>
          <a:bodyPr>
            <a:normAutofit/>
          </a:bodyPr>
          <a:lstStyle/>
          <a:p>
            <a:pPr lvl="1"/>
            <a:r>
              <a:rPr lang="en-US" sz="2000" dirty="0">
                <a:latin typeface="+mj-lt"/>
                <a:cs typeface="Times New Roman" panose="02020603050405020304" pitchFamily="18" charset="0"/>
              </a:rPr>
              <a:t>I used RNN LSTM deep learning technic to classify sarcastic comments.</a:t>
            </a:r>
          </a:p>
          <a:p>
            <a:pPr lvl="1"/>
            <a:r>
              <a:rPr lang="en-US" sz="2000" dirty="0">
                <a:latin typeface="+mj-lt"/>
                <a:cs typeface="Times New Roman" panose="02020603050405020304" pitchFamily="18" charset="0"/>
              </a:rPr>
              <a:t>Total Vocab size is used. For im-balanced data size is increased to fit all the words.</a:t>
            </a:r>
          </a:p>
          <a:p>
            <a:pPr lvl="1"/>
            <a:r>
              <a:rPr lang="en-US" sz="2000" dirty="0">
                <a:latin typeface="+mj-lt"/>
                <a:cs typeface="Times New Roman" panose="02020603050405020304" pitchFamily="18" charset="0"/>
              </a:rPr>
              <a:t>400 Embedding dimensions, 512 hidden dimensions and 10 layers were considered to build LSTM network. </a:t>
            </a:r>
          </a:p>
          <a:p>
            <a:pPr lvl="1"/>
            <a:r>
              <a:rPr lang="en-US" sz="2000" dirty="0">
                <a:latin typeface="+mj-lt"/>
                <a:cs typeface="Times New Roman" panose="02020603050405020304" pitchFamily="18" charset="0"/>
              </a:rPr>
              <a:t>Output size was considered as 1</a:t>
            </a: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0A3063B-D6EC-4816-88ED-AFE96077EDCE}"/>
              </a:ext>
            </a:extLst>
          </p:cNvPr>
          <p:cNvPicPr>
            <a:picLocks noChangeAspect="1"/>
          </p:cNvPicPr>
          <p:nvPr/>
        </p:nvPicPr>
        <p:blipFill>
          <a:blip r:embed="rId2"/>
          <a:stretch>
            <a:fillRect/>
          </a:stretch>
        </p:blipFill>
        <p:spPr>
          <a:xfrm>
            <a:off x="829710" y="1881809"/>
            <a:ext cx="3784494" cy="3384688"/>
          </a:xfrm>
          <a:prstGeom prst="rect">
            <a:avLst/>
          </a:prstGeom>
        </p:spPr>
      </p:pic>
    </p:spTree>
    <p:extLst>
      <p:ext uri="{BB962C8B-B14F-4D97-AF65-F5344CB8AC3E}">
        <p14:creationId xmlns:p14="http://schemas.microsoft.com/office/powerpoint/2010/main" val="36332308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250</TotalTime>
  <Words>968</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Times New Roman</vt:lpstr>
      <vt:lpstr>Wingdings</vt:lpstr>
      <vt:lpstr>Gallery</vt:lpstr>
      <vt:lpstr>Sarcasm Detection</vt:lpstr>
      <vt:lpstr>Problem Statement</vt:lpstr>
      <vt:lpstr>Proposed Solution</vt:lpstr>
      <vt:lpstr>Abstract</vt:lpstr>
      <vt:lpstr>Data</vt:lpstr>
      <vt:lpstr>Data Pre-Processing</vt:lpstr>
      <vt:lpstr>Data Pre-Processing</vt:lpstr>
      <vt:lpstr>Modelling</vt:lpstr>
      <vt:lpstr>Modelling</vt:lpstr>
      <vt:lpstr>Performance Measures</vt:lpstr>
      <vt:lpstr>Tools and Framework Used</vt:lpstr>
      <vt:lpstr>Tools and Framework Used</vt:lpstr>
      <vt:lpstr>Setup</vt:lpstr>
      <vt:lpstr>Source Code</vt:lpstr>
      <vt:lpstr>Problems Faced and Future Implementations</vt:lpstr>
      <vt:lpstr>References</vt:lpstr>
      <vt:lpstr>About 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SarcasmDetection</dc:title>
  <dc:creator>Maheswara Poothireddy</dc:creator>
  <cp:lastModifiedBy>Maheswara Poothireddy</cp:lastModifiedBy>
  <cp:revision>28</cp:revision>
  <dcterms:created xsi:type="dcterms:W3CDTF">2019-11-14T11:23:27Z</dcterms:created>
  <dcterms:modified xsi:type="dcterms:W3CDTF">2019-11-15T11:11:58Z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ab26b5a7-0511-49eb-a901-70feed1765b8</vt:lpwstr>
  </property>
  <property fmtid="{D5CDD505-2E9C-101B-9397-08002B2CF9AE}" pid="3" name="HCLClassification">
    <vt:lpwstr>HCL_Cla5s_Publ1c</vt:lpwstr>
  </property>
  <property fmtid="{D5CDD505-2E9C-101B-9397-08002B2CF9AE}" pid="4" name="HCL_Cla5s_D6">
    <vt:lpwstr>False</vt:lpwstr>
  </property>
</Properties>
</file>