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5"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900F-3979-4CD9-9B5D-28475697F3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BE6B91-EFDC-6D32-8D29-95519752E0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559447-D22F-A11D-8B73-70B5EE5D14AE}"/>
              </a:ext>
            </a:extLst>
          </p:cNvPr>
          <p:cNvSpPr>
            <a:spLocks noGrp="1"/>
          </p:cNvSpPr>
          <p:nvPr>
            <p:ph type="dt" sz="half" idx="10"/>
          </p:nvPr>
        </p:nvSpPr>
        <p:spPr/>
        <p:txBody>
          <a:bodyPr/>
          <a:lstStyle/>
          <a:p>
            <a:fld id="{9BD04192-7DAF-4633-AD75-8FCC67AF3C38}" type="datetimeFigureOut">
              <a:rPr lang="en-IN" smtClean="0"/>
              <a:t>20-02-2023</a:t>
            </a:fld>
            <a:endParaRPr lang="en-IN"/>
          </a:p>
        </p:txBody>
      </p:sp>
      <p:sp>
        <p:nvSpPr>
          <p:cNvPr id="5" name="Footer Placeholder 4">
            <a:extLst>
              <a:ext uri="{FF2B5EF4-FFF2-40B4-BE49-F238E27FC236}">
                <a16:creationId xmlns:a16="http://schemas.microsoft.com/office/drawing/2014/main" id="{E34B90AB-D5BD-CB57-F35E-FBF0EF587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7314B-D120-87C4-C60A-E0CA4DBF811D}"/>
              </a:ext>
            </a:extLst>
          </p:cNvPr>
          <p:cNvSpPr>
            <a:spLocks noGrp="1"/>
          </p:cNvSpPr>
          <p:nvPr>
            <p:ph type="sldNum" sz="quarter" idx="12"/>
          </p:nvPr>
        </p:nvSpPr>
        <p:spPr/>
        <p:txBody>
          <a:bodyPr/>
          <a:lstStyle/>
          <a:p>
            <a:fld id="{059CA486-063C-49DD-871E-7D95EEA44B1A}" type="slidenum">
              <a:rPr lang="en-IN" smtClean="0"/>
              <a:t>‹#›</a:t>
            </a:fld>
            <a:endParaRPr lang="en-IN"/>
          </a:p>
        </p:txBody>
      </p:sp>
    </p:spTree>
    <p:extLst>
      <p:ext uri="{BB962C8B-B14F-4D97-AF65-F5344CB8AC3E}">
        <p14:creationId xmlns:p14="http://schemas.microsoft.com/office/powerpoint/2010/main" val="259696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535C-A934-BBA1-6EE9-FB992BC62F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0AF2A7-BE65-FCC0-D26D-6654CBC1E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83170E-241A-3015-04E0-2C2E6D90378B}"/>
              </a:ext>
            </a:extLst>
          </p:cNvPr>
          <p:cNvSpPr>
            <a:spLocks noGrp="1"/>
          </p:cNvSpPr>
          <p:nvPr>
            <p:ph type="dt" sz="half" idx="10"/>
          </p:nvPr>
        </p:nvSpPr>
        <p:spPr/>
        <p:txBody>
          <a:bodyPr/>
          <a:lstStyle/>
          <a:p>
            <a:fld id="{9BD04192-7DAF-4633-AD75-8FCC67AF3C38}" type="datetimeFigureOut">
              <a:rPr lang="en-IN" smtClean="0"/>
              <a:t>20-02-2023</a:t>
            </a:fld>
            <a:endParaRPr lang="en-IN"/>
          </a:p>
        </p:txBody>
      </p:sp>
      <p:sp>
        <p:nvSpPr>
          <p:cNvPr id="5" name="Footer Placeholder 4">
            <a:extLst>
              <a:ext uri="{FF2B5EF4-FFF2-40B4-BE49-F238E27FC236}">
                <a16:creationId xmlns:a16="http://schemas.microsoft.com/office/drawing/2014/main" id="{22A5D005-475B-71CD-21C1-307863E677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91116C-899C-5529-96C6-08DD66F3B9B6}"/>
              </a:ext>
            </a:extLst>
          </p:cNvPr>
          <p:cNvSpPr>
            <a:spLocks noGrp="1"/>
          </p:cNvSpPr>
          <p:nvPr>
            <p:ph type="sldNum" sz="quarter" idx="12"/>
          </p:nvPr>
        </p:nvSpPr>
        <p:spPr/>
        <p:txBody>
          <a:bodyPr/>
          <a:lstStyle/>
          <a:p>
            <a:fld id="{059CA486-063C-49DD-871E-7D95EEA44B1A}" type="slidenum">
              <a:rPr lang="en-IN" smtClean="0"/>
              <a:t>‹#›</a:t>
            </a:fld>
            <a:endParaRPr lang="en-IN"/>
          </a:p>
        </p:txBody>
      </p:sp>
    </p:spTree>
    <p:extLst>
      <p:ext uri="{BB962C8B-B14F-4D97-AF65-F5344CB8AC3E}">
        <p14:creationId xmlns:p14="http://schemas.microsoft.com/office/powerpoint/2010/main" val="143945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12591-841F-64CE-2288-C39CED5713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12812B-4B67-B68C-0950-22C47DF24B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3FE35D-8A21-023F-96A0-8BA62DA5D1B2}"/>
              </a:ext>
            </a:extLst>
          </p:cNvPr>
          <p:cNvSpPr>
            <a:spLocks noGrp="1"/>
          </p:cNvSpPr>
          <p:nvPr>
            <p:ph type="dt" sz="half" idx="10"/>
          </p:nvPr>
        </p:nvSpPr>
        <p:spPr/>
        <p:txBody>
          <a:bodyPr/>
          <a:lstStyle/>
          <a:p>
            <a:fld id="{9BD04192-7DAF-4633-AD75-8FCC67AF3C38}" type="datetimeFigureOut">
              <a:rPr lang="en-IN" smtClean="0"/>
              <a:t>20-02-2023</a:t>
            </a:fld>
            <a:endParaRPr lang="en-IN"/>
          </a:p>
        </p:txBody>
      </p:sp>
      <p:sp>
        <p:nvSpPr>
          <p:cNvPr id="5" name="Footer Placeholder 4">
            <a:extLst>
              <a:ext uri="{FF2B5EF4-FFF2-40B4-BE49-F238E27FC236}">
                <a16:creationId xmlns:a16="http://schemas.microsoft.com/office/drawing/2014/main" id="{48DF36B0-1E3E-AEEB-F297-301B8DE8E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6B4D02-6777-C0C0-2BCD-3DE0DC1B8C66}"/>
              </a:ext>
            </a:extLst>
          </p:cNvPr>
          <p:cNvSpPr>
            <a:spLocks noGrp="1"/>
          </p:cNvSpPr>
          <p:nvPr>
            <p:ph type="sldNum" sz="quarter" idx="12"/>
          </p:nvPr>
        </p:nvSpPr>
        <p:spPr/>
        <p:txBody>
          <a:bodyPr/>
          <a:lstStyle/>
          <a:p>
            <a:fld id="{059CA486-063C-49DD-871E-7D95EEA44B1A}" type="slidenum">
              <a:rPr lang="en-IN" smtClean="0"/>
              <a:t>‹#›</a:t>
            </a:fld>
            <a:endParaRPr lang="en-IN"/>
          </a:p>
        </p:txBody>
      </p:sp>
    </p:spTree>
    <p:extLst>
      <p:ext uri="{BB962C8B-B14F-4D97-AF65-F5344CB8AC3E}">
        <p14:creationId xmlns:p14="http://schemas.microsoft.com/office/powerpoint/2010/main" val="151812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467B-44C6-35D6-2177-BCA56E2AE1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2D8BDB-AE2A-54A7-23BE-BE6BAC0CC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499B7E-FE09-29CE-7EE1-95B604BC361A}"/>
              </a:ext>
            </a:extLst>
          </p:cNvPr>
          <p:cNvSpPr>
            <a:spLocks noGrp="1"/>
          </p:cNvSpPr>
          <p:nvPr>
            <p:ph type="dt" sz="half" idx="10"/>
          </p:nvPr>
        </p:nvSpPr>
        <p:spPr/>
        <p:txBody>
          <a:bodyPr/>
          <a:lstStyle/>
          <a:p>
            <a:fld id="{9BD04192-7DAF-4633-AD75-8FCC67AF3C38}" type="datetimeFigureOut">
              <a:rPr lang="en-IN" smtClean="0"/>
              <a:t>20-02-2023</a:t>
            </a:fld>
            <a:endParaRPr lang="en-IN"/>
          </a:p>
        </p:txBody>
      </p:sp>
      <p:sp>
        <p:nvSpPr>
          <p:cNvPr id="5" name="Footer Placeholder 4">
            <a:extLst>
              <a:ext uri="{FF2B5EF4-FFF2-40B4-BE49-F238E27FC236}">
                <a16:creationId xmlns:a16="http://schemas.microsoft.com/office/drawing/2014/main" id="{6942FB15-EDC5-97C1-D80B-493DC95DF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5E4C68-3300-606D-604D-6D0C80D812BC}"/>
              </a:ext>
            </a:extLst>
          </p:cNvPr>
          <p:cNvSpPr>
            <a:spLocks noGrp="1"/>
          </p:cNvSpPr>
          <p:nvPr>
            <p:ph type="sldNum" sz="quarter" idx="12"/>
          </p:nvPr>
        </p:nvSpPr>
        <p:spPr/>
        <p:txBody>
          <a:bodyPr/>
          <a:lstStyle/>
          <a:p>
            <a:fld id="{059CA486-063C-49DD-871E-7D95EEA44B1A}" type="slidenum">
              <a:rPr lang="en-IN" smtClean="0"/>
              <a:t>‹#›</a:t>
            </a:fld>
            <a:endParaRPr lang="en-IN"/>
          </a:p>
        </p:txBody>
      </p:sp>
    </p:spTree>
    <p:extLst>
      <p:ext uri="{BB962C8B-B14F-4D97-AF65-F5344CB8AC3E}">
        <p14:creationId xmlns:p14="http://schemas.microsoft.com/office/powerpoint/2010/main" val="345265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0988-F988-1911-01C2-E057BAE76C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A13133-D223-6018-A7AD-82B473323A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817002-72E3-4EE9-118F-42F4FBE32153}"/>
              </a:ext>
            </a:extLst>
          </p:cNvPr>
          <p:cNvSpPr>
            <a:spLocks noGrp="1"/>
          </p:cNvSpPr>
          <p:nvPr>
            <p:ph type="dt" sz="half" idx="10"/>
          </p:nvPr>
        </p:nvSpPr>
        <p:spPr/>
        <p:txBody>
          <a:bodyPr/>
          <a:lstStyle/>
          <a:p>
            <a:fld id="{9BD04192-7DAF-4633-AD75-8FCC67AF3C38}" type="datetimeFigureOut">
              <a:rPr lang="en-IN" smtClean="0"/>
              <a:t>20-02-2023</a:t>
            </a:fld>
            <a:endParaRPr lang="en-IN"/>
          </a:p>
        </p:txBody>
      </p:sp>
      <p:sp>
        <p:nvSpPr>
          <p:cNvPr id="5" name="Footer Placeholder 4">
            <a:extLst>
              <a:ext uri="{FF2B5EF4-FFF2-40B4-BE49-F238E27FC236}">
                <a16:creationId xmlns:a16="http://schemas.microsoft.com/office/drawing/2014/main" id="{7BB5CD00-62B8-D123-93F7-9E04B4F23E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C7916D-CF67-68C7-2AC1-8BE177B023FC}"/>
              </a:ext>
            </a:extLst>
          </p:cNvPr>
          <p:cNvSpPr>
            <a:spLocks noGrp="1"/>
          </p:cNvSpPr>
          <p:nvPr>
            <p:ph type="sldNum" sz="quarter" idx="12"/>
          </p:nvPr>
        </p:nvSpPr>
        <p:spPr/>
        <p:txBody>
          <a:bodyPr/>
          <a:lstStyle/>
          <a:p>
            <a:fld id="{059CA486-063C-49DD-871E-7D95EEA44B1A}" type="slidenum">
              <a:rPr lang="en-IN" smtClean="0"/>
              <a:t>‹#›</a:t>
            </a:fld>
            <a:endParaRPr lang="en-IN"/>
          </a:p>
        </p:txBody>
      </p:sp>
    </p:spTree>
    <p:extLst>
      <p:ext uri="{BB962C8B-B14F-4D97-AF65-F5344CB8AC3E}">
        <p14:creationId xmlns:p14="http://schemas.microsoft.com/office/powerpoint/2010/main" val="46014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F4D9-CEC4-2F00-885C-1088E73083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68E1B1-A5DB-A843-0861-FDD8A62B82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77DBBD-1500-6F02-CF0B-39BE42CC0E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08F61F-0C4E-235E-C505-375FBA6C510C}"/>
              </a:ext>
            </a:extLst>
          </p:cNvPr>
          <p:cNvSpPr>
            <a:spLocks noGrp="1"/>
          </p:cNvSpPr>
          <p:nvPr>
            <p:ph type="dt" sz="half" idx="10"/>
          </p:nvPr>
        </p:nvSpPr>
        <p:spPr/>
        <p:txBody>
          <a:bodyPr/>
          <a:lstStyle/>
          <a:p>
            <a:fld id="{9BD04192-7DAF-4633-AD75-8FCC67AF3C38}" type="datetimeFigureOut">
              <a:rPr lang="en-IN" smtClean="0"/>
              <a:t>20-02-2023</a:t>
            </a:fld>
            <a:endParaRPr lang="en-IN"/>
          </a:p>
        </p:txBody>
      </p:sp>
      <p:sp>
        <p:nvSpPr>
          <p:cNvPr id="6" name="Footer Placeholder 5">
            <a:extLst>
              <a:ext uri="{FF2B5EF4-FFF2-40B4-BE49-F238E27FC236}">
                <a16:creationId xmlns:a16="http://schemas.microsoft.com/office/drawing/2014/main" id="{74AACCB3-E148-B982-9432-DBA5D808D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BD1CCA-C101-03D8-1696-6AF0427CFDCA}"/>
              </a:ext>
            </a:extLst>
          </p:cNvPr>
          <p:cNvSpPr>
            <a:spLocks noGrp="1"/>
          </p:cNvSpPr>
          <p:nvPr>
            <p:ph type="sldNum" sz="quarter" idx="12"/>
          </p:nvPr>
        </p:nvSpPr>
        <p:spPr/>
        <p:txBody>
          <a:bodyPr/>
          <a:lstStyle/>
          <a:p>
            <a:fld id="{059CA486-063C-49DD-871E-7D95EEA44B1A}" type="slidenum">
              <a:rPr lang="en-IN" smtClean="0"/>
              <a:t>‹#›</a:t>
            </a:fld>
            <a:endParaRPr lang="en-IN"/>
          </a:p>
        </p:txBody>
      </p:sp>
    </p:spTree>
    <p:extLst>
      <p:ext uri="{BB962C8B-B14F-4D97-AF65-F5344CB8AC3E}">
        <p14:creationId xmlns:p14="http://schemas.microsoft.com/office/powerpoint/2010/main" val="2510908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5942-26BD-4505-5BFE-EBBAC8B7F0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8E5C48-7DCB-42DA-CA68-72EE70CEDC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74D132-E511-FFC1-FA52-7AF6E6D9C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A54907-B210-C2A7-11B8-C408826F27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79A6AF-0598-B17C-D46A-63BF8CB52B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1D073F-1825-05A2-0776-2BDB78BD3BD7}"/>
              </a:ext>
            </a:extLst>
          </p:cNvPr>
          <p:cNvSpPr>
            <a:spLocks noGrp="1"/>
          </p:cNvSpPr>
          <p:nvPr>
            <p:ph type="dt" sz="half" idx="10"/>
          </p:nvPr>
        </p:nvSpPr>
        <p:spPr/>
        <p:txBody>
          <a:bodyPr/>
          <a:lstStyle/>
          <a:p>
            <a:fld id="{9BD04192-7DAF-4633-AD75-8FCC67AF3C38}" type="datetimeFigureOut">
              <a:rPr lang="en-IN" smtClean="0"/>
              <a:t>20-02-2023</a:t>
            </a:fld>
            <a:endParaRPr lang="en-IN"/>
          </a:p>
        </p:txBody>
      </p:sp>
      <p:sp>
        <p:nvSpPr>
          <p:cNvPr id="8" name="Footer Placeholder 7">
            <a:extLst>
              <a:ext uri="{FF2B5EF4-FFF2-40B4-BE49-F238E27FC236}">
                <a16:creationId xmlns:a16="http://schemas.microsoft.com/office/drawing/2014/main" id="{C05B506D-39F5-31E5-1B44-48F1CAAA41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56B55-0B84-CD65-9510-19C7BF1E1B1F}"/>
              </a:ext>
            </a:extLst>
          </p:cNvPr>
          <p:cNvSpPr>
            <a:spLocks noGrp="1"/>
          </p:cNvSpPr>
          <p:nvPr>
            <p:ph type="sldNum" sz="quarter" idx="12"/>
          </p:nvPr>
        </p:nvSpPr>
        <p:spPr/>
        <p:txBody>
          <a:bodyPr/>
          <a:lstStyle/>
          <a:p>
            <a:fld id="{059CA486-063C-49DD-871E-7D95EEA44B1A}" type="slidenum">
              <a:rPr lang="en-IN" smtClean="0"/>
              <a:t>‹#›</a:t>
            </a:fld>
            <a:endParaRPr lang="en-IN"/>
          </a:p>
        </p:txBody>
      </p:sp>
    </p:spTree>
    <p:extLst>
      <p:ext uri="{BB962C8B-B14F-4D97-AF65-F5344CB8AC3E}">
        <p14:creationId xmlns:p14="http://schemas.microsoft.com/office/powerpoint/2010/main" val="21158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40A8-FD37-DDF3-069A-8980DFB1B5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D9C191-1449-48DA-BCC4-415AFC3248E2}"/>
              </a:ext>
            </a:extLst>
          </p:cNvPr>
          <p:cNvSpPr>
            <a:spLocks noGrp="1"/>
          </p:cNvSpPr>
          <p:nvPr>
            <p:ph type="dt" sz="half" idx="10"/>
          </p:nvPr>
        </p:nvSpPr>
        <p:spPr/>
        <p:txBody>
          <a:bodyPr/>
          <a:lstStyle/>
          <a:p>
            <a:fld id="{9BD04192-7DAF-4633-AD75-8FCC67AF3C38}" type="datetimeFigureOut">
              <a:rPr lang="en-IN" smtClean="0"/>
              <a:t>20-02-2023</a:t>
            </a:fld>
            <a:endParaRPr lang="en-IN"/>
          </a:p>
        </p:txBody>
      </p:sp>
      <p:sp>
        <p:nvSpPr>
          <p:cNvPr id="4" name="Footer Placeholder 3">
            <a:extLst>
              <a:ext uri="{FF2B5EF4-FFF2-40B4-BE49-F238E27FC236}">
                <a16:creationId xmlns:a16="http://schemas.microsoft.com/office/drawing/2014/main" id="{0D9A9DE0-CEE2-F35E-063E-521155E25E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71CFCF-B471-404B-FCED-6EFA93A25D11}"/>
              </a:ext>
            </a:extLst>
          </p:cNvPr>
          <p:cNvSpPr>
            <a:spLocks noGrp="1"/>
          </p:cNvSpPr>
          <p:nvPr>
            <p:ph type="sldNum" sz="quarter" idx="12"/>
          </p:nvPr>
        </p:nvSpPr>
        <p:spPr/>
        <p:txBody>
          <a:bodyPr/>
          <a:lstStyle/>
          <a:p>
            <a:fld id="{059CA486-063C-49DD-871E-7D95EEA44B1A}" type="slidenum">
              <a:rPr lang="en-IN" smtClean="0"/>
              <a:t>‹#›</a:t>
            </a:fld>
            <a:endParaRPr lang="en-IN"/>
          </a:p>
        </p:txBody>
      </p:sp>
    </p:spTree>
    <p:extLst>
      <p:ext uri="{BB962C8B-B14F-4D97-AF65-F5344CB8AC3E}">
        <p14:creationId xmlns:p14="http://schemas.microsoft.com/office/powerpoint/2010/main" val="195905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12DBC5-BD2D-AF33-762A-ABD7F5AB7079}"/>
              </a:ext>
            </a:extLst>
          </p:cNvPr>
          <p:cNvSpPr>
            <a:spLocks noGrp="1"/>
          </p:cNvSpPr>
          <p:nvPr>
            <p:ph type="dt" sz="half" idx="10"/>
          </p:nvPr>
        </p:nvSpPr>
        <p:spPr/>
        <p:txBody>
          <a:bodyPr/>
          <a:lstStyle/>
          <a:p>
            <a:fld id="{9BD04192-7DAF-4633-AD75-8FCC67AF3C38}" type="datetimeFigureOut">
              <a:rPr lang="en-IN" smtClean="0"/>
              <a:t>20-02-2023</a:t>
            </a:fld>
            <a:endParaRPr lang="en-IN"/>
          </a:p>
        </p:txBody>
      </p:sp>
      <p:sp>
        <p:nvSpPr>
          <p:cNvPr id="3" name="Footer Placeholder 2">
            <a:extLst>
              <a:ext uri="{FF2B5EF4-FFF2-40B4-BE49-F238E27FC236}">
                <a16:creationId xmlns:a16="http://schemas.microsoft.com/office/drawing/2014/main" id="{AFC2D0C6-1733-0A8A-634D-A4A4514361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701F38-613B-A63E-157F-B86D35AB438A}"/>
              </a:ext>
            </a:extLst>
          </p:cNvPr>
          <p:cNvSpPr>
            <a:spLocks noGrp="1"/>
          </p:cNvSpPr>
          <p:nvPr>
            <p:ph type="sldNum" sz="quarter" idx="12"/>
          </p:nvPr>
        </p:nvSpPr>
        <p:spPr/>
        <p:txBody>
          <a:bodyPr/>
          <a:lstStyle/>
          <a:p>
            <a:fld id="{059CA486-063C-49DD-871E-7D95EEA44B1A}" type="slidenum">
              <a:rPr lang="en-IN" smtClean="0"/>
              <a:t>‹#›</a:t>
            </a:fld>
            <a:endParaRPr lang="en-IN"/>
          </a:p>
        </p:txBody>
      </p:sp>
    </p:spTree>
    <p:extLst>
      <p:ext uri="{BB962C8B-B14F-4D97-AF65-F5344CB8AC3E}">
        <p14:creationId xmlns:p14="http://schemas.microsoft.com/office/powerpoint/2010/main" val="75324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FC7C-C62B-B07A-D376-684019499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2F90B8-7522-AFCF-A6F0-CD88AD9848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13AD2F-97EF-33E1-6439-4159B690E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A31077-D8A8-36E7-0338-0C21D5ACE319}"/>
              </a:ext>
            </a:extLst>
          </p:cNvPr>
          <p:cNvSpPr>
            <a:spLocks noGrp="1"/>
          </p:cNvSpPr>
          <p:nvPr>
            <p:ph type="dt" sz="half" idx="10"/>
          </p:nvPr>
        </p:nvSpPr>
        <p:spPr/>
        <p:txBody>
          <a:bodyPr/>
          <a:lstStyle/>
          <a:p>
            <a:fld id="{9BD04192-7DAF-4633-AD75-8FCC67AF3C38}" type="datetimeFigureOut">
              <a:rPr lang="en-IN" smtClean="0"/>
              <a:t>20-02-2023</a:t>
            </a:fld>
            <a:endParaRPr lang="en-IN"/>
          </a:p>
        </p:txBody>
      </p:sp>
      <p:sp>
        <p:nvSpPr>
          <p:cNvPr id="6" name="Footer Placeholder 5">
            <a:extLst>
              <a:ext uri="{FF2B5EF4-FFF2-40B4-BE49-F238E27FC236}">
                <a16:creationId xmlns:a16="http://schemas.microsoft.com/office/drawing/2014/main" id="{8A9F2BE2-4174-66B6-344D-C7C4EC40EA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40131E-F053-F9C1-9306-AA63E91FDFE3}"/>
              </a:ext>
            </a:extLst>
          </p:cNvPr>
          <p:cNvSpPr>
            <a:spLocks noGrp="1"/>
          </p:cNvSpPr>
          <p:nvPr>
            <p:ph type="sldNum" sz="quarter" idx="12"/>
          </p:nvPr>
        </p:nvSpPr>
        <p:spPr/>
        <p:txBody>
          <a:bodyPr/>
          <a:lstStyle/>
          <a:p>
            <a:fld id="{059CA486-063C-49DD-871E-7D95EEA44B1A}" type="slidenum">
              <a:rPr lang="en-IN" smtClean="0"/>
              <a:t>‹#›</a:t>
            </a:fld>
            <a:endParaRPr lang="en-IN"/>
          </a:p>
        </p:txBody>
      </p:sp>
    </p:spTree>
    <p:extLst>
      <p:ext uri="{BB962C8B-B14F-4D97-AF65-F5344CB8AC3E}">
        <p14:creationId xmlns:p14="http://schemas.microsoft.com/office/powerpoint/2010/main" val="53335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E14C-7927-D300-8ABD-B3F74611F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8CAEB9-823C-62F5-C668-A3CFFA83A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12FA4D-2B3F-F6AD-6FA9-64C6F6EC6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C1C1E-53B1-AF45-BB7A-67753A3BE5D4}"/>
              </a:ext>
            </a:extLst>
          </p:cNvPr>
          <p:cNvSpPr>
            <a:spLocks noGrp="1"/>
          </p:cNvSpPr>
          <p:nvPr>
            <p:ph type="dt" sz="half" idx="10"/>
          </p:nvPr>
        </p:nvSpPr>
        <p:spPr/>
        <p:txBody>
          <a:bodyPr/>
          <a:lstStyle/>
          <a:p>
            <a:fld id="{9BD04192-7DAF-4633-AD75-8FCC67AF3C38}" type="datetimeFigureOut">
              <a:rPr lang="en-IN" smtClean="0"/>
              <a:t>20-02-2023</a:t>
            </a:fld>
            <a:endParaRPr lang="en-IN"/>
          </a:p>
        </p:txBody>
      </p:sp>
      <p:sp>
        <p:nvSpPr>
          <p:cNvPr id="6" name="Footer Placeholder 5">
            <a:extLst>
              <a:ext uri="{FF2B5EF4-FFF2-40B4-BE49-F238E27FC236}">
                <a16:creationId xmlns:a16="http://schemas.microsoft.com/office/drawing/2014/main" id="{DC735112-6E8E-1753-FFC5-F2FF943086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C16E74-FB44-9DDC-B623-5679A73C0E4C}"/>
              </a:ext>
            </a:extLst>
          </p:cNvPr>
          <p:cNvSpPr>
            <a:spLocks noGrp="1"/>
          </p:cNvSpPr>
          <p:nvPr>
            <p:ph type="sldNum" sz="quarter" idx="12"/>
          </p:nvPr>
        </p:nvSpPr>
        <p:spPr/>
        <p:txBody>
          <a:bodyPr/>
          <a:lstStyle/>
          <a:p>
            <a:fld id="{059CA486-063C-49DD-871E-7D95EEA44B1A}" type="slidenum">
              <a:rPr lang="en-IN" smtClean="0"/>
              <a:t>‹#›</a:t>
            </a:fld>
            <a:endParaRPr lang="en-IN"/>
          </a:p>
        </p:txBody>
      </p:sp>
    </p:spTree>
    <p:extLst>
      <p:ext uri="{BB962C8B-B14F-4D97-AF65-F5344CB8AC3E}">
        <p14:creationId xmlns:p14="http://schemas.microsoft.com/office/powerpoint/2010/main" val="395556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34B7ED-BE49-FCB4-C54D-DA9840C9E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53D07A-5F7D-96C9-9BBD-669ACAD8E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62FAB1-68D0-FAE2-01D9-ECFFE21C45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04192-7DAF-4633-AD75-8FCC67AF3C38}" type="datetimeFigureOut">
              <a:rPr lang="en-IN" smtClean="0"/>
              <a:t>20-02-2023</a:t>
            </a:fld>
            <a:endParaRPr lang="en-IN"/>
          </a:p>
        </p:txBody>
      </p:sp>
      <p:sp>
        <p:nvSpPr>
          <p:cNvPr id="5" name="Footer Placeholder 4">
            <a:extLst>
              <a:ext uri="{FF2B5EF4-FFF2-40B4-BE49-F238E27FC236}">
                <a16:creationId xmlns:a16="http://schemas.microsoft.com/office/drawing/2014/main" id="{6B428B3D-B7A3-55C2-F54D-3556DE22D6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936C9E-7C2B-54CC-DEE3-5B65BDCC3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9CA486-063C-49DD-871E-7D95EEA44B1A}" type="slidenum">
              <a:rPr lang="en-IN" smtClean="0"/>
              <a:t>‹#›</a:t>
            </a:fld>
            <a:endParaRPr lang="en-IN"/>
          </a:p>
        </p:txBody>
      </p:sp>
    </p:spTree>
    <p:extLst>
      <p:ext uri="{BB962C8B-B14F-4D97-AF65-F5344CB8AC3E}">
        <p14:creationId xmlns:p14="http://schemas.microsoft.com/office/powerpoint/2010/main" val="2997166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0A9C-3331-5E0F-F257-B65B67600D40}"/>
              </a:ext>
            </a:extLst>
          </p:cNvPr>
          <p:cNvSpPr>
            <a:spLocks noGrp="1"/>
          </p:cNvSpPr>
          <p:nvPr>
            <p:ph type="ctrTitle"/>
          </p:nvPr>
        </p:nvSpPr>
        <p:spPr>
          <a:xfrm>
            <a:off x="540774" y="522595"/>
            <a:ext cx="11287432" cy="2387600"/>
          </a:xfrm>
        </p:spPr>
        <p:txBody>
          <a:bodyPr>
            <a:normAutofit/>
          </a:bodyPr>
          <a:lstStyle/>
          <a:p>
            <a:r>
              <a:rPr lang="en-US" dirty="0">
                <a:latin typeface="Times New Roman" panose="02020603050405020304" pitchFamily="18" charset="0"/>
                <a:cs typeface="Times New Roman" panose="02020603050405020304" pitchFamily="18" charset="0"/>
              </a:rPr>
              <a:t>THE CANCER PREDICTION </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9C0B68-EA63-6F54-FF31-DA60DF562EC4}"/>
              </a:ext>
            </a:extLst>
          </p:cNvPr>
          <p:cNvSpPr>
            <a:spLocks noGrp="1"/>
          </p:cNvSpPr>
          <p:nvPr>
            <p:ph type="subTitle" idx="1"/>
          </p:nvPr>
        </p:nvSpPr>
        <p:spPr>
          <a:xfrm>
            <a:off x="1445342" y="2910195"/>
            <a:ext cx="9144000" cy="1655762"/>
          </a:xfrm>
        </p:spPr>
        <p:txBody>
          <a:bodyPr>
            <a:normAutofit/>
          </a:bodyPr>
          <a:lstStyle/>
          <a:p>
            <a:r>
              <a:rPr lang="en-US" sz="3200" dirty="0">
                <a:latin typeface="Times New Roman" panose="02020603050405020304" pitchFamily="18" charset="0"/>
                <a:cs typeface="Times New Roman" panose="02020603050405020304" pitchFamily="18" charset="0"/>
              </a:rPr>
              <a:t>USING IOT AND CLOUD TECHNOLOGY</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81819F-7A47-40D8-503E-61C8B026FA22}"/>
              </a:ext>
            </a:extLst>
          </p:cNvPr>
          <p:cNvSpPr txBox="1"/>
          <p:nvPr/>
        </p:nvSpPr>
        <p:spPr>
          <a:xfrm flipH="1">
            <a:off x="7665719" y="4320150"/>
            <a:ext cx="3159597"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Suhail T</a:t>
            </a:r>
            <a:r>
              <a:rPr lang="en-IN" dirty="0">
                <a:latin typeface="Times New Roman" panose="02020603050405020304" pitchFamily="18" charset="0"/>
                <a:cs typeface="Times New Roman" panose="02020603050405020304" pitchFamily="18" charset="0"/>
              </a:rPr>
              <a:t>-2019123</a:t>
            </a:r>
          </a:p>
          <a:p>
            <a:r>
              <a:rPr lang="en-IN" dirty="0">
                <a:latin typeface="Times New Roman" panose="02020603050405020304" pitchFamily="18" charset="0"/>
                <a:cs typeface="Times New Roman" panose="02020603050405020304" pitchFamily="18" charset="0"/>
              </a:rPr>
              <a:t>Mahesh R-20139130</a:t>
            </a:r>
          </a:p>
          <a:p>
            <a:r>
              <a:rPr lang="en-IN" dirty="0">
                <a:latin typeface="Times New Roman" panose="02020603050405020304" pitchFamily="18" charset="0"/>
                <a:cs typeface="Times New Roman" panose="02020603050405020304" pitchFamily="18" charset="0"/>
              </a:rPr>
              <a:t>Praveen kumar-201391180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91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3D96-3D34-DC61-3868-01EDE143B1C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PROJECT GUIDE MEETING DETAILS</a:t>
            </a:r>
            <a:endParaRPr lang="en-IN"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F242CA0-9600-217D-2AA3-8E51BCB7817D}"/>
              </a:ext>
            </a:extLst>
          </p:cNvPr>
          <p:cNvGraphicFramePr>
            <a:graphicFrameLocks noGrp="1"/>
          </p:cNvGraphicFramePr>
          <p:nvPr>
            <p:ph idx="1"/>
            <p:extLst>
              <p:ext uri="{D42A27DB-BD31-4B8C-83A1-F6EECF244321}">
                <p14:modId xmlns:p14="http://schemas.microsoft.com/office/powerpoint/2010/main" val="2735833010"/>
              </p:ext>
            </p:extLst>
          </p:nvPr>
        </p:nvGraphicFramePr>
        <p:xfrm>
          <a:off x="838198" y="2015612"/>
          <a:ext cx="10515600" cy="3421628"/>
        </p:xfrm>
        <a:graphic>
          <a:graphicData uri="http://schemas.openxmlformats.org/drawingml/2006/table">
            <a:tbl>
              <a:tblPr firstRow="1" bandRow="1">
                <a:tableStyleId>{5C22544A-7EE6-4342-B048-85BDC9FD1C3A}</a:tableStyleId>
              </a:tblPr>
              <a:tblGrid>
                <a:gridCol w="685802">
                  <a:extLst>
                    <a:ext uri="{9D8B030D-6E8A-4147-A177-3AD203B41FA5}">
                      <a16:colId xmlns:a16="http://schemas.microsoft.com/office/drawing/2014/main" val="652487410"/>
                    </a:ext>
                  </a:extLst>
                </a:gridCol>
                <a:gridCol w="1032387">
                  <a:extLst>
                    <a:ext uri="{9D8B030D-6E8A-4147-A177-3AD203B41FA5}">
                      <a16:colId xmlns:a16="http://schemas.microsoft.com/office/drawing/2014/main" val="953141419"/>
                    </a:ext>
                  </a:extLst>
                </a:gridCol>
                <a:gridCol w="8797411">
                  <a:extLst>
                    <a:ext uri="{9D8B030D-6E8A-4147-A177-3AD203B41FA5}">
                      <a16:colId xmlns:a16="http://schemas.microsoft.com/office/drawing/2014/main" val="4289464224"/>
                    </a:ext>
                  </a:extLst>
                </a:gridCol>
              </a:tblGrid>
              <a:tr h="488804">
                <a:tc>
                  <a:txBody>
                    <a:bodyPr/>
                    <a:lstStyle/>
                    <a:p>
                      <a:pPr algn="ctr"/>
                      <a:r>
                        <a:rPr lang="en-US" dirty="0"/>
                        <a:t>S.NO</a:t>
                      </a:r>
                      <a:endParaRPr lang="en-IN" dirty="0"/>
                    </a:p>
                  </a:txBody>
                  <a:tcPr/>
                </a:tc>
                <a:tc>
                  <a:txBody>
                    <a:bodyPr/>
                    <a:lstStyle/>
                    <a:p>
                      <a:pPr algn="ctr"/>
                      <a:r>
                        <a:rPr lang="en-US" dirty="0"/>
                        <a:t>DATE</a:t>
                      </a:r>
                      <a:endParaRPr lang="en-IN" dirty="0"/>
                    </a:p>
                  </a:txBody>
                  <a:tcPr/>
                </a:tc>
                <a:tc>
                  <a:txBody>
                    <a:bodyPr/>
                    <a:lstStyle/>
                    <a:p>
                      <a:pPr algn="ctr"/>
                      <a:r>
                        <a:rPr lang="en-US" dirty="0"/>
                        <a:t>SUGGESTION FROM GUIDE</a:t>
                      </a:r>
                      <a:endParaRPr lang="en-IN" dirty="0"/>
                    </a:p>
                  </a:txBody>
                  <a:tcPr/>
                </a:tc>
                <a:extLst>
                  <a:ext uri="{0D108BD9-81ED-4DB2-BD59-A6C34878D82A}">
                    <a16:rowId xmlns:a16="http://schemas.microsoft.com/office/drawing/2014/main" val="1872963107"/>
                  </a:ext>
                </a:extLst>
              </a:tr>
              <a:tr h="488804">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23679234"/>
                  </a:ext>
                </a:extLst>
              </a:tr>
              <a:tr h="488804">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90707611"/>
                  </a:ext>
                </a:extLst>
              </a:tr>
              <a:tr h="488804">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476766122"/>
                  </a:ext>
                </a:extLst>
              </a:tr>
              <a:tr h="488804">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465883454"/>
                  </a:ext>
                </a:extLst>
              </a:tr>
              <a:tr h="488804">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66647392"/>
                  </a:ext>
                </a:extLst>
              </a:tr>
              <a:tr h="488804">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331757265"/>
                  </a:ext>
                </a:extLst>
              </a:tr>
            </a:tbl>
          </a:graphicData>
        </a:graphic>
      </p:graphicFrame>
    </p:spTree>
    <p:extLst>
      <p:ext uri="{BB962C8B-B14F-4D97-AF65-F5344CB8AC3E}">
        <p14:creationId xmlns:p14="http://schemas.microsoft.com/office/powerpoint/2010/main" val="196992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4F69-4263-94A5-80B1-609F88DCB3D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GITHUB SCREEN SHOT </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FBF5918-5C2D-D7C7-7C3C-FD595C6810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4205" y="1825625"/>
            <a:ext cx="7452853" cy="4351338"/>
          </a:xfrm>
        </p:spPr>
      </p:pic>
    </p:spTree>
    <p:extLst>
      <p:ext uri="{BB962C8B-B14F-4D97-AF65-F5344CB8AC3E}">
        <p14:creationId xmlns:p14="http://schemas.microsoft.com/office/powerpoint/2010/main" val="409657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7933CC-AB02-C5C2-123A-304A0F89E813}"/>
              </a:ext>
            </a:extLst>
          </p:cNvPr>
          <p:cNvSpPr txBox="1"/>
          <p:nvPr/>
        </p:nvSpPr>
        <p:spPr>
          <a:xfrm flipH="1">
            <a:off x="1409208" y="2694039"/>
            <a:ext cx="9373584" cy="830997"/>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THANKYOU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995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0DC12-EDCC-B123-0333-19CDFE4C2C08}"/>
              </a:ext>
            </a:extLst>
          </p:cNvPr>
          <p:cNvSpPr>
            <a:spLocks noGrp="1"/>
          </p:cNvSpPr>
          <p:nvPr>
            <p:ph type="title"/>
          </p:nvPr>
        </p:nvSpPr>
        <p:spPr>
          <a:xfrm>
            <a:off x="838200" y="365125"/>
            <a:ext cx="10515600" cy="952397"/>
          </a:xfrm>
        </p:spPr>
        <p:txBody>
          <a:bodyPr>
            <a:normAutofit/>
          </a:bodyPr>
          <a:lstStyle/>
          <a:p>
            <a:pPr algn="ctr"/>
            <a:r>
              <a:rPr lang="en-IN" sz="4400" spc="-5" dirty="0">
                <a:latin typeface="Times New Roman" panose="02020603050405020304" pitchFamily="18" charset="0"/>
                <a:cs typeface="Times New Roman" panose="02020603050405020304" pitchFamily="18" charset="0"/>
              </a:rPr>
              <a:t>A</a:t>
            </a:r>
            <a:r>
              <a:rPr lang="en-IN" sz="4400" spc="-25" dirty="0">
                <a:latin typeface="Times New Roman" panose="02020603050405020304" pitchFamily="18" charset="0"/>
                <a:cs typeface="Times New Roman" panose="02020603050405020304" pitchFamily="18" charset="0"/>
              </a:rPr>
              <a:t>b</a:t>
            </a:r>
            <a:r>
              <a:rPr lang="en-IN" sz="4400" spc="-50" dirty="0">
                <a:latin typeface="Times New Roman" panose="02020603050405020304" pitchFamily="18" charset="0"/>
                <a:cs typeface="Times New Roman" panose="02020603050405020304" pitchFamily="18" charset="0"/>
              </a:rPr>
              <a:t>s</a:t>
            </a:r>
            <a:r>
              <a:rPr lang="en-IN" sz="4400" spc="-5" dirty="0">
                <a:latin typeface="Times New Roman" panose="02020603050405020304" pitchFamily="18" charset="0"/>
                <a:cs typeface="Times New Roman" panose="02020603050405020304" pitchFamily="18" charset="0"/>
              </a:rPr>
              <a:t>t</a:t>
            </a:r>
            <a:r>
              <a:rPr lang="en-IN" sz="4400" spc="-95" dirty="0">
                <a:latin typeface="Times New Roman" panose="02020603050405020304" pitchFamily="18" charset="0"/>
                <a:cs typeface="Times New Roman" panose="02020603050405020304" pitchFamily="18" charset="0"/>
              </a:rPr>
              <a:t>ra</a:t>
            </a:r>
            <a:r>
              <a:rPr lang="en-IN" sz="4400" dirty="0">
                <a:latin typeface="Times New Roman" panose="02020603050405020304" pitchFamily="18" charset="0"/>
                <a:cs typeface="Times New Roman" panose="02020603050405020304" pitchFamily="18" charset="0"/>
              </a:rPr>
              <a:t>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8C0395-836F-1CCE-8A76-DCD5B9552767}"/>
              </a:ext>
            </a:extLst>
          </p:cNvPr>
          <p:cNvSpPr>
            <a:spLocks noGrp="1"/>
          </p:cNvSpPr>
          <p:nvPr>
            <p:ph idx="1"/>
          </p:nvPr>
        </p:nvSpPr>
        <p:spPr>
          <a:xfrm>
            <a:off x="838200" y="1811747"/>
            <a:ext cx="10515600" cy="5046253"/>
          </a:xfrm>
        </p:spPr>
        <p:txBody>
          <a:bodyPr>
            <a:normAutofit/>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In recent days, Internet of Things, Cloud Computing, Deep learning, Machine learning and Artificial Intelligence are considered to be an emerging technologies to solve the real world problems. </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These technology are importantly applied in many fields such as healthcare, transportation and agriculture to produce fruitful results for today’s environment. This research work focuses on one such application in the field of IoT together with cloud computing.</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More number of sensors are deployed in human body to collect patient related data such  deviation in body temperature and others which leads to variation in blood cells that turned to be cancerous cells.</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Main intention of this work is to design a cancer prediction system using IoT upon extracting the details of blood results to test whether it is normal or abnormal. In addition to this, encryption is done on the blood results of cancer affected patient and store it in cloud for quick reference.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064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5CF58-9788-19E3-341B-9E390413084A}"/>
              </a:ext>
            </a:extLst>
          </p:cNvPr>
          <p:cNvSpPr>
            <a:spLocks noGrp="1"/>
          </p:cNvSpPr>
          <p:nvPr>
            <p:ph type="title"/>
          </p:nvPr>
        </p:nvSpPr>
        <p:spPr>
          <a:xfrm>
            <a:off x="838200" y="500062"/>
            <a:ext cx="10515600" cy="1325563"/>
          </a:xfrm>
        </p:spPr>
        <p:txBody>
          <a:bodyPr>
            <a:normAutofit/>
          </a:bodyPr>
          <a:lstStyle/>
          <a:p>
            <a:pPr algn="ctr"/>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2BBDB9-87D2-3F90-426A-2BB995D900C6}"/>
              </a:ext>
            </a:extLst>
          </p:cNvPr>
          <p:cNvSpPr>
            <a:spLocks noGrp="1"/>
          </p:cNvSpPr>
          <p:nvPr>
            <p:ph idx="1"/>
          </p:nvPr>
        </p:nvSpPr>
        <p:spPr>
          <a:xfrm>
            <a:off x="838200" y="2006600"/>
            <a:ext cx="10515600" cy="4351338"/>
          </a:xfrm>
        </p:spPr>
        <p:txBody>
          <a:bodyPr>
            <a:normAutofit/>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Various sensors are deployed in a human body are used to monitor the variation in the temperature and blood pressure.</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These collected data are then stored using any </a:t>
            </a:r>
            <a:r>
              <a:rPr lang="en-US" sz="2400" dirty="0" err="1">
                <a:latin typeface="Times New Roman" panose="02020603050405020304" pitchFamily="18" charset="0"/>
                <a:cs typeface="Times New Roman" panose="02020603050405020304" pitchFamily="18" charset="0"/>
              </a:rPr>
              <a:t>localprocessing</a:t>
            </a:r>
            <a:r>
              <a:rPr lang="en-US" sz="2400" dirty="0">
                <a:latin typeface="Times New Roman" panose="02020603050405020304" pitchFamily="18" charset="0"/>
                <a:cs typeface="Times New Roman" panose="02020603050405020304" pitchFamily="18" charset="0"/>
              </a:rPr>
              <a:t> system which are considered to be the real clinical data. This proposed system is especially helpful for predicting the cancer hence the blood test report or mammogram report after identifying the variation in blood cells and temperature are used here for processing.</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Features from the blood test report are extracted for classification since the features of a blood test may belong to a normal person or a person who is affected by a cancer.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524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FC9D-3034-896C-8B45-7F63DD1C856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100FE5-ED7A-DF54-68D3-A807844648C9}"/>
              </a:ext>
            </a:extLst>
          </p:cNvPr>
          <p:cNvSpPr>
            <a:spLocks noGrp="1"/>
          </p:cNvSpPr>
          <p:nvPr>
            <p:ph idx="1"/>
          </p:nvPr>
        </p:nvSpPr>
        <p:spPr>
          <a:xfrm>
            <a:off x="838200" y="2061599"/>
            <a:ext cx="10515600" cy="4351338"/>
          </a:xfrm>
        </p:spPr>
        <p:txBody>
          <a:bodyPr>
            <a:normAutofit/>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This survey focuses IoT-enabled cancer prediction systems that use cloud computing for enhanced authentication and security. The papers reviewed cover topics such as cloud-based IoT in healthcare, secure authentication and data transmission mechanisms, and machine learning and deep learning algorithms for improving accuracy. Overall, the papers highlight the potential of IoT-based cancer prediction systems for improving diagnosis and treatment, while also addressing the challenges of authentication and security in these systems.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11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3616-6517-F8C6-6615-7FA0F889701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The use of cloud computing</a:t>
            </a:r>
          </a:p>
        </p:txBody>
      </p:sp>
      <p:pic>
        <p:nvPicPr>
          <p:cNvPr id="4" name="Content Placeholder 3">
            <a:extLst>
              <a:ext uri="{FF2B5EF4-FFF2-40B4-BE49-F238E27FC236}">
                <a16:creationId xmlns:a16="http://schemas.microsoft.com/office/drawing/2014/main" id="{327AB8F3-A872-212C-191A-75E5A7D387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265" y="1828344"/>
            <a:ext cx="6803921" cy="4071011"/>
          </a:xfrm>
          <a:prstGeom prst="rect">
            <a:avLst/>
          </a:prstGeom>
        </p:spPr>
      </p:pic>
      <p:pic>
        <p:nvPicPr>
          <p:cNvPr id="5" name="Content Placeholder 6">
            <a:extLst>
              <a:ext uri="{FF2B5EF4-FFF2-40B4-BE49-F238E27FC236}">
                <a16:creationId xmlns:a16="http://schemas.microsoft.com/office/drawing/2014/main" id="{4194416E-344D-BCA4-579E-59A0A459B4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6645" y="3333135"/>
            <a:ext cx="3537155" cy="2566220"/>
          </a:xfrm>
          <a:prstGeom prst="rect">
            <a:avLst/>
          </a:prstGeom>
        </p:spPr>
      </p:pic>
    </p:spTree>
    <p:extLst>
      <p:ext uri="{BB962C8B-B14F-4D97-AF65-F5344CB8AC3E}">
        <p14:creationId xmlns:p14="http://schemas.microsoft.com/office/powerpoint/2010/main" val="1496698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4059-2966-8DA7-D934-A9C96CCFC15C}"/>
              </a:ext>
            </a:extLst>
          </p:cNvPr>
          <p:cNvSpPr>
            <a:spLocks noGrp="1"/>
          </p:cNvSpPr>
          <p:nvPr>
            <p:ph type="title"/>
          </p:nvPr>
        </p:nvSpPr>
        <p:spPr/>
        <p:txBody>
          <a:bodyPr>
            <a:normAutofit/>
          </a:bodyPr>
          <a:lstStyle/>
          <a:p>
            <a:pPr algn="ctr"/>
            <a:r>
              <a:rPr lang="en-IN" spc="-5" dirty="0">
                <a:latin typeface="Times New Roman" panose="02020603050405020304" pitchFamily="18" charset="0"/>
                <a:cs typeface="Times New Roman" panose="02020603050405020304" pitchFamily="18" charset="0"/>
              </a:rPr>
              <a:t>PROPOSED</a:t>
            </a:r>
            <a:r>
              <a:rPr lang="en-IN" spc="-90" dirty="0">
                <a:latin typeface="Times New Roman" panose="02020603050405020304" pitchFamily="18" charset="0"/>
                <a:cs typeface="Times New Roman" panose="02020603050405020304" pitchFamily="18" charset="0"/>
              </a:rPr>
              <a:t> </a:t>
            </a:r>
            <a:r>
              <a:rPr lang="en-IN" spc="-35" dirty="0">
                <a:latin typeface="Times New Roman" panose="02020603050405020304" pitchFamily="18" charset="0"/>
                <a:cs typeface="Times New Roman" panose="02020603050405020304" pitchFamily="18" charset="0"/>
              </a:rPr>
              <a:t>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39EE27-326D-55BF-A1DF-A54D9044768A}"/>
              </a:ext>
            </a:extLst>
          </p:cNvPr>
          <p:cNvSpPr>
            <a:spLocks noGrp="1"/>
          </p:cNvSpPr>
          <p:nvPr>
            <p:ph idx="1"/>
          </p:nvPr>
        </p:nvSpPr>
        <p:spPr>
          <a:xfrm>
            <a:off x="838200" y="2043215"/>
            <a:ext cx="10515600" cy="4351338"/>
          </a:xfrm>
        </p:spPr>
        <p:txBody>
          <a:bodyPr>
            <a:normAutofit/>
          </a:bodyPr>
          <a:lstStyle/>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  Our research work concentrates on enhancing the health care computations and processing. </a:t>
            </a:r>
          </a:p>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  Encryption and decryption is done using AES algorithm in order to provide authentication and security in handling cancer patients.</a:t>
            </a:r>
          </a:p>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  The main focus is to handle healthcare data effectively for the patient when they are away from the home town since the needed cancer treatment details are stored in cloud. </a:t>
            </a:r>
          </a:p>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CloudSim</a:t>
            </a:r>
            <a:r>
              <a:rPr lang="en-US" sz="2600" dirty="0">
                <a:latin typeface="Times New Roman" panose="02020603050405020304" pitchFamily="18" charset="0"/>
                <a:cs typeface="Times New Roman" panose="02020603050405020304" pitchFamily="18" charset="0"/>
              </a:rPr>
              <a:t> gives an adaptable simulation structure that empowers displaying and reproduced results</a:t>
            </a:r>
            <a:endParaRPr lang="en-IN"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5778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CE1-FA9C-7992-50CA-137A906013A3}"/>
              </a:ext>
            </a:extLst>
          </p:cNvPr>
          <p:cNvSpPr>
            <a:spLocks noGrp="1"/>
          </p:cNvSpPr>
          <p:nvPr>
            <p:ph type="title"/>
          </p:nvPr>
        </p:nvSpPr>
        <p:spPr/>
        <p:txBody>
          <a:bodyPr/>
          <a:lstStyle/>
          <a:p>
            <a:pPr algn="ctr"/>
            <a:r>
              <a:rPr lang="en-IN" spc="-85" dirty="0"/>
              <a:t>TOOLS USED</a:t>
            </a:r>
            <a:endParaRPr lang="en-IN" dirty="0"/>
          </a:p>
        </p:txBody>
      </p:sp>
      <p:sp>
        <p:nvSpPr>
          <p:cNvPr id="3" name="Content Placeholder 2">
            <a:extLst>
              <a:ext uri="{FF2B5EF4-FFF2-40B4-BE49-F238E27FC236}">
                <a16:creationId xmlns:a16="http://schemas.microsoft.com/office/drawing/2014/main" id="{112D403E-EDD9-A162-00BC-315B636EF528}"/>
              </a:ext>
            </a:extLst>
          </p:cNvPr>
          <p:cNvSpPr>
            <a:spLocks noGrp="1"/>
          </p:cNvSpPr>
          <p:nvPr>
            <p:ph idx="1"/>
          </p:nvPr>
        </p:nvSpPr>
        <p:spPr>
          <a:xfrm>
            <a:off x="1900082" y="1866235"/>
            <a:ext cx="10515600" cy="4351338"/>
          </a:xfrm>
        </p:spPr>
        <p:txBody>
          <a:bodyPr/>
          <a:lstStyle/>
          <a:p>
            <a:pPr marL="355600" indent="-342900">
              <a:lnSpc>
                <a:spcPct val="100000"/>
              </a:lnSpc>
              <a:spcBef>
                <a:spcPts val="100"/>
              </a:spcBef>
              <a:buFont typeface="Wingdings" panose="05000000000000000000" pitchFamily="2" charset="2"/>
              <a:buChar char="q"/>
              <a:tabLst>
                <a:tab pos="294640" algn="l"/>
              </a:tabLst>
            </a:pPr>
            <a:r>
              <a:rPr lang="en-US" spc="-20" dirty="0">
                <a:latin typeface="Times New Roman" panose="02020603050405020304" pitchFamily="18" charset="0"/>
                <a:cs typeface="Times New Roman" panose="02020603050405020304" pitchFamily="18" charset="0"/>
              </a:rPr>
              <a:t>Hardware</a:t>
            </a:r>
            <a:r>
              <a:rPr lang="en-US" spc="-8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Requirements:        </a:t>
            </a:r>
          </a:p>
          <a:p>
            <a:pPr marL="12700" indent="0">
              <a:lnSpc>
                <a:spcPct val="100000"/>
              </a:lnSpc>
              <a:spcBef>
                <a:spcPts val="100"/>
              </a:spcBef>
              <a:buNone/>
              <a:tabLst>
                <a:tab pos="294640" algn="l"/>
              </a:tabLst>
            </a:pPr>
            <a:r>
              <a:rPr lang="en-US" spc="-15" dirty="0">
                <a:latin typeface="Times New Roman" panose="02020603050405020304" pitchFamily="18" charset="0"/>
                <a:cs typeface="Times New Roman" panose="02020603050405020304" pitchFamily="18" charset="0"/>
              </a:rPr>
              <a:t>                                        3 laptops</a:t>
            </a:r>
            <a:endParaRPr lang="en-US" dirty="0">
              <a:latin typeface="Times New Roman" panose="02020603050405020304" pitchFamily="18" charset="0"/>
              <a:cs typeface="Times New Roman" panose="02020603050405020304" pitchFamily="18" charset="0"/>
            </a:endParaRPr>
          </a:p>
          <a:p>
            <a:pPr>
              <a:lnSpc>
                <a:spcPct val="100000"/>
              </a:lnSpc>
              <a:spcBef>
                <a:spcPts val="50"/>
              </a:spcBef>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355600" indent="-342900">
              <a:lnSpc>
                <a:spcPct val="100000"/>
              </a:lnSpc>
              <a:spcBef>
                <a:spcPts val="5"/>
              </a:spcBef>
              <a:buFont typeface="Wingdings" panose="05000000000000000000" pitchFamily="2" charset="2"/>
              <a:buChar char="q"/>
              <a:tabLst>
                <a:tab pos="294640" algn="l"/>
              </a:tabLst>
            </a:pPr>
            <a:r>
              <a:rPr lang="en-US" spc="-15" dirty="0">
                <a:latin typeface="Times New Roman" panose="02020603050405020304" pitchFamily="18" charset="0"/>
                <a:cs typeface="Times New Roman" panose="02020603050405020304" pitchFamily="18" charset="0"/>
              </a:rPr>
              <a:t>Software</a:t>
            </a:r>
            <a:r>
              <a:rPr lang="en-US" spc="-8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Requirements:          </a:t>
            </a:r>
          </a:p>
          <a:p>
            <a:pPr marL="12700" indent="0">
              <a:lnSpc>
                <a:spcPct val="100000"/>
              </a:lnSpc>
              <a:spcBef>
                <a:spcPts val="5"/>
              </a:spcBef>
              <a:buNone/>
              <a:tabLst>
                <a:tab pos="294640" algn="l"/>
              </a:tabLst>
            </a:pPr>
            <a:r>
              <a:rPr lang="en-US" spc="-15" dirty="0">
                <a:latin typeface="Times New Roman" panose="02020603050405020304" pitchFamily="18" charset="0"/>
                <a:cs typeface="Times New Roman" panose="02020603050405020304" pitchFamily="18" charset="0"/>
              </a:rPr>
              <a:t>                                       </a:t>
            </a:r>
            <a:r>
              <a:rPr lang="en-US" spc="-15" dirty="0" err="1">
                <a:latin typeface="Times New Roman" panose="02020603050405020304" pitchFamily="18" charset="0"/>
                <a:cs typeface="Times New Roman" panose="02020603050405020304" pitchFamily="18" charset="0"/>
              </a:rPr>
              <a:t>aws</a:t>
            </a:r>
            <a:r>
              <a:rPr lang="en-US" spc="-15" dirty="0">
                <a:latin typeface="Times New Roman" panose="02020603050405020304" pitchFamily="18" charset="0"/>
                <a:cs typeface="Times New Roman" panose="02020603050405020304" pitchFamily="18" charset="0"/>
              </a:rPr>
              <a:t>, </a:t>
            </a:r>
            <a:r>
              <a:rPr lang="en-US" spc="-15" dirty="0" err="1">
                <a:latin typeface="Times New Roman" panose="02020603050405020304" pitchFamily="18" charset="0"/>
                <a:cs typeface="Times New Roman" panose="02020603050405020304" pitchFamily="18" charset="0"/>
              </a:rPr>
              <a:t>bitlocker</a:t>
            </a:r>
            <a:endParaRPr lang="en-US" dirty="0">
              <a:latin typeface="Times New Roman" panose="02020603050405020304" pitchFamily="18" charset="0"/>
              <a:cs typeface="Times New Roman" panose="02020603050405020304" pitchFamily="18" charset="0"/>
            </a:endParaRPr>
          </a:p>
          <a:p>
            <a:pPr marL="12700" indent="0">
              <a:lnSpc>
                <a:spcPct val="100000"/>
              </a:lnSpc>
              <a:spcBef>
                <a:spcPts val="5"/>
              </a:spcBef>
              <a:buNone/>
              <a:tabLst>
                <a:tab pos="294640" algn="l"/>
              </a:tabLst>
            </a:pPr>
            <a:endParaRPr lang="en-US" spc="-5" dirty="0">
              <a:latin typeface="Times New Roman" panose="02020603050405020304" pitchFamily="18" charset="0"/>
              <a:cs typeface="Times New Roman" panose="02020603050405020304" pitchFamily="18" charset="0"/>
            </a:endParaRPr>
          </a:p>
          <a:p>
            <a:pPr marL="469900" indent="-457200">
              <a:lnSpc>
                <a:spcPct val="100000"/>
              </a:lnSpc>
              <a:buFont typeface="Wingdings" panose="05000000000000000000" pitchFamily="2" charset="2"/>
              <a:buChar char="q"/>
              <a:tabLst>
                <a:tab pos="294640" algn="l"/>
              </a:tabLst>
            </a:pPr>
            <a:r>
              <a:rPr lang="en-US" spc="-5" dirty="0">
                <a:latin typeface="Times New Roman" panose="02020603050405020304" pitchFamily="18" charset="0"/>
                <a:cs typeface="Times New Roman" panose="02020603050405020304" pitchFamily="18" charset="0"/>
              </a:rPr>
              <a:t>Other</a:t>
            </a:r>
            <a:r>
              <a:rPr lang="en-US" spc="-40"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requirements:              </a:t>
            </a:r>
          </a:p>
          <a:p>
            <a:pPr marL="12700" indent="0">
              <a:lnSpc>
                <a:spcPct val="100000"/>
              </a:lnSpc>
              <a:buNone/>
              <a:tabLst>
                <a:tab pos="294640" algn="l"/>
              </a:tabLst>
            </a:pPr>
            <a:r>
              <a:rPr lang="en-US" spc="-15" dirty="0">
                <a:latin typeface="Times New Roman" panose="02020603050405020304" pitchFamily="18" charset="0"/>
                <a:cs typeface="Times New Roman" panose="02020603050405020304" pitchFamily="18" charset="0"/>
              </a:rPr>
              <a:t>                                      Kaggle data set </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67515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7DD53-8EA5-CD95-9FD4-D8EC39F370C7}"/>
              </a:ext>
            </a:extLst>
          </p:cNvPr>
          <p:cNvSpPr>
            <a:spLocks noGrp="1"/>
          </p:cNvSpPr>
          <p:nvPr>
            <p:ph type="title"/>
          </p:nvPr>
        </p:nvSpPr>
        <p:spPr/>
        <p:txBody>
          <a:bodyPr/>
          <a:lstStyle/>
          <a:p>
            <a:pPr algn="ctr"/>
            <a:r>
              <a:rPr lang="en-US" dirty="0"/>
              <a:t>MODULES</a:t>
            </a:r>
            <a:endParaRPr lang="en-IN" dirty="0"/>
          </a:p>
        </p:txBody>
      </p:sp>
      <p:sp>
        <p:nvSpPr>
          <p:cNvPr id="5" name="Content Placeholder 4">
            <a:extLst>
              <a:ext uri="{FF2B5EF4-FFF2-40B4-BE49-F238E27FC236}">
                <a16:creationId xmlns:a16="http://schemas.microsoft.com/office/drawing/2014/main" id="{63C562CE-2A3A-131F-A7E0-5D5970548D31}"/>
              </a:ext>
            </a:extLst>
          </p:cNvPr>
          <p:cNvSpPr>
            <a:spLocks noGrp="1"/>
          </p:cNvSpPr>
          <p:nvPr>
            <p:ph idx="1"/>
          </p:nvPr>
        </p:nvSpPr>
        <p:spPr>
          <a:xfrm>
            <a:off x="1555955" y="1796129"/>
            <a:ext cx="10515600" cy="4351338"/>
          </a:xfrm>
        </p:spPr>
        <p:txBody>
          <a:bodyPr>
            <a:normAutofit fontScale="85000" lnSpcReduction="20000"/>
          </a:body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Data importing</a:t>
            </a: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Data cleaning</a:t>
            </a: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Data manipulation</a:t>
            </a: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Prediction</a:t>
            </a: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Cloud migration</a:t>
            </a: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Encryption and decryption</a:t>
            </a:r>
          </a:p>
        </p:txBody>
      </p:sp>
    </p:spTree>
    <p:extLst>
      <p:ext uri="{BB962C8B-B14F-4D97-AF65-F5344CB8AC3E}">
        <p14:creationId xmlns:p14="http://schemas.microsoft.com/office/powerpoint/2010/main" val="335675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9441-9160-9493-CF60-2455BB089FC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STATUS OF THE PROJECT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377D3B-D4D7-70C9-5544-1213E5218D0F}"/>
              </a:ext>
            </a:extLst>
          </p:cNvPr>
          <p:cNvSpPr>
            <a:spLocks noGrp="1"/>
          </p:cNvSpPr>
          <p:nvPr>
            <p:ph idx="1"/>
          </p:nvPr>
        </p:nvSpPr>
        <p:spPr>
          <a:xfrm>
            <a:off x="838200" y="2002606"/>
            <a:ext cx="10515600" cy="4351338"/>
          </a:xfrm>
        </p:spPr>
        <p:txBody>
          <a:bodyPr/>
          <a:lstStyle/>
          <a:p>
            <a:pPr algn="just">
              <a:buFont typeface="Wingdings" panose="05000000000000000000" pitchFamily="2" charset="2"/>
              <a:buChar char="q"/>
            </a:pPr>
            <a:r>
              <a:rPr lang="en-US" sz="2400" b="0" i="0" dirty="0">
                <a:solidFill>
                  <a:srgbClr val="374151"/>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We are currently developing a cancer prediction system using IoT and cloud technology. We are in the data collection phase, where we are gathering high-quality data from various sources, including electronic health records, medical images, and patient-generated data using IoT devices. To aid in this process, we are utilizing a Kaggle dataset with relevant cancer data that we are integrating into our system. We estimate this phase to be completed by [insert estimated date]. We are excited about the progress made so far and confident in the system's potential impact. We will continue to provide regular updates on the project's progress</a:t>
            </a:r>
            <a:r>
              <a:rPr lang="en-US" b="0" i="0" dirty="0">
                <a:solidFill>
                  <a:srgbClr val="374151"/>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2740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640</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THE CANCER PREDICTION </vt:lpstr>
      <vt:lpstr>Abstract</vt:lpstr>
      <vt:lpstr>Existing system</vt:lpstr>
      <vt:lpstr>LITERATURE SURVEY</vt:lpstr>
      <vt:lpstr>The use of cloud computing</vt:lpstr>
      <vt:lpstr>PROPOSED SYSTEM</vt:lpstr>
      <vt:lpstr>TOOLS USED</vt:lpstr>
      <vt:lpstr>MODULES</vt:lpstr>
      <vt:lpstr>STATUS OF THE PROJECT </vt:lpstr>
      <vt:lpstr>PROJECT GUIDE MEETING DETAILS</vt:lpstr>
      <vt:lpstr>GITHUB SCREEN SHOT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CANCER PREDICTION </dc:title>
  <dc:creator>Thirsha K</dc:creator>
  <cp:lastModifiedBy>Thirsha K</cp:lastModifiedBy>
  <cp:revision>1</cp:revision>
  <dcterms:created xsi:type="dcterms:W3CDTF">2023-02-20T06:28:04Z</dcterms:created>
  <dcterms:modified xsi:type="dcterms:W3CDTF">2023-02-20T06:28:05Z</dcterms:modified>
</cp:coreProperties>
</file>