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6"/>
  </p:notesMasterIdLst>
  <p:handoutMasterIdLst>
    <p:handoutMasterId r:id="rId27"/>
  </p:handoutMasterIdLst>
  <p:sldIdLst>
    <p:sldId id="316" r:id="rId2"/>
    <p:sldId id="385" r:id="rId3"/>
    <p:sldId id="386" r:id="rId4"/>
    <p:sldId id="387" r:id="rId5"/>
    <p:sldId id="388" r:id="rId6"/>
    <p:sldId id="389" r:id="rId7"/>
    <p:sldId id="391" r:id="rId8"/>
    <p:sldId id="390" r:id="rId9"/>
    <p:sldId id="392" r:id="rId10"/>
    <p:sldId id="393" r:id="rId11"/>
    <p:sldId id="395" r:id="rId12"/>
    <p:sldId id="397" r:id="rId13"/>
    <p:sldId id="407" r:id="rId14"/>
    <p:sldId id="398" r:id="rId15"/>
    <p:sldId id="396" r:id="rId16"/>
    <p:sldId id="399" r:id="rId17"/>
    <p:sldId id="400" r:id="rId18"/>
    <p:sldId id="401" r:id="rId19"/>
    <p:sldId id="402" r:id="rId20"/>
    <p:sldId id="403" r:id="rId21"/>
    <p:sldId id="404" r:id="rId22"/>
    <p:sldId id="406" r:id="rId23"/>
    <p:sldId id="405" r:id="rId24"/>
    <p:sldId id="394" r:id="rId25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CC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90117" autoAdjust="0"/>
  </p:normalViewPr>
  <p:slideViewPr>
    <p:cSldViewPr>
      <p:cViewPr varScale="1">
        <p:scale>
          <a:sx n="65" d="100"/>
          <a:sy n="65" d="100"/>
        </p:scale>
        <p:origin x="1204" y="56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fld id="{6BFD3146-D556-458E-B9C0-AE94C0313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4B407395-4E29-4AD3-9B2E-5ADC41B8C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84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4B407395-4E29-4AD3-9B2E-5ADC41B8C50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1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/>
              <a:t> </a:t>
            </a:r>
            <a:fld id="{1943D17C-F935-4E36-97E3-5E0590E31BB6}" type="slidenum">
              <a:rPr lang="en-US" sz="1200" b="0"/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charset="0"/>
              <a:buNone/>
              <a:defRPr/>
            </a:pPr>
            <a:endParaRPr lang="en-IN">
              <a:latin typeface="Arial" charset="0"/>
            </a:endParaRPr>
          </a:p>
        </p:txBody>
      </p:sp>
      <p:cxnSp>
        <p:nvCxnSpPr>
          <p:cNvPr id="7174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itchFamily="34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7315200" cy="12954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500" b="0" dirty="0">
                <a:latin typeface="Arial" pitchFamily="34" charset="0"/>
                <a:cs typeface="Arial" pitchFamily="34" charset="0"/>
              </a:rPr>
              <a:t>ES6 / ES2015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8100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  <p:sp>
        <p:nvSpPr>
          <p:cNvPr id="90114" name="AutoShape 2" descr="Image result for react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6" name="AutoShape 4" descr="Image result for react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AutoShape 6" descr="Image result for react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String Template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228600" y="2362200"/>
            <a:ext cx="70866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br>
              <a:rPr lang="en-US" b="0" dirty="0"/>
            </a:br>
            <a:r>
              <a:rPr lang="en-US" b="0" dirty="0"/>
              <a:t>let template =  `&lt;body&gt;</a:t>
            </a:r>
          </a:p>
          <a:p>
            <a:pPr lvl="1" algn="l"/>
            <a:r>
              <a:rPr lang="en-US" b="0" dirty="0"/>
              <a:t>                         &lt;p&gt;Hello world&lt;/p&gt;</a:t>
            </a:r>
          </a:p>
          <a:p>
            <a:pPr lvl="1" algn="l"/>
            <a:r>
              <a:rPr lang="en-US" b="0" dirty="0"/>
              <a:t>                         &lt;/body&gt;`;</a:t>
            </a:r>
          </a:p>
          <a:p>
            <a:pPr lvl="1" algn="l"/>
            <a:endParaRPr lang="en-US" b="0" dirty="0"/>
          </a:p>
          <a:p>
            <a:pPr lvl="1" algn="l"/>
            <a:r>
              <a:rPr lang="en-US" b="0" dirty="0"/>
              <a:t>let name = ‘</a:t>
            </a:r>
            <a:r>
              <a:rPr lang="en-US" b="0" dirty="0" err="1"/>
              <a:t>Ramana</a:t>
            </a:r>
            <a:r>
              <a:rPr lang="en-US" b="0" dirty="0"/>
              <a:t>’;</a:t>
            </a:r>
          </a:p>
          <a:p>
            <a:pPr lvl="1" algn="l"/>
            <a:r>
              <a:rPr lang="en-US" b="0" dirty="0"/>
              <a:t>function convert(nm){</a:t>
            </a:r>
          </a:p>
          <a:p>
            <a:pPr lvl="1" algn="l"/>
            <a:r>
              <a:rPr lang="en-US" b="0" dirty="0"/>
              <a:t>       return </a:t>
            </a:r>
            <a:r>
              <a:rPr lang="en-US" b="0" dirty="0" err="1"/>
              <a:t>nm.toUpperCase</a:t>
            </a:r>
            <a:r>
              <a:rPr lang="en-US" b="0" dirty="0"/>
              <a:t>();</a:t>
            </a:r>
          </a:p>
          <a:p>
            <a:pPr lvl="1" algn="l"/>
            <a:r>
              <a:rPr lang="en-US" b="0" dirty="0"/>
              <a:t>}</a:t>
            </a:r>
          </a:p>
          <a:p>
            <a:pPr lvl="1" algn="l"/>
            <a:endParaRPr lang="en-US" b="0" dirty="0"/>
          </a:p>
          <a:p>
            <a:pPr lvl="1" algn="l"/>
            <a:r>
              <a:rPr lang="en-US" b="0" dirty="0"/>
              <a:t>let message = `Your name is ${name}` ;</a:t>
            </a:r>
          </a:p>
          <a:p>
            <a:pPr lvl="1" algn="l"/>
            <a:r>
              <a:rPr lang="en-US" b="0" dirty="0"/>
              <a:t>let message2=`converted name is ${convert(name)}` 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219199"/>
          </a:xfrm>
        </p:spPr>
        <p:txBody>
          <a:bodyPr>
            <a:normAutofit/>
          </a:bodyPr>
          <a:lstStyle/>
          <a:p>
            <a:r>
              <a:rPr lang="en-US" sz="1800" dirty="0"/>
              <a:t>Using ` string can be extended to multiple lines</a:t>
            </a:r>
          </a:p>
          <a:p>
            <a:r>
              <a:rPr lang="en-US" sz="1800" dirty="0"/>
              <a:t>Variables can be embedded into the template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Object Manipulation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838200" y="4724400"/>
            <a:ext cx="4724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r>
              <a:rPr lang="en-US" b="0" dirty="0"/>
              <a:t>const obj1 = { a: 1, b: 2 }</a:t>
            </a:r>
            <a:br>
              <a:rPr lang="en-US" b="0" dirty="0"/>
            </a:br>
            <a:r>
              <a:rPr lang="en-US" b="0" dirty="0"/>
              <a:t>const obj2 = { a: 2, c: 3, d: 4}</a:t>
            </a:r>
            <a:br>
              <a:rPr lang="en-US" b="0" dirty="0"/>
            </a:br>
            <a:r>
              <a:rPr lang="en-US" b="0" dirty="0"/>
              <a:t>const obj3 = {...obj1, ...obj2}   </a:t>
            </a:r>
          </a:p>
          <a:p>
            <a:pPr lvl="1" algn="l"/>
            <a:endParaRPr lang="en-US" sz="1200" b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010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Spread operator to merge objects</a:t>
            </a:r>
          </a:p>
          <a:p>
            <a:endParaRPr lang="en-US" sz="1800" dirty="0"/>
          </a:p>
          <a:p>
            <a:r>
              <a:rPr lang="en-US" sz="1800" b="1" dirty="0"/>
              <a:t>ES5</a:t>
            </a:r>
          </a:p>
          <a:p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533400" y="4038601"/>
            <a:ext cx="80010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latin typeface="+mn-lt"/>
              </a:rPr>
              <a:t>ES6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914400" y="2590800"/>
            <a:ext cx="4724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r>
              <a:rPr lang="en-US" b="0" dirty="0"/>
              <a:t>const obj1 = { a: 1, b: 2 }</a:t>
            </a:r>
            <a:br>
              <a:rPr lang="en-US" b="0" dirty="0"/>
            </a:br>
            <a:r>
              <a:rPr lang="en-US" b="0" dirty="0"/>
              <a:t>const obj2 = { a: 2, c: 3, d: 4}</a:t>
            </a:r>
            <a:br>
              <a:rPr lang="en-US" b="0" dirty="0"/>
            </a:br>
            <a:r>
              <a:rPr lang="en-US" b="0" dirty="0"/>
              <a:t>const obj3 = </a:t>
            </a:r>
            <a:r>
              <a:rPr lang="en-US" b="0" dirty="0" err="1"/>
              <a:t>Object.assign</a:t>
            </a:r>
            <a:r>
              <a:rPr lang="en-US" b="0" dirty="0"/>
              <a:t>( obj1, obj2)   </a:t>
            </a:r>
          </a:p>
          <a:p>
            <a:pPr lvl="1" algn="l"/>
            <a:endParaRPr lang="en-US" sz="12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Object Manipulation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914400" y="4724400"/>
            <a:ext cx="4724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 b="0" dirty="0"/>
          </a:p>
          <a:p>
            <a:pPr algn="l"/>
            <a:r>
              <a:rPr lang="en-US" b="0" dirty="0"/>
              <a:t>const obj1 = { a: 1, b: 2, c: 3, d: 4 }</a:t>
            </a:r>
            <a:br>
              <a:rPr lang="en-US" b="0" dirty="0"/>
            </a:br>
            <a:r>
              <a:rPr lang="en-US" b="0" dirty="0"/>
              <a:t>let {  a,   b,  c  } = obj1</a:t>
            </a:r>
            <a:endParaRPr lang="en-US" sz="1200" b="0" dirty="0"/>
          </a:p>
          <a:p>
            <a:pPr lvl="1" algn="l"/>
            <a:endParaRPr lang="en-US" sz="1200" b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010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Extract multiple values from object</a:t>
            </a:r>
          </a:p>
          <a:p>
            <a:endParaRPr lang="en-US" sz="1800" dirty="0"/>
          </a:p>
          <a:p>
            <a:r>
              <a:rPr lang="en-US" sz="1800" b="1" dirty="0"/>
              <a:t>ES5</a:t>
            </a:r>
          </a:p>
          <a:p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533400" y="4038601"/>
            <a:ext cx="80010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latin typeface="+mn-lt"/>
              </a:rPr>
              <a:t>ES6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914400" y="2590800"/>
            <a:ext cx="4724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 err="1"/>
              <a:t>var</a:t>
            </a:r>
            <a:r>
              <a:rPr lang="en-US" b="0" dirty="0"/>
              <a:t> obj1 = { a: 1, b: 2, c: 3}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a = obj1.a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b = obj1.b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c = obj1.c</a:t>
            </a:r>
            <a:br>
              <a:rPr lang="en-US" b="0" dirty="0"/>
            </a:br>
            <a:endParaRPr lang="en-US" sz="1200" b="0" dirty="0"/>
          </a:p>
          <a:p>
            <a:pPr lvl="1" algn="l"/>
            <a:endParaRPr lang="en-US" sz="12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Object Manipulation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838200" y="2057400"/>
            <a:ext cx="791845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effectLst/>
                <a:latin typeface="Consolas" panose="020B0609020204030204" pitchFamily="49" charset="0"/>
              </a:rPr>
              <a:t>let obj={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effectLst/>
                <a:latin typeface="Consolas" panose="020B0609020204030204" pitchFamily="49" charset="0"/>
              </a:rPr>
              <a:t>:'Ramana',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effectLst/>
                <a:latin typeface="Consolas" panose="020B0609020204030204" pitchFamily="49" charset="0"/>
              </a:rPr>
              <a:t>:'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Reddy',address:'Hyderabad</a:t>
            </a:r>
            <a:r>
              <a:rPr lang="en-US" b="0" dirty="0">
                <a:effectLst/>
                <a:latin typeface="Consolas" panose="020B0609020204030204" pitchFamily="49" charset="0"/>
              </a:rPr>
              <a:t>'};</a:t>
            </a:r>
          </a:p>
          <a:p>
            <a:pPr algn="l"/>
            <a:endParaRPr lang="en-US" b="0" dirty="0"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effectLst/>
                <a:latin typeface="Consolas" panose="020B0609020204030204" pitchFamily="49" charset="0"/>
              </a:rPr>
              <a:t>let 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firstName:fn,lastName:ln</a:t>
            </a:r>
            <a:r>
              <a:rPr lang="en-US" b="0" dirty="0">
                <a:effectLst/>
                <a:latin typeface="Consolas" panose="020B0609020204030204" pitchFamily="49" charset="0"/>
              </a:rPr>
              <a:t>} = obj;</a:t>
            </a:r>
          </a:p>
          <a:p>
            <a:pPr algn="l"/>
            <a:endParaRPr lang="en-US" b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effectLst/>
                <a:latin typeface="Consolas" panose="020B0609020204030204" pitchFamily="49" charset="0"/>
              </a:rPr>
              <a:t>console.log( `${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effectLst/>
                <a:latin typeface="Consolas" panose="020B0609020204030204" pitchFamily="49" charset="0"/>
              </a:rPr>
              <a:t>} ${ln}`);</a:t>
            </a:r>
            <a:endParaRPr lang="en-US" sz="1200" b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010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We can also rename the variables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115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Object Manipulation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914400" y="4724400"/>
            <a:ext cx="47244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 err="1"/>
              <a:t>var</a:t>
            </a:r>
            <a:r>
              <a:rPr lang="en-US" b="0" dirty="0"/>
              <a:t> a = 1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b = 2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c = 3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d = 4</a:t>
            </a:r>
          </a:p>
          <a:p>
            <a:pPr algn="l"/>
            <a:r>
              <a:rPr lang="en-US" b="0" dirty="0" err="1"/>
              <a:t>var</a:t>
            </a:r>
            <a:r>
              <a:rPr lang="en-US" b="0" dirty="0"/>
              <a:t> obj1 = { a, b, c, d 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010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Combining multiple variables  into an object</a:t>
            </a:r>
          </a:p>
          <a:p>
            <a:endParaRPr lang="en-US" sz="1800" dirty="0"/>
          </a:p>
          <a:p>
            <a:r>
              <a:rPr lang="en-US" sz="1800" b="1" dirty="0"/>
              <a:t>ES5</a:t>
            </a:r>
          </a:p>
          <a:p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533400" y="4114800"/>
            <a:ext cx="80010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latin typeface="+mn-lt"/>
              </a:rPr>
              <a:t>ES6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914400" y="2438400"/>
            <a:ext cx="4724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 err="1"/>
              <a:t>var</a:t>
            </a:r>
            <a:r>
              <a:rPr lang="en-US" b="0" dirty="0"/>
              <a:t> a = 1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b = 2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c = 3</a:t>
            </a:r>
            <a:br>
              <a:rPr lang="en-US" b="0" dirty="0"/>
            </a:br>
            <a:r>
              <a:rPr lang="en-US" b="0" dirty="0" err="1"/>
              <a:t>var</a:t>
            </a:r>
            <a:r>
              <a:rPr lang="en-US" b="0" dirty="0"/>
              <a:t> d = 4</a:t>
            </a:r>
          </a:p>
          <a:p>
            <a:pPr algn="l"/>
            <a:r>
              <a:rPr lang="en-US" b="0" dirty="0" err="1"/>
              <a:t>var</a:t>
            </a:r>
            <a:r>
              <a:rPr lang="en-US" b="0" dirty="0"/>
              <a:t> obj1 = { a: a, b: b, c: c, d: d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Arrow functions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219200" y="1905000"/>
            <a:ext cx="4724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br>
              <a:rPr lang="en-US" b="0" dirty="0"/>
            </a:br>
            <a:r>
              <a:rPr lang="en-US" b="0" dirty="0"/>
              <a:t>function greetings (name) {</a:t>
            </a:r>
            <a:br>
              <a:rPr lang="en-US" b="0" dirty="0"/>
            </a:br>
            <a:r>
              <a:rPr lang="en-US" b="0" dirty="0"/>
              <a:t>   return 'hello ' + name</a:t>
            </a:r>
            <a:br>
              <a:rPr lang="en-US" b="0" dirty="0"/>
            </a:br>
            <a:r>
              <a:rPr lang="en-US" b="0" dirty="0"/>
              <a:t>}</a:t>
            </a:r>
            <a:endParaRPr lang="en-US" sz="1200" b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1"/>
            <a:ext cx="8001000" cy="4267199"/>
          </a:xfrm>
        </p:spPr>
        <p:txBody>
          <a:bodyPr>
            <a:normAutofit/>
          </a:bodyPr>
          <a:lstStyle/>
          <a:p>
            <a:r>
              <a:rPr lang="en-US" sz="1800" dirty="0"/>
              <a:t>Arrow function brings clarity and code reduction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Can be written as   any of these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295400" y="4343400"/>
            <a:ext cx="6858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br>
              <a:rPr lang="en-US" b="0" dirty="0"/>
            </a:br>
            <a:r>
              <a:rPr lang="en-US" b="0" dirty="0"/>
              <a:t>const  greetings =  (name) =&gt;  `hello ${ name}` ;</a:t>
            </a:r>
          </a:p>
          <a:p>
            <a:pPr lvl="1" algn="l"/>
            <a:r>
              <a:rPr lang="en-US" b="0" dirty="0"/>
              <a:t>const greetings = name =&gt;   `hello ${name}`;</a:t>
            </a:r>
          </a:p>
          <a:p>
            <a:pPr lvl="1" algn="l"/>
            <a:r>
              <a:rPr lang="en-US" b="0" dirty="0"/>
              <a:t>const greetings = name =&gt; {   return `hello ${name}` ; }  ;</a:t>
            </a:r>
            <a:br>
              <a:rPr lang="en-US" b="0" dirty="0"/>
            </a:br>
            <a:endParaRPr lang="en-US" sz="12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Promises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1"/>
            <a:ext cx="8001000" cy="3809999"/>
          </a:xfrm>
        </p:spPr>
        <p:txBody>
          <a:bodyPr>
            <a:noAutofit/>
          </a:bodyPr>
          <a:lstStyle/>
          <a:p>
            <a:r>
              <a:rPr lang="en-US" sz="2000" dirty="0"/>
              <a:t>Promises give us a way to handle asynchronous processing in a more synchronous fashion</a:t>
            </a:r>
          </a:p>
          <a:p>
            <a:r>
              <a:rPr lang="en-US" sz="2000" dirty="0"/>
              <a:t>They represent a value that we can handle at some point in the future</a:t>
            </a:r>
          </a:p>
          <a:p>
            <a:r>
              <a:rPr lang="en-US" sz="2000" dirty="0"/>
              <a:t>Promises give us guarantees about that future value</a:t>
            </a:r>
          </a:p>
          <a:p>
            <a:r>
              <a:rPr lang="en-US" sz="2000" dirty="0"/>
              <a:t>The standard way to create a Promise is by using the new Promise constructor which accepts a handler that is given two functions as parameters.</a:t>
            </a:r>
          </a:p>
          <a:p>
            <a:r>
              <a:rPr lang="en-US" sz="2000" dirty="0"/>
              <a:t>The first handler (</a:t>
            </a:r>
            <a:r>
              <a:rPr lang="en-US" sz="2000" i="1" dirty="0"/>
              <a:t>typically named</a:t>
            </a:r>
            <a:r>
              <a:rPr lang="en-US" sz="2000" dirty="0"/>
              <a:t> resolve) is a function to call with the future value when it's ready</a:t>
            </a:r>
          </a:p>
          <a:p>
            <a:r>
              <a:rPr lang="en-US" sz="2000" dirty="0"/>
              <a:t>the second handler (</a:t>
            </a:r>
            <a:r>
              <a:rPr lang="en-US" sz="2000" i="1" dirty="0"/>
              <a:t>typically named</a:t>
            </a:r>
            <a:r>
              <a:rPr lang="en-US" sz="2000" dirty="0"/>
              <a:t> reject) is a function to call to reject the Promise if it can't resolve the future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Creating promise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219200" y="1905000"/>
            <a:ext cx="6858000" cy="403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r>
              <a:rPr lang="en-US" b="0" dirty="0"/>
              <a:t>function divide(a, b) {</a:t>
            </a:r>
          </a:p>
          <a:p>
            <a:pPr lvl="1" algn="l"/>
            <a:r>
              <a:rPr lang="en-US" b="0" dirty="0"/>
              <a:t>    let promise = new Promise((resolve, reject) =&gt;   { </a:t>
            </a:r>
          </a:p>
          <a:p>
            <a:pPr lvl="1" algn="l"/>
            <a:r>
              <a:rPr lang="en-US" b="0" dirty="0"/>
              <a:t>             if (b != 0)</a:t>
            </a:r>
          </a:p>
          <a:p>
            <a:pPr lvl="1" algn="l"/>
            <a:r>
              <a:rPr lang="en-US" b="0" dirty="0"/>
              <a:t>                resolve(a / b);</a:t>
            </a:r>
          </a:p>
          <a:p>
            <a:pPr lvl="1" algn="l"/>
            <a:r>
              <a:rPr lang="en-US" b="0" dirty="0"/>
              <a:t>            else</a:t>
            </a:r>
          </a:p>
          <a:p>
            <a:pPr lvl="1" algn="l"/>
            <a:r>
              <a:rPr lang="en-US" b="0" dirty="0"/>
              <a:t>                reject("Zero divide error");</a:t>
            </a:r>
          </a:p>
          <a:p>
            <a:pPr lvl="1" algn="l"/>
            <a:r>
              <a:rPr lang="en-US" b="0" dirty="0"/>
              <a:t>        }</a:t>
            </a:r>
          </a:p>
          <a:p>
            <a:pPr lvl="1" algn="l"/>
            <a:r>
              <a:rPr lang="en-US" b="0" dirty="0"/>
              <a:t>      );</a:t>
            </a:r>
          </a:p>
          <a:p>
            <a:pPr lvl="1" algn="l"/>
            <a:br>
              <a:rPr lang="en-US" b="0" dirty="0"/>
            </a:br>
            <a:r>
              <a:rPr lang="en-US" b="0" dirty="0"/>
              <a:t>    return promise;</a:t>
            </a:r>
          </a:p>
          <a:p>
            <a:pPr lvl="1" algn="l"/>
            <a:r>
              <a:rPr lang="en-US" b="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Consuming a Promise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001000" cy="1142999"/>
          </a:xfrm>
        </p:spPr>
        <p:txBody>
          <a:bodyPr>
            <a:noAutofit/>
          </a:bodyPr>
          <a:lstStyle/>
          <a:p>
            <a:r>
              <a:rPr lang="en-US" sz="2000" dirty="0"/>
              <a:t>To consume the Promise attach a handler to the Promise using it's .then() method. This method takes a function that will be passed the resolved value of the Promise once it is fulfilled.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1066800" y="2362200"/>
            <a:ext cx="6858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lvl="1" algn="l"/>
            <a:endParaRPr lang="en-US" b="0" dirty="0"/>
          </a:p>
          <a:p>
            <a:pPr lvl="1" algn="l"/>
            <a:r>
              <a:rPr lang="en-US" b="0" dirty="0"/>
              <a:t>divide(30,10).then(  result=&gt; { console.log(result); }   );</a:t>
            </a:r>
          </a:p>
          <a:p>
            <a:pPr lvl="1" algn="l"/>
            <a:r>
              <a:rPr lang="en-US" b="0" dirty="0"/>
              <a:t> 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09600" y="3429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b="0" dirty="0"/>
              <a:t>Promise's </a:t>
            </a:r>
            <a:r>
              <a:rPr lang="en-US" sz="2000" dirty="0"/>
              <a:t>then()</a:t>
            </a:r>
            <a:r>
              <a:rPr lang="en-US" sz="2000" b="0" dirty="0"/>
              <a:t> method actually takes two possible parameters. The first is the function to be called when the Promise is fulfilled and the second is a function to be called if the Promise is rejected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143000" y="4495800"/>
            <a:ext cx="6858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/>
              <a:t>       divide(30,0)</a:t>
            </a:r>
          </a:p>
          <a:p>
            <a:pPr algn="l"/>
            <a:r>
              <a:rPr lang="en-US" b="0" dirty="0"/>
              <a:t>                .then(</a:t>
            </a:r>
          </a:p>
          <a:p>
            <a:pPr algn="l"/>
            <a:r>
              <a:rPr lang="en-US" b="0" dirty="0"/>
              <a:t>                           result=&gt;{console.log(result);}, </a:t>
            </a:r>
          </a:p>
          <a:p>
            <a:pPr algn="l"/>
            <a:r>
              <a:rPr lang="en-US" b="0" dirty="0"/>
              <a:t>                           error=&gt; { console.log(error);}</a:t>
            </a:r>
          </a:p>
          <a:p>
            <a:pPr algn="l"/>
            <a:r>
              <a:rPr lang="en-US" b="0" dirty="0"/>
              <a:t>            );</a:t>
            </a:r>
          </a:p>
          <a:p>
            <a:pPr lvl="1" algn="l"/>
            <a:r>
              <a:rPr lang="en-US" b="0" dirty="0"/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Consuming a Promise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001000" cy="1142999"/>
          </a:xfrm>
        </p:spPr>
        <p:txBody>
          <a:bodyPr>
            <a:noAutofit/>
          </a:bodyPr>
          <a:lstStyle/>
          <a:p>
            <a:r>
              <a:rPr lang="en-US" sz="2000" dirty="0"/>
              <a:t>Promise’s catch() method can be used to handle error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09600" y="31242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b="0" dirty="0"/>
              <a:t>Promise's then() method can be chained  to other then() method which takes return value of previous then()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143000" y="4495800"/>
            <a:ext cx="6858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/>
              <a:t>       divide(30,0)</a:t>
            </a:r>
          </a:p>
          <a:p>
            <a:pPr algn="l"/>
            <a:r>
              <a:rPr lang="en-US" b="0" dirty="0"/>
              <a:t>                .then( result=&gt;  result+100) </a:t>
            </a:r>
          </a:p>
          <a:p>
            <a:pPr algn="l"/>
            <a:r>
              <a:rPr lang="en-US" b="0" dirty="0"/>
              <a:t>                 .then( </a:t>
            </a:r>
            <a:r>
              <a:rPr lang="en-US" b="0" dirty="0" err="1"/>
              <a:t>finalresult</a:t>
            </a:r>
            <a:r>
              <a:rPr lang="en-US" b="0" dirty="0"/>
              <a:t>=&gt; { console.log(</a:t>
            </a:r>
            <a:r>
              <a:rPr lang="en-US" b="0" dirty="0" err="1"/>
              <a:t>finalresult</a:t>
            </a:r>
            <a:r>
              <a:rPr lang="en-US" b="0" dirty="0"/>
              <a:t>);});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143000" y="1676400"/>
            <a:ext cx="6858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/>
              <a:t>       divide(30,0)</a:t>
            </a:r>
          </a:p>
          <a:p>
            <a:pPr algn="l"/>
            <a:r>
              <a:rPr lang="en-US" b="0" dirty="0"/>
              <a:t>                .then(result=&gt;{console.log(result);}  ) </a:t>
            </a:r>
          </a:p>
          <a:p>
            <a:pPr algn="l"/>
            <a:r>
              <a:rPr lang="en-US" b="0" dirty="0"/>
              <a:t>                .catch( error=&gt; { console.log(error);  );</a:t>
            </a:r>
          </a:p>
          <a:p>
            <a:pPr lvl="1" algn="l"/>
            <a:r>
              <a:rPr lang="en-US" b="0" dirty="0"/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What is ES6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77200" cy="4873625"/>
          </a:xfrm>
        </p:spPr>
        <p:txBody>
          <a:bodyPr>
            <a:normAutofit/>
          </a:bodyPr>
          <a:lstStyle/>
          <a:p>
            <a:r>
              <a:rPr lang="en-US" sz="2800" dirty="0"/>
              <a:t>The most recent version </a:t>
            </a:r>
            <a:r>
              <a:rPr lang="en-US" sz="2800" dirty="0" err="1"/>
              <a:t>ECMAScript</a:t>
            </a:r>
            <a:r>
              <a:rPr lang="en-US" sz="2800" dirty="0"/>
              <a:t> / </a:t>
            </a:r>
            <a:r>
              <a:rPr lang="en-US" sz="2800" dirty="0" err="1"/>
              <a:t>javascript</a:t>
            </a:r>
            <a:endParaRPr lang="en-US" sz="2800" dirty="0"/>
          </a:p>
          <a:p>
            <a:r>
              <a:rPr lang="en-US" sz="2800" dirty="0"/>
              <a:t>First major change since ES5 ( 2009 )</a:t>
            </a:r>
          </a:p>
          <a:p>
            <a:r>
              <a:rPr lang="en-US" sz="2800" dirty="0"/>
              <a:t>ES6 and ES2015 are same</a:t>
            </a:r>
          </a:p>
          <a:p>
            <a:r>
              <a:rPr lang="en-US" sz="2800" dirty="0"/>
              <a:t>Modern syntax</a:t>
            </a:r>
          </a:p>
          <a:p>
            <a:r>
              <a:rPr lang="en-US" sz="2800" dirty="0"/>
              <a:t>New features &amp; standard library</a:t>
            </a:r>
          </a:p>
          <a:p>
            <a:r>
              <a:rPr lang="en-US" sz="2800" dirty="0"/>
              <a:t>Introduce classes</a:t>
            </a: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Export / Import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001000" cy="1142999"/>
          </a:xfrm>
        </p:spPr>
        <p:txBody>
          <a:bodyPr>
            <a:noAutofit/>
          </a:bodyPr>
          <a:lstStyle/>
          <a:p>
            <a:r>
              <a:rPr lang="en-US" sz="2000" dirty="0"/>
              <a:t>The </a:t>
            </a:r>
            <a:r>
              <a:rPr lang="en-US" sz="2000" b="1" dirty="0"/>
              <a:t>export</a:t>
            </a:r>
            <a:r>
              <a:rPr lang="en-US" sz="2000" dirty="0"/>
              <a:t> statement is used when creating JavaScript modules to export functions, objects, or primitive values from the module so they can be used by other programs with the import statement</a:t>
            </a:r>
          </a:p>
          <a:p>
            <a:r>
              <a:rPr lang="en-US" sz="2000" dirty="0"/>
              <a:t>There are two different types of export, </a:t>
            </a:r>
            <a:r>
              <a:rPr lang="en-US" sz="2000" b="1" dirty="0"/>
              <a:t>named</a:t>
            </a:r>
            <a:r>
              <a:rPr lang="en-US" sz="2000" dirty="0"/>
              <a:t> and </a:t>
            </a:r>
            <a:r>
              <a:rPr lang="en-US" sz="2000" b="1" dirty="0"/>
              <a:t>default</a:t>
            </a:r>
          </a:p>
          <a:p>
            <a:r>
              <a:rPr lang="en-US" sz="2000" dirty="0"/>
              <a:t>You can have multiple named exports per module but only one default export</a:t>
            </a:r>
          </a:p>
          <a:p>
            <a:r>
              <a:rPr lang="en-US" sz="2000" dirty="0"/>
              <a:t>During the import, it is mandatory to use the same name of the corresponding object with named export</a:t>
            </a:r>
          </a:p>
          <a:p>
            <a:r>
              <a:rPr lang="en-US" sz="2000" dirty="0"/>
              <a:t>But a default export can be imported with any name</a:t>
            </a:r>
          </a:p>
          <a:p>
            <a:r>
              <a:rPr lang="en-US" sz="2000" dirty="0"/>
              <a:t> it is not possible to use </a:t>
            </a:r>
            <a:r>
              <a:rPr lang="en-US" sz="2000" b="1" dirty="0" err="1"/>
              <a:t>var</a:t>
            </a:r>
            <a:r>
              <a:rPr lang="en-US" sz="2000" b="1" dirty="0"/>
              <a:t>, let </a:t>
            </a:r>
            <a:r>
              <a:rPr lang="en-US" sz="2000" dirty="0"/>
              <a:t>or</a:t>
            </a:r>
            <a:r>
              <a:rPr lang="en-US" sz="2000" b="1" dirty="0"/>
              <a:t> const</a:t>
            </a:r>
            <a:r>
              <a:rPr lang="en-US" sz="2000" dirty="0"/>
              <a:t> with export default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Named export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685800" y="1295400"/>
            <a:ext cx="68580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</a:rPr>
              <a:t> // module "my-module.js"</a:t>
            </a:r>
          </a:p>
          <a:p>
            <a:pPr algn="l"/>
            <a:r>
              <a:rPr lang="en-US" b="0" dirty="0"/>
              <a:t>  function cube(x) {</a:t>
            </a:r>
          </a:p>
          <a:p>
            <a:pPr algn="l"/>
            <a:r>
              <a:rPr lang="en-US" b="0" dirty="0"/>
              <a:t>    return x * x * x;</a:t>
            </a:r>
          </a:p>
          <a:p>
            <a:pPr algn="l"/>
            <a:r>
              <a:rPr lang="en-US" b="0" dirty="0"/>
              <a:t>  }</a:t>
            </a:r>
          </a:p>
          <a:p>
            <a:pPr algn="l"/>
            <a:r>
              <a:rPr lang="en-US" b="0" dirty="0"/>
              <a:t>  const </a:t>
            </a:r>
            <a:r>
              <a:rPr lang="en-US" b="0" dirty="0" err="1"/>
              <a:t>foo</a:t>
            </a:r>
            <a:r>
              <a:rPr lang="en-US" b="0" dirty="0"/>
              <a:t> = </a:t>
            </a:r>
            <a:r>
              <a:rPr lang="en-US" b="0" dirty="0" err="1"/>
              <a:t>Math.PI</a:t>
            </a:r>
            <a:r>
              <a:rPr lang="en-US" b="0" dirty="0"/>
              <a:t> + Math.SQRT2;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  export { cube, </a:t>
            </a:r>
            <a:r>
              <a:rPr lang="en-US" b="0" dirty="0" err="1"/>
              <a:t>foo</a:t>
            </a:r>
            <a:r>
              <a:rPr lang="en-US" b="0" dirty="0"/>
              <a:t> };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838200" y="4724400"/>
            <a:ext cx="6858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</a:rPr>
              <a:t>// in another module</a:t>
            </a:r>
          </a:p>
          <a:p>
            <a:pPr algn="l"/>
            <a:r>
              <a:rPr lang="en-US" b="0" dirty="0"/>
              <a:t> import { cube, </a:t>
            </a:r>
            <a:r>
              <a:rPr lang="en-US" b="0" dirty="0" err="1"/>
              <a:t>foo</a:t>
            </a:r>
            <a:r>
              <a:rPr lang="en-US" b="0" dirty="0"/>
              <a:t> } from './my-module';</a:t>
            </a:r>
          </a:p>
          <a:p>
            <a:pPr algn="l"/>
            <a:r>
              <a:rPr lang="en-US" b="0" dirty="0"/>
              <a:t> import  { cube } from './my-module';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Named export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685800" y="1295400"/>
            <a:ext cx="68580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</a:rPr>
              <a:t> // module "my-module.js"</a:t>
            </a:r>
          </a:p>
          <a:p>
            <a:pPr algn="l"/>
            <a:r>
              <a:rPr lang="en-US" b="0" dirty="0"/>
              <a:t>  export  function cube(x) {</a:t>
            </a:r>
          </a:p>
          <a:p>
            <a:pPr algn="l"/>
            <a:r>
              <a:rPr lang="en-US" b="0" dirty="0"/>
              <a:t>    return x * x * x;</a:t>
            </a:r>
          </a:p>
          <a:p>
            <a:pPr algn="l"/>
            <a:r>
              <a:rPr lang="en-US" b="0" dirty="0"/>
              <a:t>  }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  export  const </a:t>
            </a:r>
            <a:r>
              <a:rPr lang="en-US" b="0" dirty="0" err="1"/>
              <a:t>foo</a:t>
            </a:r>
            <a:r>
              <a:rPr lang="en-US" b="0" dirty="0"/>
              <a:t> = </a:t>
            </a:r>
            <a:r>
              <a:rPr lang="en-US" b="0" dirty="0" err="1"/>
              <a:t>Math.PI</a:t>
            </a:r>
            <a:r>
              <a:rPr lang="en-US" b="0" dirty="0"/>
              <a:t> + Math.SQRT2;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838200" y="4724400"/>
            <a:ext cx="6858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</a:rPr>
              <a:t>// in another module</a:t>
            </a:r>
          </a:p>
          <a:p>
            <a:pPr algn="l"/>
            <a:r>
              <a:rPr lang="en-US" b="0" dirty="0"/>
              <a:t> import { cube, foo } from './my-module';</a:t>
            </a:r>
          </a:p>
          <a:p>
            <a:pPr algn="l"/>
            <a:r>
              <a:rPr lang="en-US" b="0" dirty="0"/>
              <a:t> import  { cube } from './my-module';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Default export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685800" y="1295400"/>
            <a:ext cx="68580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</a:rPr>
              <a:t> // module "my-module.js"</a:t>
            </a:r>
          </a:p>
          <a:p>
            <a:pPr algn="l"/>
            <a:r>
              <a:rPr lang="en-US" b="0" dirty="0"/>
              <a:t>  function cube(x) {</a:t>
            </a:r>
          </a:p>
          <a:p>
            <a:pPr algn="l"/>
            <a:r>
              <a:rPr lang="en-US" b="0" dirty="0"/>
              <a:t>    return x * x * x;</a:t>
            </a:r>
          </a:p>
          <a:p>
            <a:pPr algn="l"/>
            <a:r>
              <a:rPr lang="en-US" b="0" dirty="0"/>
              <a:t>  }</a:t>
            </a:r>
          </a:p>
          <a:p>
            <a:pPr algn="l"/>
            <a:r>
              <a:rPr lang="en-US" b="0" dirty="0"/>
              <a:t>  </a:t>
            </a:r>
          </a:p>
          <a:p>
            <a:pPr algn="l"/>
            <a:r>
              <a:rPr lang="en-US" b="0" dirty="0"/>
              <a:t>  export   default  cube;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838200" y="4724400"/>
            <a:ext cx="6858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</a:rPr>
              <a:t>// in another module  all the below imports are OK</a:t>
            </a:r>
          </a:p>
          <a:p>
            <a:pPr algn="l"/>
            <a:r>
              <a:rPr lang="en-US" b="0" dirty="0"/>
              <a:t> import    cube  from './my-module';</a:t>
            </a:r>
          </a:p>
          <a:p>
            <a:pPr algn="l"/>
            <a:r>
              <a:rPr lang="en-US" b="0" dirty="0"/>
              <a:t> import   </a:t>
            </a:r>
            <a:r>
              <a:rPr lang="en-US" b="0" dirty="0" err="1"/>
              <a:t>getCube</a:t>
            </a:r>
            <a:r>
              <a:rPr lang="en-US" b="0" dirty="0"/>
              <a:t> from './my-module';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Misc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3352799"/>
          </a:xfrm>
        </p:spPr>
        <p:txBody>
          <a:bodyPr>
            <a:normAutofit/>
          </a:bodyPr>
          <a:lstStyle/>
          <a:p>
            <a:r>
              <a:rPr lang="en-US" sz="1800" dirty="0"/>
              <a:t>New string functions – </a:t>
            </a:r>
            <a:r>
              <a:rPr lang="en-US" sz="1800" dirty="0" err="1"/>
              <a:t>startswith</a:t>
            </a:r>
            <a:r>
              <a:rPr lang="en-US" sz="1800" dirty="0"/>
              <a:t>(), </a:t>
            </a:r>
            <a:r>
              <a:rPr lang="en-US" sz="1800" dirty="0" err="1"/>
              <a:t>endsWith</a:t>
            </a:r>
            <a:r>
              <a:rPr lang="en-US" sz="1800" dirty="0"/>
              <a:t>(), includes()</a:t>
            </a:r>
          </a:p>
          <a:p>
            <a:r>
              <a:rPr lang="en-US" sz="1800" dirty="0"/>
              <a:t>numbers  - ox33, ob010101, 0345</a:t>
            </a:r>
          </a:p>
          <a:p>
            <a:r>
              <a:rPr lang="en-US" sz="1800" dirty="0"/>
              <a:t>New structures – Set, Map, </a:t>
            </a:r>
            <a:r>
              <a:rPr lang="en-US" sz="1800" dirty="0" err="1"/>
              <a:t>WeakSet</a:t>
            </a:r>
            <a:r>
              <a:rPr lang="en-US" sz="1800" dirty="0"/>
              <a:t>, </a:t>
            </a:r>
            <a:r>
              <a:rPr lang="en-US" sz="1800" dirty="0" err="1"/>
              <a:t>WeakMap</a:t>
            </a:r>
            <a:r>
              <a:rPr lang="en-US" sz="1800" dirty="0"/>
              <a:t> with handling methods</a:t>
            </a:r>
          </a:p>
          <a:p>
            <a:endParaRPr lang="en-US" sz="1800" dirty="0"/>
          </a:p>
          <a:p>
            <a:r>
              <a:rPr lang="en-US" sz="1800" dirty="0" err="1"/>
              <a:t>Iterators</a:t>
            </a:r>
            <a:r>
              <a:rPr lang="en-US" sz="1800" dirty="0"/>
              <a:t> and </a:t>
            </a:r>
            <a:r>
              <a:rPr lang="en-US" sz="1800" dirty="0" err="1"/>
              <a:t>Iterables</a:t>
            </a:r>
            <a:endParaRPr lang="en-US" sz="1800" dirty="0"/>
          </a:p>
          <a:p>
            <a:r>
              <a:rPr lang="en-US" sz="1800" dirty="0"/>
              <a:t>Generators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Compatibility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77200" cy="4873625"/>
          </a:xfrm>
        </p:spPr>
        <p:txBody>
          <a:bodyPr>
            <a:normAutofit/>
          </a:bodyPr>
          <a:lstStyle/>
          <a:p>
            <a:r>
              <a:rPr lang="en-US" sz="2800" dirty="0"/>
              <a:t>Some browsers may still not support ES6</a:t>
            </a:r>
          </a:p>
          <a:p>
            <a:r>
              <a:rPr lang="en-US" sz="2800" dirty="0"/>
              <a:t>Latest Chrome and Firefox do support</a:t>
            </a:r>
          </a:p>
          <a:p>
            <a:r>
              <a:rPr lang="en-US" sz="2800" dirty="0" err="1"/>
              <a:t>Transpilers</a:t>
            </a:r>
            <a:r>
              <a:rPr lang="en-US" sz="2800" dirty="0"/>
              <a:t> used to convert ES6 to ES5</a:t>
            </a:r>
          </a:p>
          <a:p>
            <a:pPr lvl="2"/>
            <a:r>
              <a:rPr lang="en-US" sz="2800" dirty="0"/>
              <a:t>Babel</a:t>
            </a:r>
          </a:p>
          <a:p>
            <a:pPr lvl="2"/>
            <a:r>
              <a:rPr lang="en-US" sz="2800" dirty="0" err="1"/>
              <a:t>Traceur</a:t>
            </a:r>
            <a:endParaRPr lang="en-US" sz="2800" dirty="0"/>
          </a:p>
          <a:p>
            <a:pPr lvl="2"/>
            <a:r>
              <a:rPr lang="en-US" sz="2800" dirty="0"/>
              <a:t>Closure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What is new in ES6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873625"/>
          </a:xfrm>
        </p:spPr>
        <p:txBody>
          <a:bodyPr>
            <a:normAutofit/>
          </a:bodyPr>
          <a:lstStyle/>
          <a:p>
            <a:r>
              <a:rPr lang="en-US" sz="2800" dirty="0"/>
              <a:t>let and const declarations</a:t>
            </a:r>
          </a:p>
          <a:p>
            <a:r>
              <a:rPr lang="en-US" sz="2800" dirty="0"/>
              <a:t>New data structures</a:t>
            </a:r>
          </a:p>
          <a:p>
            <a:r>
              <a:rPr lang="en-US" sz="2800" dirty="0" err="1"/>
              <a:t>Iterators</a:t>
            </a:r>
            <a:endParaRPr lang="en-US" sz="2800" dirty="0"/>
          </a:p>
          <a:p>
            <a:r>
              <a:rPr lang="en-US" sz="2800" dirty="0"/>
              <a:t>Arrow functions</a:t>
            </a:r>
          </a:p>
          <a:p>
            <a:r>
              <a:rPr lang="en-US" sz="2800" dirty="0"/>
              <a:t>Classes and inheritance</a:t>
            </a:r>
          </a:p>
          <a:p>
            <a:r>
              <a:rPr lang="en-US" sz="2800" dirty="0"/>
              <a:t>Template strings</a:t>
            </a:r>
          </a:p>
          <a:p>
            <a:r>
              <a:rPr lang="en-US" sz="2800" dirty="0"/>
              <a:t>String features</a:t>
            </a:r>
          </a:p>
          <a:p>
            <a:r>
              <a:rPr lang="en-US" sz="2800" dirty="0"/>
              <a:t>Math &amp; Number features</a:t>
            </a:r>
          </a:p>
          <a:p>
            <a:r>
              <a:rPr lang="en-US" sz="2800" dirty="0"/>
              <a:t>Promises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let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let is same as </a:t>
            </a:r>
            <a:r>
              <a:rPr lang="en-US" sz="2400" dirty="0" err="1"/>
              <a:t>var</a:t>
            </a:r>
            <a:r>
              <a:rPr lang="en-US" sz="2400" dirty="0"/>
              <a:t> in global scope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changes the variable of global scope </a:t>
            </a:r>
          </a:p>
          <a:p>
            <a:r>
              <a:rPr lang="en-US" sz="2400" dirty="0"/>
              <a:t>let allows to declare local variables</a:t>
            </a:r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33400" y="2895600"/>
            <a:ext cx="2819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function </a:t>
            </a:r>
            <a:r>
              <a:rPr lang="en-US" sz="1600" b="0" kern="0" dirty="0" err="1">
                <a:latin typeface="+mn-lt"/>
              </a:rPr>
              <a:t>varTest</a:t>
            </a:r>
            <a:r>
              <a:rPr lang="en-US" sz="1600" b="0" kern="0" dirty="0">
                <a:latin typeface="+mn-lt"/>
              </a:rPr>
              <a:t>(){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   </a:t>
            </a:r>
            <a:r>
              <a:rPr lang="en-US" sz="1600" b="0" kern="0" dirty="0" err="1">
                <a:latin typeface="+mn-lt"/>
              </a:rPr>
              <a:t>var</a:t>
            </a:r>
            <a:r>
              <a:rPr lang="en-US" sz="1600" b="0" kern="0" dirty="0">
                <a:latin typeface="+mn-lt"/>
              </a:rPr>
              <a:t> a =30;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if(true){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		</a:t>
            </a:r>
            <a:r>
              <a:rPr lang="en-US" sz="1600" b="0" kern="0" dirty="0" err="1">
                <a:latin typeface="+mn-lt"/>
              </a:rPr>
              <a:t>var</a:t>
            </a:r>
            <a:r>
              <a:rPr lang="en-US" sz="1600" b="0" kern="0" dirty="0">
                <a:latin typeface="+mn-lt"/>
              </a:rPr>
              <a:t> a = 50;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		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029200" y="2895600"/>
            <a:ext cx="28956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function </a:t>
            </a:r>
            <a:r>
              <a:rPr lang="en-US" sz="1600" b="0" kern="0" dirty="0" err="1">
                <a:latin typeface="+mn-lt"/>
              </a:rPr>
              <a:t>letTest</a:t>
            </a:r>
            <a:r>
              <a:rPr lang="en-US" sz="1600" b="0" kern="0" dirty="0">
                <a:latin typeface="+mn-lt"/>
              </a:rPr>
              <a:t>(){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   let a =30;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if(true){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		let a = 50;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 		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	console.log(a);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447800" y="5486400"/>
            <a:ext cx="990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50</a:t>
            </a: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50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5867400" y="5486400"/>
            <a:ext cx="990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0" kern="0" dirty="0">
                <a:latin typeface="+mn-lt"/>
              </a:rPr>
              <a:t>50</a:t>
            </a: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</a:p>
          <a:p>
            <a:pPr marL="342900" marR="0" lvl="0" indent="-342900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3124200" y="5486400"/>
            <a:ext cx="2133600" cy="762000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const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Used to declare constants</a:t>
            </a:r>
          </a:p>
          <a:p>
            <a:pPr lvl="1"/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676400" y="2209800"/>
            <a:ext cx="51816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sz="1600" b="0" kern="0" dirty="0">
                <a:latin typeface="+mn-lt"/>
              </a:rPr>
              <a:t>const </a:t>
            </a:r>
            <a:r>
              <a:rPr lang="en-US" b="0" kern="0" dirty="0">
                <a:latin typeface="+mn-lt"/>
              </a:rPr>
              <a:t>colors=[ ];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colors.push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(‘red’);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b="0" kern="0" dirty="0" err="1">
                <a:latin typeface="+mn-lt"/>
              </a:rPr>
              <a:t>colors.push</a:t>
            </a:r>
            <a:r>
              <a:rPr lang="en-US" b="0" kern="0" dirty="0">
                <a:latin typeface="+mn-lt"/>
              </a:rPr>
              <a:t>(‘blue’):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b="0" kern="0" dirty="0">
                <a:latin typeface="+mn-lt"/>
              </a:rPr>
              <a:t>console.log(colors);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US" b="0" kern="0" dirty="0">
                <a:latin typeface="+mn-lt"/>
              </a:rPr>
              <a:t>colors =  345;	</a:t>
            </a:r>
            <a:r>
              <a:rPr lang="en-US" sz="1600" b="0" kern="0" dirty="0">
                <a:latin typeface="+mn-lt"/>
              </a:rPr>
              <a:t>	</a:t>
            </a:r>
            <a:r>
              <a:rPr lang="en-US" b="0" kern="0" dirty="0">
                <a:solidFill>
                  <a:srgbClr val="FF0000"/>
                </a:solidFill>
                <a:latin typeface="+mn-lt"/>
              </a:rPr>
              <a:t>// error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classes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Classes used similar to java</a:t>
            </a:r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81000" y="1752600"/>
            <a:ext cx="61722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br>
              <a:rPr lang="en-US" b="0" dirty="0"/>
            </a:br>
            <a:r>
              <a:rPr lang="en-US" b="0" dirty="0"/>
              <a:t>class User{</a:t>
            </a:r>
          </a:p>
          <a:p>
            <a:pPr algn="l"/>
            <a:r>
              <a:rPr lang="en-US" b="0" dirty="0"/>
              <a:t>    constructor(</a:t>
            </a:r>
            <a:r>
              <a:rPr lang="en-US" b="0" dirty="0" err="1"/>
              <a:t>name,address</a:t>
            </a:r>
            <a:r>
              <a:rPr lang="en-US" b="0" dirty="0"/>
              <a:t>){</a:t>
            </a:r>
          </a:p>
          <a:p>
            <a:pPr algn="l"/>
            <a:r>
              <a:rPr lang="en-US" b="0" dirty="0"/>
              <a:t>        this.name=name;</a:t>
            </a:r>
          </a:p>
          <a:p>
            <a:pPr algn="l"/>
            <a:r>
              <a:rPr lang="en-US" b="0" dirty="0"/>
              <a:t>        </a:t>
            </a:r>
            <a:r>
              <a:rPr lang="en-US" b="0" dirty="0" err="1"/>
              <a:t>this.address</a:t>
            </a:r>
            <a:r>
              <a:rPr lang="en-US" b="0" dirty="0"/>
              <a:t>=address;</a:t>
            </a:r>
          </a:p>
          <a:p>
            <a:pPr algn="l"/>
            <a:r>
              <a:rPr lang="en-US" b="0" dirty="0"/>
              <a:t>        </a:t>
            </a:r>
            <a:r>
              <a:rPr lang="en-US" b="0" dirty="0" err="1"/>
              <a:t>this.salary</a:t>
            </a:r>
            <a:r>
              <a:rPr lang="en-US" b="0" dirty="0"/>
              <a:t>=13000;</a:t>
            </a:r>
          </a:p>
          <a:p>
            <a:pPr algn="l"/>
            <a:r>
              <a:rPr lang="en-US" b="0" dirty="0"/>
              <a:t>     }</a:t>
            </a:r>
          </a:p>
          <a:p>
            <a:pPr algn="l"/>
            <a:r>
              <a:rPr lang="en-US" b="0" dirty="0"/>
              <a:t>     show(){</a:t>
            </a:r>
          </a:p>
          <a:p>
            <a:pPr algn="l"/>
            <a:r>
              <a:rPr lang="en-US" b="0" dirty="0"/>
              <a:t>        console.log(this.name+" "+</a:t>
            </a:r>
            <a:r>
              <a:rPr lang="en-US" b="0" dirty="0" err="1"/>
              <a:t>this.address</a:t>
            </a:r>
            <a:r>
              <a:rPr lang="en-US" b="0" dirty="0"/>
              <a:t>+" "+</a:t>
            </a:r>
            <a:r>
              <a:rPr lang="en-US" b="0" dirty="0" err="1"/>
              <a:t>this.salary</a:t>
            </a:r>
            <a:r>
              <a:rPr lang="en-US" b="0" dirty="0"/>
              <a:t>);</a:t>
            </a:r>
          </a:p>
          <a:p>
            <a:pPr algn="l"/>
            <a:r>
              <a:rPr lang="en-US" b="0" dirty="0"/>
              <a:t>     }</a:t>
            </a:r>
          </a:p>
          <a:p>
            <a:pPr algn="l"/>
            <a:br>
              <a:rPr lang="en-US" b="0" dirty="0"/>
            </a:br>
            <a:r>
              <a:rPr lang="en-US" b="0" dirty="0"/>
              <a:t>}</a:t>
            </a:r>
          </a:p>
          <a:p>
            <a:pPr algn="l"/>
            <a:br>
              <a:rPr lang="en-US" b="0" dirty="0"/>
            </a:br>
            <a:endParaRPr lang="en-US" b="0" dirty="0"/>
          </a:p>
          <a:p>
            <a:pPr algn="l"/>
            <a:br>
              <a:rPr lang="en-US" b="0" dirty="0"/>
            </a:br>
            <a:endParaRPr lang="en-US" b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886200" y="5257800"/>
            <a:ext cx="50292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/>
              <a:t>let user1 = new User("</a:t>
            </a:r>
            <a:r>
              <a:rPr lang="en-US" b="0" dirty="0" err="1"/>
              <a:t>Ramana","Hyderabad</a:t>
            </a:r>
            <a:r>
              <a:rPr lang="en-US" b="0" dirty="0"/>
              <a:t>");</a:t>
            </a:r>
          </a:p>
          <a:p>
            <a:pPr algn="l"/>
            <a:r>
              <a:rPr lang="en-US" b="0" dirty="0"/>
              <a:t>user1.show();</a:t>
            </a:r>
          </a:p>
          <a:p>
            <a:pPr algn="l"/>
            <a:br>
              <a:rPr lang="en-US" b="0" dirty="0"/>
            </a:br>
            <a:endParaRPr lang="en-US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classes  - static members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228600" y="2362200"/>
            <a:ext cx="41148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br>
              <a:rPr lang="en-US" b="0" dirty="0"/>
            </a:br>
            <a:r>
              <a:rPr lang="en-US" b="0" dirty="0"/>
              <a:t>class User {</a:t>
            </a:r>
          </a:p>
          <a:p>
            <a:pPr algn="l"/>
            <a:r>
              <a:rPr lang="en-US" b="0" dirty="0"/>
              <a:t>   constructor(</a:t>
            </a:r>
            <a:r>
              <a:rPr lang="en-US" b="0" dirty="0" err="1"/>
              <a:t>name,address</a:t>
            </a:r>
            <a:r>
              <a:rPr lang="en-US" b="0" dirty="0"/>
              <a:t>){</a:t>
            </a:r>
          </a:p>
          <a:p>
            <a:pPr algn="l"/>
            <a:r>
              <a:rPr lang="en-US" b="0" dirty="0"/>
              <a:t>      this.name=name;</a:t>
            </a:r>
          </a:p>
          <a:p>
            <a:pPr algn="l"/>
            <a:r>
              <a:rPr lang="en-US" b="0" dirty="0"/>
              <a:t>      </a:t>
            </a:r>
            <a:r>
              <a:rPr lang="en-US" b="0" dirty="0" err="1"/>
              <a:t>this.address</a:t>
            </a:r>
            <a:r>
              <a:rPr lang="en-US" b="0" dirty="0"/>
              <a:t>=address;</a:t>
            </a:r>
          </a:p>
          <a:p>
            <a:pPr algn="l"/>
            <a:r>
              <a:rPr lang="en-US" b="0" dirty="0"/>
              <a:t>      </a:t>
            </a:r>
            <a:r>
              <a:rPr lang="en-US" b="0" dirty="0" err="1"/>
              <a:t>User.count</a:t>
            </a:r>
            <a:r>
              <a:rPr lang="en-US" b="0" dirty="0"/>
              <a:t>++;</a:t>
            </a:r>
          </a:p>
          <a:p>
            <a:pPr algn="l"/>
            <a:r>
              <a:rPr lang="en-US" b="0" dirty="0"/>
              <a:t>   }</a:t>
            </a:r>
          </a:p>
          <a:p>
            <a:pPr algn="l"/>
            <a:r>
              <a:rPr lang="en-US" b="0" dirty="0"/>
              <a:t>   static count=0;</a:t>
            </a:r>
          </a:p>
          <a:p>
            <a:pPr algn="l"/>
            <a:r>
              <a:rPr lang="en-US" b="0" dirty="0"/>
              <a:t>   static </a:t>
            </a:r>
            <a:r>
              <a:rPr lang="en-US" b="0" dirty="0" err="1"/>
              <a:t>showCount</a:t>
            </a:r>
            <a:r>
              <a:rPr lang="en-US" b="0" dirty="0"/>
              <a:t>(){</a:t>
            </a:r>
          </a:p>
          <a:p>
            <a:pPr algn="l"/>
            <a:r>
              <a:rPr lang="en-US" b="0" dirty="0"/>
              <a:t>      console.log(</a:t>
            </a:r>
            <a:r>
              <a:rPr lang="en-US" b="0" dirty="0" err="1"/>
              <a:t>this.count</a:t>
            </a:r>
            <a:r>
              <a:rPr lang="en-US" b="0" dirty="0"/>
              <a:t>);</a:t>
            </a:r>
          </a:p>
          <a:p>
            <a:pPr algn="l"/>
            <a:r>
              <a:rPr lang="en-US" b="0" dirty="0"/>
              <a:t>   }</a:t>
            </a:r>
          </a:p>
          <a:p>
            <a:pPr algn="l"/>
            <a:r>
              <a:rPr lang="en-US" b="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3581400" y="3581400"/>
            <a:ext cx="51054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br>
              <a:rPr lang="en-US" b="0" dirty="0"/>
            </a:br>
            <a:r>
              <a:rPr lang="en-US" b="0" dirty="0"/>
              <a:t>let user1 = new User("</a:t>
            </a:r>
            <a:r>
              <a:rPr lang="en-US" b="0" dirty="0" err="1"/>
              <a:t>Ramana","Hyderabad</a:t>
            </a:r>
            <a:r>
              <a:rPr lang="en-US" b="0" dirty="0"/>
              <a:t>");</a:t>
            </a:r>
          </a:p>
          <a:p>
            <a:pPr algn="l"/>
            <a:r>
              <a:rPr lang="en-US" b="0" dirty="0"/>
              <a:t>let user2 = new User("</a:t>
            </a:r>
            <a:r>
              <a:rPr lang="en-US" b="0" dirty="0" err="1"/>
              <a:t>Siddarth","Delhi</a:t>
            </a:r>
            <a:r>
              <a:rPr lang="en-US" b="0" dirty="0"/>
              <a:t>");</a:t>
            </a:r>
          </a:p>
          <a:p>
            <a:pPr algn="l"/>
            <a:r>
              <a:rPr lang="en-US" b="0" dirty="0"/>
              <a:t>user1.show();</a:t>
            </a:r>
          </a:p>
          <a:p>
            <a:pPr algn="l"/>
            <a:r>
              <a:rPr lang="en-US" b="0" dirty="0"/>
              <a:t>user2.show();</a:t>
            </a:r>
          </a:p>
          <a:p>
            <a:pPr algn="l"/>
            <a:r>
              <a:rPr lang="en-US" b="0" dirty="0" err="1"/>
              <a:t>User.showCount</a:t>
            </a:r>
            <a:r>
              <a:rPr lang="en-US" b="0" dirty="0"/>
              <a:t>();</a:t>
            </a:r>
          </a:p>
          <a:p>
            <a:pPr algn="l"/>
            <a:br>
              <a:rPr lang="en-US" b="0" dirty="0"/>
            </a:br>
            <a:endParaRPr lang="en-US" b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Classes can have static variables and functions</a:t>
            </a:r>
          </a:p>
          <a:p>
            <a:r>
              <a:rPr lang="en-US" sz="1800" dirty="0"/>
              <a:t>instance methods refer static members with class name</a:t>
            </a:r>
          </a:p>
          <a:p>
            <a:r>
              <a:rPr lang="en-US" sz="1800" dirty="0"/>
              <a:t>this inside a static method refers static data</a:t>
            </a:r>
          </a:p>
          <a:p>
            <a:endParaRPr lang="en-US" sz="1800" dirty="0"/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classes  - inheritance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228600" y="2362200"/>
            <a:ext cx="41148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br>
              <a:rPr lang="en-US" b="0" dirty="0"/>
            </a:br>
            <a:r>
              <a:rPr lang="en-US" b="0" dirty="0"/>
              <a:t>class  Employee extends  User {</a:t>
            </a:r>
          </a:p>
          <a:p>
            <a:pPr algn="l"/>
            <a:r>
              <a:rPr lang="en-US" b="0" dirty="0"/>
              <a:t>   constructor(</a:t>
            </a:r>
            <a:r>
              <a:rPr lang="en-US" b="0" dirty="0" err="1"/>
              <a:t>name,address,salary</a:t>
            </a:r>
            <a:r>
              <a:rPr lang="en-US" b="0" dirty="0"/>
              <a:t>){</a:t>
            </a:r>
          </a:p>
          <a:p>
            <a:pPr algn="l"/>
            <a:r>
              <a:rPr lang="en-US" b="0" dirty="0"/>
              <a:t>         super(</a:t>
            </a:r>
            <a:r>
              <a:rPr lang="en-US" b="0" dirty="0" err="1"/>
              <a:t>name,address</a:t>
            </a:r>
            <a:r>
              <a:rPr lang="en-US" b="0" dirty="0"/>
              <a:t>);</a:t>
            </a:r>
          </a:p>
          <a:p>
            <a:pPr algn="l"/>
            <a:r>
              <a:rPr lang="en-US" b="0" dirty="0"/>
              <a:t>         </a:t>
            </a:r>
            <a:r>
              <a:rPr lang="en-US" b="0" dirty="0" err="1"/>
              <a:t>this.salary</a:t>
            </a:r>
            <a:r>
              <a:rPr lang="en-US" b="0" dirty="0"/>
              <a:t>=salary;</a:t>
            </a:r>
          </a:p>
          <a:p>
            <a:pPr algn="l"/>
            <a:r>
              <a:rPr lang="en-US" b="0" dirty="0"/>
              <a:t>   }</a:t>
            </a:r>
          </a:p>
          <a:p>
            <a:pPr algn="l"/>
            <a:r>
              <a:rPr lang="en-US" b="0" dirty="0"/>
              <a:t>    show(){</a:t>
            </a:r>
          </a:p>
          <a:p>
            <a:pPr algn="l"/>
            <a:r>
              <a:rPr lang="en-US" b="0" dirty="0"/>
              <a:t>       </a:t>
            </a:r>
            <a:r>
              <a:rPr lang="en-US" b="0" dirty="0" err="1"/>
              <a:t>super.show</a:t>
            </a:r>
            <a:r>
              <a:rPr lang="en-US" b="0" dirty="0"/>
              <a:t>();</a:t>
            </a:r>
          </a:p>
          <a:p>
            <a:pPr algn="l"/>
            <a:r>
              <a:rPr lang="en-US" b="0" dirty="0"/>
              <a:t>      console.log(</a:t>
            </a:r>
            <a:r>
              <a:rPr lang="en-US" b="0" dirty="0" err="1"/>
              <a:t>this.salary</a:t>
            </a:r>
            <a:r>
              <a:rPr lang="en-US" b="0" dirty="0"/>
              <a:t>);</a:t>
            </a:r>
          </a:p>
          <a:p>
            <a:pPr algn="l"/>
            <a:r>
              <a:rPr lang="en-US" b="0" dirty="0"/>
              <a:t>   }</a:t>
            </a:r>
          </a:p>
          <a:p>
            <a:pPr algn="l"/>
            <a:r>
              <a:rPr lang="en-US" b="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3581400" y="4953000"/>
            <a:ext cx="5105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/>
              <a:t>let </a:t>
            </a:r>
            <a:r>
              <a:rPr lang="en-US" b="0" dirty="0" err="1"/>
              <a:t>emp</a:t>
            </a:r>
            <a:r>
              <a:rPr lang="en-US" b="0" dirty="0"/>
              <a:t>= new </a:t>
            </a:r>
            <a:r>
              <a:rPr lang="en-US" b="0" dirty="0" err="1"/>
              <a:t>Emp</a:t>
            </a:r>
            <a:r>
              <a:rPr lang="en-US" b="0" dirty="0"/>
              <a:t>(‘Ramana’,’Hyd’,5000);</a:t>
            </a:r>
          </a:p>
          <a:p>
            <a:pPr algn="l"/>
            <a:r>
              <a:rPr lang="en-US" b="0" dirty="0" err="1"/>
              <a:t>emp.show</a:t>
            </a:r>
            <a:r>
              <a:rPr lang="en-US" b="0" dirty="0"/>
              <a:t>();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077200" cy="1219199"/>
          </a:xfrm>
        </p:spPr>
        <p:txBody>
          <a:bodyPr>
            <a:normAutofit/>
          </a:bodyPr>
          <a:lstStyle/>
          <a:p>
            <a:r>
              <a:rPr lang="en-US" sz="1800" dirty="0"/>
              <a:t>Classes can extend other classes and add new data and methods</a:t>
            </a:r>
          </a:p>
          <a:p>
            <a:r>
              <a:rPr lang="en-US" sz="1800" dirty="0"/>
              <a:t>instance methods refer static members with class name</a:t>
            </a:r>
          </a:p>
          <a:p>
            <a:r>
              <a:rPr lang="en-US" sz="1800" dirty="0"/>
              <a:t>this inside a static method refers static data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6025</TotalTime>
  <Words>1699</Words>
  <Application>Microsoft Office PowerPoint</Application>
  <PresentationFormat>On-screen Show (4:3)</PresentationFormat>
  <Paragraphs>260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Courier New</vt:lpstr>
      <vt:lpstr>Times New Roman</vt:lpstr>
      <vt:lpstr>OU6_Jan08</vt:lpstr>
      <vt:lpstr>ES6 / ES2015</vt:lpstr>
      <vt:lpstr>What is ES6 </vt:lpstr>
      <vt:lpstr>Compatibility </vt:lpstr>
      <vt:lpstr>What is new in ES6 </vt:lpstr>
      <vt:lpstr>let  </vt:lpstr>
      <vt:lpstr>const  </vt:lpstr>
      <vt:lpstr>classes  </vt:lpstr>
      <vt:lpstr>classes  - static members </vt:lpstr>
      <vt:lpstr>classes  - inheritance </vt:lpstr>
      <vt:lpstr>String Template </vt:lpstr>
      <vt:lpstr>Object Manipulation </vt:lpstr>
      <vt:lpstr>Object Manipulation </vt:lpstr>
      <vt:lpstr>Object Manipulation </vt:lpstr>
      <vt:lpstr>Object Manipulation </vt:lpstr>
      <vt:lpstr>Arrow functions </vt:lpstr>
      <vt:lpstr>Promises </vt:lpstr>
      <vt:lpstr>Creating promise </vt:lpstr>
      <vt:lpstr>Consuming a Promise </vt:lpstr>
      <vt:lpstr>Consuming a Promise </vt:lpstr>
      <vt:lpstr>Export / Import</vt:lpstr>
      <vt:lpstr>Named export</vt:lpstr>
      <vt:lpstr>Named export</vt:lpstr>
      <vt:lpstr>Default export</vt:lpstr>
      <vt:lpstr>Misc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200</cp:revision>
  <cp:lastPrinted>2002-03-28T23:57:22Z</cp:lastPrinted>
  <dcterms:created xsi:type="dcterms:W3CDTF">2008-04-17T11:31:06Z</dcterms:created>
  <dcterms:modified xsi:type="dcterms:W3CDTF">2021-02-18T05:05:56Z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