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22"/>
  </p:notesMasterIdLst>
  <p:handoutMasterIdLst>
    <p:handoutMasterId r:id="rId23"/>
  </p:handoutMasterIdLst>
  <p:sldIdLst>
    <p:sldId id="316" r:id="rId2"/>
    <p:sldId id="385" r:id="rId3"/>
    <p:sldId id="390" r:id="rId4"/>
    <p:sldId id="391" r:id="rId5"/>
    <p:sldId id="388" r:id="rId6"/>
    <p:sldId id="393" r:id="rId7"/>
    <p:sldId id="392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3" r:id="rId16"/>
    <p:sldId id="407" r:id="rId17"/>
    <p:sldId id="406" r:id="rId18"/>
    <p:sldId id="405" r:id="rId19"/>
    <p:sldId id="404" r:id="rId20"/>
    <p:sldId id="389" r:id="rId21"/>
  </p:sldIdLst>
  <p:sldSz cx="9144000" cy="6858000" type="screen4x3"/>
  <p:notesSz cx="7099300" cy="10234613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rgbClr val="FF0000"/>
      </a:buClr>
      <a:buFont typeface="Arial" pitchFamily="34" charset="0"/>
      <a:defRPr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rgbClr val="FF0000"/>
      </a:buClr>
      <a:buFont typeface="Arial" pitchFamily="34" charset="0"/>
      <a:defRPr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rgbClr val="FF0000"/>
      </a:buClr>
      <a:buFont typeface="Arial" pitchFamily="34" charset="0"/>
      <a:defRPr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rgbClr val="FF0000"/>
      </a:buClr>
      <a:buFont typeface="Arial" pitchFamily="34" charset="0"/>
      <a:defRPr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rgbClr val="FF0000"/>
      </a:buClr>
      <a:buFont typeface="Arial" pitchFamily="34" charset="0"/>
      <a:defRPr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0">
          <p15:clr>
            <a:srgbClr val="A4A3A4"/>
          </p15:clr>
        </p15:guide>
        <p15:guide id="2" orient="horz" pos="480">
          <p15:clr>
            <a:srgbClr val="A4A3A4"/>
          </p15:clr>
        </p15:guide>
        <p15:guide id="3" orient="horz" pos="336">
          <p15:clr>
            <a:srgbClr val="A4A3A4"/>
          </p15:clr>
        </p15:guide>
        <p15:guide id="4" pos="768">
          <p15:clr>
            <a:srgbClr val="A4A3A4"/>
          </p15:clr>
        </p15:guide>
        <p15:guide id="5" pos="480">
          <p15:clr>
            <a:srgbClr val="A4A3A4"/>
          </p15:clr>
        </p15:guide>
        <p15:guide id="6" pos="3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8">
          <p15:clr>
            <a:srgbClr val="A4A3A4"/>
          </p15:clr>
        </p15:guide>
        <p15:guide id="2" orient="horz" pos="3652">
          <p15:clr>
            <a:srgbClr val="A4A3A4"/>
          </p15:clr>
        </p15:guide>
        <p15:guide id="3" orient="horz" pos="3811">
          <p15:clr>
            <a:srgbClr val="A4A3A4"/>
          </p15:clr>
        </p15:guide>
        <p15:guide id="4" pos="292">
          <p15:clr>
            <a:srgbClr val="A4A3A4"/>
          </p15:clr>
        </p15:guide>
        <p15:guide id="5" pos="390">
          <p15:clr>
            <a:srgbClr val="A4A3A4"/>
          </p15:clr>
        </p15:guide>
        <p15:guide id="6" pos="439">
          <p15:clr>
            <a:srgbClr val="A4A3A4"/>
          </p15:clr>
        </p15:guide>
        <p15:guide id="7" pos="58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0000FF"/>
    <a:srgbClr val="0066FF"/>
    <a:srgbClr val="CC6600"/>
    <a:srgbClr val="FFCC66"/>
    <a:srgbClr val="CC9900"/>
    <a:srgbClr val="0066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84" autoAdjust="0"/>
    <p:restoredTop sz="90117" autoAdjust="0"/>
  </p:normalViewPr>
  <p:slideViewPr>
    <p:cSldViewPr>
      <p:cViewPr varScale="1">
        <p:scale>
          <a:sx n="65" d="100"/>
          <a:sy n="65" d="100"/>
        </p:scale>
        <p:origin x="1204" y="80"/>
      </p:cViewPr>
      <p:guideLst>
        <p:guide orient="horz" pos="960"/>
        <p:guide orient="horz" pos="480"/>
        <p:guide orient="horz" pos="336"/>
        <p:guide pos="768"/>
        <p:guide pos="480"/>
        <p:guide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86" y="1842"/>
      </p:cViewPr>
      <p:guideLst>
        <p:guide orient="horz" pos="318"/>
        <p:guide orient="horz" pos="3652"/>
        <p:guide orient="horz" pos="3811"/>
        <p:guide pos="292"/>
        <p:guide pos="390"/>
        <p:guide pos="439"/>
        <p:guide pos="58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t" anchorCtr="0" compatLnSpc="1">
            <a:prstTxWarp prst="textNoShape">
              <a:avLst/>
            </a:prstTxWarp>
          </a:bodyPr>
          <a:lstStyle>
            <a:lvl1pPr algn="l" defTabSz="990836">
              <a:spcBef>
                <a:spcPct val="0"/>
              </a:spcBef>
              <a:buClr>
                <a:srgbClr val="000000"/>
              </a:buCl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t" anchorCtr="0" compatLnSpc="1">
            <a:prstTxWarp prst="textNoShape">
              <a:avLst/>
            </a:prstTxWarp>
          </a:bodyPr>
          <a:lstStyle>
            <a:lvl1pPr algn="r" defTabSz="990836">
              <a:spcBef>
                <a:spcPct val="0"/>
              </a:spcBef>
              <a:buClr>
                <a:srgbClr val="000000"/>
              </a:buCl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b" anchorCtr="0" compatLnSpc="1">
            <a:prstTxWarp prst="textNoShape">
              <a:avLst/>
            </a:prstTxWarp>
          </a:bodyPr>
          <a:lstStyle>
            <a:lvl1pPr algn="l" defTabSz="990836">
              <a:spcBef>
                <a:spcPct val="0"/>
              </a:spcBef>
              <a:buClr>
                <a:srgbClr val="000000"/>
              </a:buCl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b" anchorCtr="0" compatLnSpc="1">
            <a:prstTxWarp prst="textNoShape">
              <a:avLst/>
            </a:prstTxWarp>
          </a:bodyPr>
          <a:lstStyle>
            <a:lvl1pPr algn="r" defTabSz="990836">
              <a:spcBef>
                <a:spcPct val="0"/>
              </a:spcBef>
              <a:buClr>
                <a:srgbClr val="000000"/>
              </a:buClr>
              <a:defRPr sz="1300"/>
            </a:lvl1pPr>
          </a:lstStyle>
          <a:p>
            <a:pPr>
              <a:defRPr/>
            </a:pPr>
            <a:fld id="{6BFD3146-D556-458E-B9C0-AE94C03135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64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_Image_Placeholder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2250" y="511175"/>
            <a:ext cx="6654800" cy="499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Notes_TextBox_Placeholder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3550" y="5757863"/>
            <a:ext cx="6172200" cy="403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756" tIns="13756" rIns="13756" bIns="137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63550" y="9925050"/>
            <a:ext cx="61722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3" tIns="48696" rIns="97393" bIns="48696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solidFill>
                  <a:srgbClr val="000000"/>
                </a:solidFill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4B407395-4E29-4AD3-9B2E-5ADC41B8C5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6587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spcBef>
        <a:spcPct val="50000"/>
      </a:spcBef>
      <a:spcAft>
        <a:spcPct val="0"/>
      </a:spcAft>
      <a:buSzPct val="100000"/>
      <a:buFont typeface="Arial" pitchFamily="34" charset="0"/>
      <a:defRPr sz="1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14300" algn="l" defTabSz="457200" rtl="0" eaLnBrk="0" fontAlgn="base" hangingPunct="0">
      <a:spcBef>
        <a:spcPct val="25000"/>
      </a:spcBef>
      <a:spcAft>
        <a:spcPct val="0"/>
      </a:spcAft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457200" indent="-22860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itchFamily="18" charset="0"/>
      <a:buChar char="•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800100" indent="-22860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itchFamily="18" charset="0"/>
      <a:buChar char="-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91440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itchFamily="18" charset="0"/>
      <a:defRPr sz="1100" kern="1200">
        <a:solidFill>
          <a:srgbClr val="000000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4B407395-4E29-4AD3-9B2E-5ADC41B8C50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3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914400" y="2667000"/>
            <a:ext cx="7315200" cy="68580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r>
              <a:rPr lang="en-US"/>
              <a:t>&lt;Insert Lesson, Module, Course Title&gt;</a:t>
            </a:r>
          </a:p>
        </p:txBody>
      </p:sp>
      <p:sp>
        <p:nvSpPr>
          <p:cNvPr id="276484" name="Title_PlaceholderSubtitle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27100" y="4419600"/>
            <a:ext cx="7302500" cy="4318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&lt;Insert Subtitle&gt;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8438" y="439738"/>
            <a:ext cx="1979612" cy="275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39738"/>
            <a:ext cx="5786438" cy="275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3883025" cy="1751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447800"/>
            <a:ext cx="3883025" cy="1751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_PlaceholderText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447800"/>
            <a:ext cx="7918450" cy="175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1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39738"/>
            <a:ext cx="79184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 </a:t>
            </a:r>
          </a:p>
        </p:txBody>
      </p:sp>
      <p:sp>
        <p:nvSpPr>
          <p:cNvPr id="275486" name="Slide_Page_Number"/>
          <p:cNvSpPr>
            <a:spLocks noChangeArrowheads="1"/>
          </p:cNvSpPr>
          <p:nvPr/>
        </p:nvSpPr>
        <p:spPr bwMode="auto">
          <a:xfrm>
            <a:off x="8293100" y="6629400"/>
            <a:ext cx="6985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>
              <a:spcBef>
                <a:spcPct val="0"/>
              </a:spcBef>
              <a:buClrTx/>
              <a:buFontTx/>
              <a:buNone/>
              <a:defRPr/>
            </a:pPr>
            <a:r>
              <a:rPr lang="en-US" sz="1200" b="0" dirty="0"/>
              <a:t> </a:t>
            </a:r>
            <a:fld id="{1943D17C-F935-4E36-97E3-5E0590E31BB6}" type="slidenum">
              <a:rPr lang="en-US" sz="1200" b="0"/>
              <a:pPr algn="just">
                <a:spcBef>
                  <a:spcPct val="0"/>
                </a:spcBef>
                <a:buClrTx/>
                <a:buFontTx/>
                <a:buNone/>
                <a:defRPr/>
              </a:pPr>
              <a:t>‹#›</a:t>
            </a:fld>
            <a:endParaRPr lang="en-US" sz="1200" b="0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6324600"/>
            <a:ext cx="9144000" cy="258763"/>
          </a:xfrm>
          <a:prstGeom prst="rect">
            <a:avLst/>
          </a:prstGeom>
          <a:solidFill>
            <a:srgbClr val="0066FF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defTabSz="228600">
              <a:buFont typeface="Arial" charset="0"/>
              <a:buNone/>
              <a:defRPr/>
            </a:pPr>
            <a:endParaRPr lang="en-IN">
              <a:latin typeface="Arial" charset="0"/>
            </a:endParaRPr>
          </a:p>
        </p:txBody>
      </p:sp>
      <p:cxnSp>
        <p:nvCxnSpPr>
          <p:cNvPr id="7174" name="Straight Connector 8"/>
          <p:cNvCxnSpPr>
            <a:cxnSpLocks noChangeShapeType="1"/>
          </p:cNvCxnSpPr>
          <p:nvPr userDrawn="1"/>
        </p:nvCxnSpPr>
        <p:spPr bwMode="auto">
          <a:xfrm>
            <a:off x="0" y="1066800"/>
            <a:ext cx="9144000" cy="15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 type="none" w="sm" len="sm"/>
            <a:tailEnd type="none" w="sm" len="sm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xStyles>
    <p:titleStyle>
      <a:lvl1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2pPr>
      <a:lvl3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3pPr>
      <a:lvl4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4pPr>
      <a:lvl5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5pPr>
      <a:lvl6pPr marL="4572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6pPr>
      <a:lvl7pPr marL="9144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7pPr>
      <a:lvl8pPr marL="13716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8pPr>
      <a:lvl9pPr marL="18288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460375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itchFamily="34" charset="0"/>
        <a:buChar char="•"/>
        <a:defRPr sz="2200">
          <a:solidFill>
            <a:schemeClr val="tx1"/>
          </a:solidFill>
          <a:latin typeface="+mn-lt"/>
        </a:defRPr>
      </a:lvl2pPr>
      <a:lvl3pPr marL="1020763" indent="-331788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3pPr>
      <a:lvl4pPr marL="1366838" indent="-231775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45000"/>
        <a:buFont typeface="Arial" pitchFamily="34" charset="0"/>
        <a:buChar char="—"/>
        <a:defRPr sz="2000">
          <a:solidFill>
            <a:schemeClr val="tx1"/>
          </a:solidFill>
          <a:latin typeface="+mn-lt"/>
        </a:defRPr>
      </a:lvl4pPr>
      <a:lvl5pPr marL="1711325" indent="-230188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5pPr>
      <a:lvl6pPr marL="2168525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6pPr>
      <a:lvl7pPr marL="2625725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7pPr>
      <a:lvl8pPr marL="3082925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8pPr>
      <a:lvl9pPr marL="3540125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990600" y="2590800"/>
            <a:ext cx="7315200" cy="1295400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500" b="0" dirty="0" err="1">
                <a:latin typeface="Arial" pitchFamily="34" charset="0"/>
                <a:cs typeface="Arial" pitchFamily="34" charset="0"/>
              </a:rPr>
              <a:t>TypeScript</a:t>
            </a:r>
            <a:endParaRPr lang="en-US" sz="65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33400" y="457200"/>
            <a:ext cx="8077200" cy="5943600"/>
          </a:xfrm>
          <a:prstGeom prst="rect">
            <a:avLst/>
          </a:prstGeom>
          <a:noFill/>
          <a:ln w="38100" algn="ctr">
            <a:solidFill>
              <a:srgbClr val="0066FF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228600"/>
            <a:endParaRPr lang="en-IN"/>
          </a:p>
        </p:txBody>
      </p:sp>
      <p:sp>
        <p:nvSpPr>
          <p:cNvPr id="90114" name="AutoShape 2" descr="Image result for react js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16" name="AutoShape 4" descr="Image result for react js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18" name="AutoShape 6" descr="Image result for react js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Classes 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077200" cy="4724400"/>
          </a:xfrm>
        </p:spPr>
        <p:txBody>
          <a:bodyPr>
            <a:normAutofit fontScale="92500"/>
          </a:bodyPr>
          <a:lstStyle/>
          <a:p>
            <a:r>
              <a:rPr lang="en-US" dirty="0"/>
              <a:t>Combines data, methods and constructors</a:t>
            </a:r>
          </a:p>
          <a:p>
            <a:r>
              <a:rPr lang="en-US" dirty="0"/>
              <a:t>Similar to Java classes</a:t>
            </a:r>
          </a:p>
          <a:p>
            <a:r>
              <a:rPr lang="en-US" dirty="0"/>
              <a:t>Example: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	class Point {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x:number;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y:number;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draw() {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 console.log(“x : “+</a:t>
            </a:r>
            <a:r>
              <a:rPr lang="en-US" dirty="0" err="1">
                <a:solidFill>
                  <a:srgbClr val="FF0000"/>
                </a:solidFill>
              </a:rPr>
              <a:t>this.x</a:t>
            </a:r>
            <a:r>
              <a:rPr lang="en-US" dirty="0">
                <a:solidFill>
                  <a:srgbClr val="FF0000"/>
                </a:solidFill>
              </a:rPr>
              <a:t>+” , y : “+</a:t>
            </a:r>
            <a:r>
              <a:rPr lang="en-US" dirty="0" err="1">
                <a:solidFill>
                  <a:srgbClr val="FF0000"/>
                </a:solidFill>
              </a:rPr>
              <a:t>this.y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}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</a:t>
            </a:r>
            <a:r>
              <a:rPr lang="en-US" dirty="0" err="1">
                <a:solidFill>
                  <a:srgbClr val="FF0000"/>
                </a:solidFill>
              </a:rPr>
              <a:t>getDistance</a:t>
            </a:r>
            <a:r>
              <a:rPr lang="en-US" dirty="0">
                <a:solidFill>
                  <a:srgbClr val="FF0000"/>
                </a:solidFill>
              </a:rPr>
              <a:t>((other: Point) {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  // …..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}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}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Using Classes 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077200" cy="4724400"/>
          </a:xfrm>
        </p:spPr>
        <p:txBody>
          <a:bodyPr>
            <a:normAutofit/>
          </a:bodyPr>
          <a:lstStyle/>
          <a:p>
            <a:r>
              <a:rPr lang="en-US" dirty="0"/>
              <a:t>Variables of class type can be declared</a:t>
            </a:r>
          </a:p>
          <a:p>
            <a:r>
              <a:rPr lang="en-US" dirty="0"/>
              <a:t>Initialized with constructors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Example: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	let pt : Point = new point();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</a:t>
            </a:r>
            <a:r>
              <a:rPr lang="en-US" dirty="0" err="1">
                <a:solidFill>
                  <a:srgbClr val="FF0000"/>
                </a:solidFill>
              </a:rPr>
              <a:t>pt.draw</a:t>
            </a:r>
            <a:r>
              <a:rPr lang="en-US" dirty="0">
                <a:solidFill>
                  <a:srgbClr val="FF0000"/>
                </a:solidFill>
              </a:rPr>
              <a:t>();    </a:t>
            </a:r>
            <a:r>
              <a:rPr lang="en-US" dirty="0"/>
              <a:t>//  x &amp; y undefined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let pt = new point</a:t>
            </a:r>
            <a:r>
              <a:rPr lang="en-US" dirty="0"/>
              <a:t>();      //  type is implicitly Point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 err="1">
                <a:solidFill>
                  <a:srgbClr val="FF0000"/>
                </a:solidFill>
              </a:rPr>
              <a:t>pt.x</a:t>
            </a:r>
            <a:r>
              <a:rPr lang="en-US" dirty="0">
                <a:solidFill>
                  <a:srgbClr val="FF0000"/>
                </a:solidFill>
              </a:rPr>
              <a:t>=50;     </a:t>
            </a:r>
            <a:r>
              <a:rPr lang="en-US" dirty="0"/>
              <a:t>// initializing data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 err="1">
                <a:solidFill>
                  <a:srgbClr val="FF0000"/>
                </a:solidFill>
              </a:rPr>
              <a:t>pt.y</a:t>
            </a:r>
            <a:r>
              <a:rPr lang="en-US" dirty="0">
                <a:solidFill>
                  <a:srgbClr val="FF0000"/>
                </a:solidFill>
              </a:rPr>
              <a:t>=25;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 err="1">
                <a:solidFill>
                  <a:srgbClr val="FF0000"/>
                </a:solidFill>
              </a:rPr>
              <a:t>pt.draw</a:t>
            </a:r>
            <a:r>
              <a:rPr lang="en-US" dirty="0">
                <a:solidFill>
                  <a:srgbClr val="FF0000"/>
                </a:solidFill>
              </a:rPr>
              <a:t>();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Constructors 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077200" cy="4724400"/>
          </a:xfrm>
        </p:spPr>
        <p:txBody>
          <a:bodyPr>
            <a:normAutofit fontScale="92500"/>
          </a:bodyPr>
          <a:lstStyle/>
          <a:p>
            <a:r>
              <a:rPr lang="en-US" dirty="0"/>
              <a:t>keyword constructor can be used to include constructors in class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Example: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class Point {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x:number;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y:number;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constructor(x:number, y:number){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    </a:t>
            </a:r>
            <a:r>
              <a:rPr lang="en-US" dirty="0" err="1">
                <a:solidFill>
                  <a:srgbClr val="FF0000"/>
                </a:solidFill>
              </a:rPr>
              <a:t>this.x</a:t>
            </a:r>
            <a:r>
              <a:rPr lang="en-US" dirty="0">
                <a:solidFill>
                  <a:srgbClr val="FF0000"/>
                </a:solidFill>
              </a:rPr>
              <a:t> = x;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    </a:t>
            </a:r>
            <a:r>
              <a:rPr lang="en-US" dirty="0" err="1">
                <a:solidFill>
                  <a:srgbClr val="FF0000"/>
                </a:solidFill>
              </a:rPr>
              <a:t>this.y</a:t>
            </a:r>
            <a:r>
              <a:rPr lang="en-US" dirty="0">
                <a:solidFill>
                  <a:srgbClr val="FF0000"/>
                </a:solidFill>
              </a:rPr>
              <a:t> = y;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}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}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let pt = new point(30, 20);      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Constructors 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0772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Multiple constructors not allowed</a:t>
            </a:r>
          </a:p>
          <a:p>
            <a:r>
              <a:rPr lang="en-US" dirty="0"/>
              <a:t>To have different options, optional parameters can be used</a:t>
            </a:r>
          </a:p>
          <a:p>
            <a:r>
              <a:rPr lang="en-US" dirty="0"/>
              <a:t>Once a parameter is made optional all those on right  of that should be optional   ( use ? for optional parameter )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Example: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class Point {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x:number;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y:number;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constructor(x?:number, y?:number){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    </a:t>
            </a:r>
            <a:r>
              <a:rPr lang="en-US" dirty="0" err="1">
                <a:solidFill>
                  <a:srgbClr val="FF0000"/>
                </a:solidFill>
              </a:rPr>
              <a:t>this.x</a:t>
            </a:r>
            <a:r>
              <a:rPr lang="en-US" dirty="0">
                <a:solidFill>
                  <a:srgbClr val="FF0000"/>
                </a:solidFill>
              </a:rPr>
              <a:t> = x;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    </a:t>
            </a:r>
            <a:r>
              <a:rPr lang="en-US" dirty="0" err="1">
                <a:solidFill>
                  <a:srgbClr val="FF0000"/>
                </a:solidFill>
              </a:rPr>
              <a:t>this.y</a:t>
            </a:r>
            <a:r>
              <a:rPr lang="en-US" dirty="0">
                <a:solidFill>
                  <a:srgbClr val="FF0000"/>
                </a:solidFill>
              </a:rPr>
              <a:t> = y;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}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}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let pt = new Point( );    </a:t>
            </a:r>
            <a:r>
              <a:rPr lang="en-US" dirty="0" err="1">
                <a:solidFill>
                  <a:srgbClr val="FF0000"/>
                </a:solidFill>
              </a:rPr>
              <a:t>pt.x</a:t>
            </a:r>
            <a:r>
              <a:rPr lang="en-US" dirty="0">
                <a:solidFill>
                  <a:srgbClr val="FF0000"/>
                </a:solidFill>
              </a:rPr>
              <a:t>=10;  </a:t>
            </a:r>
            <a:r>
              <a:rPr lang="en-US" dirty="0" err="1">
                <a:solidFill>
                  <a:srgbClr val="FF0000"/>
                </a:solidFill>
              </a:rPr>
              <a:t>pt.y</a:t>
            </a:r>
            <a:r>
              <a:rPr lang="en-US" dirty="0">
                <a:solidFill>
                  <a:srgbClr val="FF0000"/>
                </a:solidFill>
              </a:rPr>
              <a:t> =5; 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let pt = new Point(20);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let pt = new Point(20,10);  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Access Modifiers 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0772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private  used to hide members</a:t>
            </a:r>
          </a:p>
          <a:p>
            <a:r>
              <a:rPr lang="en-US" dirty="0"/>
              <a:t>keyword public can also be used. But default is public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Example: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class Point {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private  x:number;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private y:number;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constructor(x:number, y:number){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    </a:t>
            </a:r>
            <a:r>
              <a:rPr lang="en-US" dirty="0" err="1">
                <a:solidFill>
                  <a:srgbClr val="FF0000"/>
                </a:solidFill>
              </a:rPr>
              <a:t>this.x</a:t>
            </a:r>
            <a:r>
              <a:rPr lang="en-US" dirty="0">
                <a:solidFill>
                  <a:srgbClr val="FF0000"/>
                </a:solidFill>
              </a:rPr>
              <a:t> = x;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    </a:t>
            </a:r>
            <a:r>
              <a:rPr lang="en-US" dirty="0" err="1">
                <a:solidFill>
                  <a:srgbClr val="FF0000"/>
                </a:solidFill>
              </a:rPr>
              <a:t>this.y</a:t>
            </a:r>
            <a:r>
              <a:rPr lang="en-US" dirty="0">
                <a:solidFill>
                  <a:srgbClr val="FF0000"/>
                </a:solidFill>
              </a:rPr>
              <a:t> = y;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}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}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let pt = new Point(20,10);</a:t>
            </a:r>
          </a:p>
          <a:p>
            <a:pPr>
              <a:buNone/>
            </a:pPr>
            <a:r>
              <a:rPr lang="en-US" dirty="0" err="1">
                <a:solidFill>
                  <a:srgbClr val="FF0000"/>
                </a:solidFill>
              </a:rPr>
              <a:t>pt.x</a:t>
            </a:r>
            <a:r>
              <a:rPr lang="en-US" dirty="0">
                <a:solidFill>
                  <a:srgbClr val="FF0000"/>
                </a:solidFill>
              </a:rPr>
              <a:t> =20;   </a:t>
            </a:r>
            <a:r>
              <a:rPr lang="en-US" dirty="0"/>
              <a:t>// not allowed</a:t>
            </a:r>
            <a:r>
              <a:rPr lang="en-US" dirty="0">
                <a:solidFill>
                  <a:srgbClr val="FF0000"/>
                </a:solidFill>
              </a:rPr>
              <a:t>  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Fields as constructor arguments 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077200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Fields can be specified in constructor argument with keyword private or public</a:t>
            </a:r>
          </a:p>
          <a:p>
            <a:r>
              <a:rPr lang="en-US" dirty="0"/>
              <a:t>No separate declaration required</a:t>
            </a:r>
          </a:p>
          <a:p>
            <a:r>
              <a:rPr lang="en-US" dirty="0"/>
              <a:t>Constructor code also not required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Example: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class Point {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constructor( private x:number,  private y:number){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}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}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let pt = new Point(20,10);</a:t>
            </a:r>
          </a:p>
          <a:p>
            <a:pPr>
              <a:buNone/>
            </a:pPr>
            <a:r>
              <a:rPr lang="en-US" dirty="0" err="1">
                <a:solidFill>
                  <a:srgbClr val="FF0000"/>
                </a:solidFill>
              </a:rPr>
              <a:t>pt.x</a:t>
            </a:r>
            <a:r>
              <a:rPr lang="en-US" dirty="0">
                <a:solidFill>
                  <a:srgbClr val="FF0000"/>
                </a:solidFill>
              </a:rPr>
              <a:t> =20;   </a:t>
            </a:r>
            <a:r>
              <a:rPr lang="en-US" dirty="0"/>
              <a:t>// not allowed</a:t>
            </a:r>
            <a:r>
              <a:rPr lang="en-US" dirty="0">
                <a:solidFill>
                  <a:srgbClr val="FF0000"/>
                </a:solidFill>
              </a:rPr>
              <a:t>  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Abstract Classes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077200" cy="4724400"/>
          </a:xfrm>
        </p:spPr>
        <p:txBody>
          <a:bodyPr>
            <a:normAutofit/>
          </a:bodyPr>
          <a:lstStyle/>
          <a:p>
            <a:r>
              <a:rPr lang="en-US" sz="2000" dirty="0"/>
              <a:t>Define an abstract class in Typescript using the abstract keyword</a:t>
            </a:r>
          </a:p>
          <a:p>
            <a:endParaRPr lang="en-US" sz="2000" dirty="0"/>
          </a:p>
          <a:p>
            <a:r>
              <a:rPr lang="en-US" sz="2000" dirty="0"/>
              <a:t>Abstract classes are mainly for inheritance where other classes may derive from them</a:t>
            </a:r>
          </a:p>
          <a:p>
            <a:endParaRPr lang="en-US" sz="2000" dirty="0"/>
          </a:p>
          <a:p>
            <a:r>
              <a:rPr lang="en-US" sz="2000" dirty="0"/>
              <a:t>We cannot create an instance of an abstract class. </a:t>
            </a:r>
          </a:p>
          <a:p>
            <a:endParaRPr lang="en-US" sz="2000" dirty="0"/>
          </a:p>
          <a:p>
            <a:r>
              <a:rPr lang="en-US" sz="2000" dirty="0"/>
              <a:t>An abstract class typically includes one or more abstract methods or property declarations</a:t>
            </a:r>
          </a:p>
          <a:p>
            <a:endParaRPr lang="en-US" sz="2000" dirty="0"/>
          </a:p>
          <a:p>
            <a:r>
              <a:rPr lang="en-US" sz="2000" dirty="0"/>
              <a:t>The class which extends the abstract class must define all the abstract methods. </a:t>
            </a:r>
          </a:p>
          <a:p>
            <a:pPr>
              <a:buNone/>
            </a:pPr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01756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Abstract Classes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2819400" cy="32004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231775" lvl="1" indent="0">
              <a:buNone/>
            </a:pPr>
            <a:r>
              <a:rPr lang="en-IN" sz="1400" dirty="0">
                <a:solidFill>
                  <a:srgbClr val="FF0000"/>
                </a:solidFill>
              </a:rPr>
              <a:t>abstract class Person {</a:t>
            </a:r>
          </a:p>
          <a:p>
            <a:pPr marL="231775" lvl="1" indent="0">
              <a:buNone/>
            </a:pPr>
            <a:r>
              <a:rPr lang="en-IN" sz="1400" dirty="0">
                <a:solidFill>
                  <a:srgbClr val="FF0000"/>
                </a:solidFill>
              </a:rPr>
              <a:t>    name: string;</a:t>
            </a:r>
          </a:p>
          <a:p>
            <a:pPr marL="231775" lvl="1" indent="0">
              <a:buNone/>
            </a:pPr>
            <a:r>
              <a:rPr lang="en-IN" sz="1400" dirty="0">
                <a:solidFill>
                  <a:srgbClr val="FF0000"/>
                </a:solidFill>
              </a:rPr>
              <a:t>    constructor(name: string) {</a:t>
            </a:r>
          </a:p>
          <a:p>
            <a:pPr marL="231775" lvl="1" indent="0">
              <a:buNone/>
            </a:pPr>
            <a:r>
              <a:rPr lang="en-IN" sz="1400" dirty="0">
                <a:solidFill>
                  <a:srgbClr val="FF0000"/>
                </a:solidFill>
              </a:rPr>
              <a:t>        this.name = name;</a:t>
            </a:r>
          </a:p>
          <a:p>
            <a:pPr marL="231775" lvl="1" indent="0">
              <a:buNone/>
            </a:pPr>
            <a:r>
              <a:rPr lang="en-IN" sz="1400" dirty="0">
                <a:solidFill>
                  <a:srgbClr val="FF0000"/>
                </a:solidFill>
              </a:rPr>
              <a:t>    }</a:t>
            </a:r>
          </a:p>
          <a:p>
            <a:pPr marL="231775" lvl="1" indent="0">
              <a:buNone/>
            </a:pPr>
            <a:endParaRPr lang="en-IN" sz="1400" dirty="0">
              <a:solidFill>
                <a:srgbClr val="FF0000"/>
              </a:solidFill>
            </a:endParaRPr>
          </a:p>
          <a:p>
            <a:pPr marL="231775" lvl="1" indent="0">
              <a:buNone/>
            </a:pPr>
            <a:r>
              <a:rPr lang="en-IN" sz="1400" dirty="0">
                <a:solidFill>
                  <a:srgbClr val="FF0000"/>
                </a:solidFill>
              </a:rPr>
              <a:t>    display(): void{</a:t>
            </a:r>
          </a:p>
          <a:p>
            <a:pPr marL="231775" lvl="1" indent="0">
              <a:buNone/>
            </a:pPr>
            <a:r>
              <a:rPr lang="en-IN" sz="1400" dirty="0">
                <a:solidFill>
                  <a:srgbClr val="FF0000"/>
                </a:solidFill>
              </a:rPr>
              <a:t>        console.log(this.name);</a:t>
            </a:r>
          </a:p>
          <a:p>
            <a:pPr marL="231775" lvl="1" indent="0">
              <a:buNone/>
            </a:pPr>
            <a:r>
              <a:rPr lang="en-IN" sz="1400" dirty="0">
                <a:solidFill>
                  <a:srgbClr val="FF0000"/>
                </a:solidFill>
              </a:rPr>
              <a:t>    }</a:t>
            </a:r>
          </a:p>
          <a:p>
            <a:pPr marL="231775" lvl="1" indent="0">
              <a:buNone/>
            </a:pPr>
            <a:endParaRPr lang="en-IN" sz="1400" dirty="0">
              <a:solidFill>
                <a:srgbClr val="FF0000"/>
              </a:solidFill>
            </a:endParaRPr>
          </a:p>
          <a:p>
            <a:pPr marL="231775" lvl="1" indent="0">
              <a:buNone/>
            </a:pPr>
            <a:r>
              <a:rPr lang="en-IN" sz="1400" dirty="0">
                <a:solidFill>
                  <a:srgbClr val="FF0000"/>
                </a:solidFill>
              </a:rPr>
              <a:t>    abstract find(string): Person;</a:t>
            </a:r>
          </a:p>
          <a:p>
            <a:pPr marL="231775" lvl="1" indent="0">
              <a:buNone/>
            </a:pPr>
            <a:r>
              <a:rPr lang="en-IN" sz="14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gray">
          <a:xfrm>
            <a:off x="4267200" y="1295400"/>
            <a:ext cx="41148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460375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+mn-lt"/>
              </a:defRPr>
            </a:lvl2pPr>
            <a:lvl3pPr marL="1020763" indent="-33178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366838" indent="-231775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45000"/>
              <a:buFont typeface="Arial" pitchFamily="34" charset="0"/>
              <a:buChar char="—"/>
              <a:defRPr sz="2000">
                <a:solidFill>
                  <a:schemeClr val="tx1"/>
                </a:solidFill>
                <a:latin typeface="+mn-lt"/>
              </a:defRPr>
            </a:lvl4pPr>
            <a:lvl5pPr marL="1711325" indent="-23018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itchFamily="34" charset="0"/>
              <a:buChar char="—"/>
              <a:defRPr sz="1600">
                <a:solidFill>
                  <a:schemeClr val="tx1"/>
                </a:solidFill>
                <a:latin typeface="+mn-lt"/>
              </a:defRPr>
            </a:lvl5pPr>
            <a:lvl6pPr marL="2168525" indent="-230188" algn="l" defTabSz="228600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itchFamily="34" charset="0"/>
              <a:buChar char="—"/>
              <a:defRPr sz="1600">
                <a:solidFill>
                  <a:schemeClr val="tx1"/>
                </a:solidFill>
                <a:latin typeface="+mn-lt"/>
              </a:defRPr>
            </a:lvl6pPr>
            <a:lvl7pPr marL="2625725" indent="-230188" algn="l" defTabSz="228600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itchFamily="34" charset="0"/>
              <a:buChar char="—"/>
              <a:defRPr sz="1600">
                <a:solidFill>
                  <a:schemeClr val="tx1"/>
                </a:solidFill>
                <a:latin typeface="+mn-lt"/>
              </a:defRPr>
            </a:lvl7pPr>
            <a:lvl8pPr marL="3082925" indent="-230188" algn="l" defTabSz="228600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itchFamily="34" charset="0"/>
              <a:buChar char="—"/>
              <a:defRPr sz="1600">
                <a:solidFill>
                  <a:schemeClr val="tx1"/>
                </a:solidFill>
                <a:latin typeface="+mn-lt"/>
              </a:defRPr>
            </a:lvl8pPr>
            <a:lvl9pPr marL="3540125" indent="-230188" algn="l" defTabSz="228600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itchFamily="34" charset="0"/>
              <a:buChar char="—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231775" lvl="1" indent="0">
              <a:buNone/>
            </a:pPr>
            <a:r>
              <a:rPr lang="en-IN" sz="1400" b="0" dirty="0">
                <a:solidFill>
                  <a:srgbClr val="FF0000"/>
                </a:solidFill>
              </a:rPr>
              <a:t>class Employee extends Person { </a:t>
            </a:r>
          </a:p>
          <a:p>
            <a:pPr marL="231775" lvl="1" indent="0">
              <a:buNone/>
            </a:pPr>
            <a:r>
              <a:rPr lang="en-IN" sz="1400" b="0" dirty="0">
                <a:solidFill>
                  <a:srgbClr val="FF0000"/>
                </a:solidFill>
              </a:rPr>
              <a:t>    </a:t>
            </a:r>
            <a:r>
              <a:rPr lang="en-IN" sz="1400" b="0" dirty="0" err="1">
                <a:solidFill>
                  <a:srgbClr val="FF0000"/>
                </a:solidFill>
              </a:rPr>
              <a:t>empCode</a:t>
            </a:r>
            <a:r>
              <a:rPr lang="en-IN" sz="1400" b="0" dirty="0">
                <a:solidFill>
                  <a:srgbClr val="FF0000"/>
                </a:solidFill>
              </a:rPr>
              <a:t>: number;</a:t>
            </a:r>
          </a:p>
          <a:p>
            <a:pPr marL="231775" lvl="1" indent="0">
              <a:buNone/>
            </a:pPr>
            <a:r>
              <a:rPr lang="en-IN" sz="1400" b="0" dirty="0">
                <a:solidFill>
                  <a:srgbClr val="FF0000"/>
                </a:solidFill>
              </a:rPr>
              <a:t>    </a:t>
            </a:r>
          </a:p>
          <a:p>
            <a:pPr marL="231775" lvl="1" indent="0">
              <a:buNone/>
            </a:pPr>
            <a:r>
              <a:rPr lang="en-IN" sz="1400" b="0" dirty="0">
                <a:solidFill>
                  <a:srgbClr val="FF0000"/>
                </a:solidFill>
              </a:rPr>
              <a:t>    constructor(name: string, code: number) { </a:t>
            </a:r>
          </a:p>
          <a:p>
            <a:pPr marL="231775" lvl="1" indent="0">
              <a:buNone/>
            </a:pPr>
            <a:r>
              <a:rPr lang="en-IN" sz="1400" b="0" dirty="0">
                <a:solidFill>
                  <a:srgbClr val="FF0000"/>
                </a:solidFill>
              </a:rPr>
              <a:t>        super(name);</a:t>
            </a:r>
            <a:r>
              <a:rPr lang="en-IN" sz="1400" b="0" dirty="0"/>
              <a:t> // must call super()</a:t>
            </a:r>
          </a:p>
          <a:p>
            <a:pPr marL="231775" lvl="1" indent="0">
              <a:buNone/>
            </a:pPr>
            <a:r>
              <a:rPr lang="en-IN" sz="1400" b="0" dirty="0">
                <a:solidFill>
                  <a:srgbClr val="FF0000"/>
                </a:solidFill>
              </a:rPr>
              <a:t>        </a:t>
            </a:r>
            <a:r>
              <a:rPr lang="en-IN" sz="1400" b="0" dirty="0" err="1">
                <a:solidFill>
                  <a:srgbClr val="FF0000"/>
                </a:solidFill>
              </a:rPr>
              <a:t>this.empCode</a:t>
            </a:r>
            <a:r>
              <a:rPr lang="en-IN" sz="1400" b="0" dirty="0">
                <a:solidFill>
                  <a:srgbClr val="FF0000"/>
                </a:solidFill>
              </a:rPr>
              <a:t> = code;</a:t>
            </a:r>
          </a:p>
          <a:p>
            <a:pPr marL="231775" lvl="1" indent="0">
              <a:buNone/>
            </a:pPr>
            <a:r>
              <a:rPr lang="en-IN" sz="1400" b="0" dirty="0">
                <a:solidFill>
                  <a:srgbClr val="FF0000"/>
                </a:solidFill>
              </a:rPr>
              <a:t>    }</a:t>
            </a:r>
          </a:p>
          <a:p>
            <a:pPr marL="231775" lvl="1" indent="0">
              <a:buNone/>
            </a:pPr>
            <a:endParaRPr lang="en-IN" sz="1400" b="0" dirty="0">
              <a:solidFill>
                <a:srgbClr val="FF0000"/>
              </a:solidFill>
            </a:endParaRPr>
          </a:p>
          <a:p>
            <a:pPr marL="231775" lvl="1" indent="0">
              <a:buNone/>
            </a:pPr>
            <a:r>
              <a:rPr lang="en-IN" sz="1400" b="0" dirty="0">
                <a:solidFill>
                  <a:srgbClr val="FF0000"/>
                </a:solidFill>
              </a:rPr>
              <a:t>    find(</a:t>
            </a:r>
            <a:r>
              <a:rPr lang="en-IN" sz="1400" b="0" dirty="0" err="1">
                <a:solidFill>
                  <a:srgbClr val="FF0000"/>
                </a:solidFill>
              </a:rPr>
              <a:t>name:string</a:t>
            </a:r>
            <a:r>
              <a:rPr lang="en-IN" sz="1400" b="0" dirty="0">
                <a:solidFill>
                  <a:srgbClr val="FF0000"/>
                </a:solidFill>
              </a:rPr>
              <a:t>): Person { </a:t>
            </a:r>
          </a:p>
          <a:p>
            <a:pPr marL="231775" lvl="1" indent="0">
              <a:buNone/>
            </a:pPr>
            <a:r>
              <a:rPr lang="en-IN" sz="1400" b="0" dirty="0">
                <a:solidFill>
                  <a:srgbClr val="FF0000"/>
                </a:solidFill>
              </a:rPr>
              <a:t>        </a:t>
            </a:r>
            <a:r>
              <a:rPr lang="en-IN" sz="1400" b="0" dirty="0"/>
              <a:t>// get employee data from a </a:t>
            </a:r>
            <a:r>
              <a:rPr lang="en-IN" sz="1400" b="0" dirty="0" err="1"/>
              <a:t>db</a:t>
            </a:r>
            <a:endParaRPr lang="en-IN" sz="1400" b="0" dirty="0"/>
          </a:p>
          <a:p>
            <a:pPr marL="231775" lvl="1" indent="0">
              <a:buNone/>
            </a:pPr>
            <a:r>
              <a:rPr lang="en-IN" sz="1400" b="0" dirty="0">
                <a:solidFill>
                  <a:srgbClr val="FF0000"/>
                </a:solidFill>
              </a:rPr>
              <a:t>        return new Employee(name, 1);</a:t>
            </a:r>
          </a:p>
          <a:p>
            <a:pPr marL="231775" lvl="1" indent="0">
              <a:buNone/>
            </a:pPr>
            <a:r>
              <a:rPr lang="en-IN" sz="1400" b="0" dirty="0">
                <a:solidFill>
                  <a:srgbClr val="FF0000"/>
                </a:solidFill>
              </a:rPr>
              <a:t>    }</a:t>
            </a:r>
          </a:p>
          <a:p>
            <a:pPr marL="231775" lvl="1" indent="0">
              <a:buNone/>
            </a:pPr>
            <a:r>
              <a:rPr lang="en-IN" sz="1400" b="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IN" sz="1400" b="0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685800" y="5181600"/>
            <a:ext cx="5486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460375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+mn-lt"/>
              </a:defRPr>
            </a:lvl2pPr>
            <a:lvl3pPr marL="1020763" indent="-33178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366838" indent="-231775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45000"/>
              <a:buFont typeface="Arial" pitchFamily="34" charset="0"/>
              <a:buChar char="—"/>
              <a:defRPr sz="2000">
                <a:solidFill>
                  <a:schemeClr val="tx1"/>
                </a:solidFill>
                <a:latin typeface="+mn-lt"/>
              </a:defRPr>
            </a:lvl4pPr>
            <a:lvl5pPr marL="1711325" indent="-23018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itchFamily="34" charset="0"/>
              <a:buChar char="—"/>
              <a:defRPr sz="1600">
                <a:solidFill>
                  <a:schemeClr val="tx1"/>
                </a:solidFill>
                <a:latin typeface="+mn-lt"/>
              </a:defRPr>
            </a:lvl5pPr>
            <a:lvl6pPr marL="2168525" indent="-230188" algn="l" defTabSz="228600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itchFamily="34" charset="0"/>
              <a:buChar char="—"/>
              <a:defRPr sz="1600">
                <a:solidFill>
                  <a:schemeClr val="tx1"/>
                </a:solidFill>
                <a:latin typeface="+mn-lt"/>
              </a:defRPr>
            </a:lvl6pPr>
            <a:lvl7pPr marL="2625725" indent="-230188" algn="l" defTabSz="228600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itchFamily="34" charset="0"/>
              <a:buChar char="—"/>
              <a:defRPr sz="1600">
                <a:solidFill>
                  <a:schemeClr val="tx1"/>
                </a:solidFill>
                <a:latin typeface="+mn-lt"/>
              </a:defRPr>
            </a:lvl7pPr>
            <a:lvl8pPr marL="3082925" indent="-230188" algn="l" defTabSz="228600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itchFamily="34" charset="0"/>
              <a:buChar char="—"/>
              <a:defRPr sz="1600">
                <a:solidFill>
                  <a:schemeClr val="tx1"/>
                </a:solidFill>
                <a:latin typeface="+mn-lt"/>
              </a:defRPr>
            </a:lvl8pPr>
            <a:lvl9pPr marL="3540125" indent="-230188" algn="l" defTabSz="228600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itchFamily="34" charset="0"/>
              <a:buChar char="—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</a:rPr>
              <a:t>let </a:t>
            </a:r>
            <a:r>
              <a:rPr lang="en-IN" sz="1400" b="0" dirty="0" err="1">
                <a:solidFill>
                  <a:srgbClr val="FF0000"/>
                </a:solidFill>
              </a:rPr>
              <a:t>emp</a:t>
            </a:r>
            <a:r>
              <a:rPr lang="en-IN" sz="1400" b="0" dirty="0">
                <a:solidFill>
                  <a:srgbClr val="FF0000"/>
                </a:solidFill>
              </a:rPr>
              <a:t>: Person = new Employee("James", 100);</a:t>
            </a:r>
          </a:p>
          <a:p>
            <a:pPr marL="0" indent="0">
              <a:buNone/>
            </a:pPr>
            <a:r>
              <a:rPr lang="en-IN" sz="1400" b="0" dirty="0" err="1">
                <a:solidFill>
                  <a:srgbClr val="FF0000"/>
                </a:solidFill>
              </a:rPr>
              <a:t>emp.display</a:t>
            </a:r>
            <a:r>
              <a:rPr lang="en-IN" sz="1400" b="0" dirty="0">
                <a:solidFill>
                  <a:srgbClr val="FF0000"/>
                </a:solidFill>
              </a:rPr>
              <a:t>(); //James</a:t>
            </a:r>
          </a:p>
          <a:p>
            <a:pPr marL="0" indent="0">
              <a:buNone/>
            </a:pPr>
            <a:endParaRPr lang="en-IN" sz="1400" b="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</a:rPr>
              <a:t>let emp2: Person = </a:t>
            </a:r>
            <a:r>
              <a:rPr lang="en-IN" sz="1400" b="0" dirty="0" err="1">
                <a:solidFill>
                  <a:srgbClr val="FF0000"/>
                </a:solidFill>
              </a:rPr>
              <a:t>emp.find</a:t>
            </a:r>
            <a:r>
              <a:rPr lang="en-IN" sz="1400" b="0" dirty="0">
                <a:solidFill>
                  <a:srgbClr val="FF0000"/>
                </a:solidFill>
              </a:rPr>
              <a:t>('Steve');</a:t>
            </a:r>
            <a:endParaRPr lang="en-US" sz="14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820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Modules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077200" cy="4724400"/>
          </a:xfrm>
        </p:spPr>
        <p:txBody>
          <a:bodyPr>
            <a:normAutofit/>
          </a:bodyPr>
          <a:lstStyle/>
          <a:p>
            <a:r>
              <a:rPr lang="en-US" sz="2000" dirty="0"/>
              <a:t>separate files can be created as modules</a:t>
            </a:r>
          </a:p>
          <a:p>
            <a:r>
              <a:rPr lang="en-US" sz="2000" dirty="0"/>
              <a:t>export statement is used to make the components in other modules</a:t>
            </a:r>
          </a:p>
          <a:p>
            <a:r>
              <a:rPr lang="en-US" sz="2000" dirty="0"/>
              <a:t>Other  modules can use import  statement</a:t>
            </a:r>
          </a:p>
          <a:p>
            <a:r>
              <a:rPr lang="en-US" sz="2000" dirty="0"/>
              <a:t>Example:</a:t>
            </a:r>
          </a:p>
          <a:p>
            <a:pPr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       </a:t>
            </a:r>
            <a:r>
              <a:rPr lang="en-US" sz="2000" b="1" dirty="0"/>
              <a:t> </a:t>
            </a:r>
            <a:r>
              <a:rPr lang="en-US" sz="2000" b="1" dirty="0" err="1"/>
              <a:t>point.ts</a:t>
            </a:r>
            <a:r>
              <a:rPr lang="en-US" sz="2000" b="1" dirty="0"/>
              <a:t>                                                 </a:t>
            </a:r>
            <a:r>
              <a:rPr lang="en-US" sz="2000" b="1" dirty="0" err="1"/>
              <a:t>main.ts</a:t>
            </a:r>
            <a:endParaRPr lang="en-US" sz="20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gray">
          <a:xfrm>
            <a:off x="228600" y="3505200"/>
            <a:ext cx="3657600" cy="2209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None/>
            </a:pPr>
            <a:r>
              <a:rPr lang="en-US" sz="2000" b="0" dirty="0">
                <a:solidFill>
                  <a:srgbClr val="FF0000"/>
                </a:solidFill>
              </a:rPr>
              <a:t>  export class Point {</a:t>
            </a:r>
          </a:p>
          <a:p>
            <a:pPr algn="l">
              <a:buNone/>
            </a:pPr>
            <a:r>
              <a:rPr lang="en-US" sz="2000" b="0" dirty="0">
                <a:solidFill>
                  <a:srgbClr val="FF0000"/>
                </a:solidFill>
              </a:rPr>
              <a:t>           constructor(   …){</a:t>
            </a:r>
          </a:p>
          <a:p>
            <a:pPr algn="l">
              <a:buNone/>
            </a:pPr>
            <a:r>
              <a:rPr lang="en-US" sz="2000" b="0" dirty="0">
                <a:solidFill>
                  <a:srgbClr val="FF0000"/>
                </a:solidFill>
              </a:rPr>
              <a:t>           }</a:t>
            </a:r>
          </a:p>
          <a:p>
            <a:pPr algn="l">
              <a:buNone/>
            </a:pPr>
            <a:r>
              <a:rPr lang="en-US" sz="2000" b="0" dirty="0">
                <a:solidFill>
                  <a:srgbClr val="FF0000"/>
                </a:solidFill>
              </a:rPr>
              <a:t>       get X()  {  return </a:t>
            </a:r>
            <a:r>
              <a:rPr lang="en-US" sz="2000" b="0" dirty="0" err="1">
                <a:solidFill>
                  <a:srgbClr val="FF0000"/>
                </a:solidFill>
              </a:rPr>
              <a:t>this.x</a:t>
            </a:r>
            <a:r>
              <a:rPr lang="en-US" sz="2000" b="0" dirty="0">
                <a:solidFill>
                  <a:srgbClr val="FF0000"/>
                </a:solidFill>
              </a:rPr>
              <a:t>;  }</a:t>
            </a:r>
          </a:p>
          <a:p>
            <a:pPr algn="l">
              <a:buNone/>
            </a:pPr>
            <a:r>
              <a:rPr lang="en-US" sz="2000" b="0" dirty="0">
                <a:solidFill>
                  <a:srgbClr val="FF0000"/>
                </a:solidFill>
              </a:rPr>
              <a:t>       set X(</a:t>
            </a:r>
            <a:r>
              <a:rPr lang="en-US" sz="2000" b="0" dirty="0" err="1">
                <a:solidFill>
                  <a:srgbClr val="FF0000"/>
                </a:solidFill>
              </a:rPr>
              <a:t>val</a:t>
            </a:r>
            <a:r>
              <a:rPr lang="en-US" sz="2000" b="0" dirty="0">
                <a:solidFill>
                  <a:srgbClr val="FF0000"/>
                </a:solidFill>
              </a:rPr>
              <a:t>)   {  </a:t>
            </a:r>
            <a:r>
              <a:rPr lang="en-US" sz="2000" b="0" dirty="0" err="1">
                <a:solidFill>
                  <a:srgbClr val="FF0000"/>
                </a:solidFill>
              </a:rPr>
              <a:t>this.x</a:t>
            </a:r>
            <a:r>
              <a:rPr lang="en-US" sz="2000" b="0" dirty="0">
                <a:solidFill>
                  <a:srgbClr val="FF0000"/>
                </a:solidFill>
              </a:rPr>
              <a:t> = </a:t>
            </a:r>
            <a:r>
              <a:rPr lang="en-US" sz="2000" b="0" dirty="0" err="1">
                <a:solidFill>
                  <a:srgbClr val="FF0000"/>
                </a:solidFill>
              </a:rPr>
              <a:t>val</a:t>
            </a:r>
            <a:r>
              <a:rPr lang="en-US" sz="2000" b="0" dirty="0">
                <a:solidFill>
                  <a:srgbClr val="FF0000"/>
                </a:solidFill>
              </a:rPr>
              <a:t>; }</a:t>
            </a:r>
          </a:p>
          <a:p>
            <a:pPr algn="l">
              <a:buNone/>
            </a:pPr>
            <a:r>
              <a:rPr lang="en-US" sz="2000" b="0" dirty="0">
                <a:solidFill>
                  <a:srgbClr val="FF0000"/>
                </a:solidFill>
              </a:rPr>
              <a:t>    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4585136" y="3499940"/>
            <a:ext cx="3810000" cy="15292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None/>
            </a:pPr>
            <a:r>
              <a:rPr lang="en-US" sz="2000" b="0" dirty="0">
                <a:solidFill>
                  <a:srgbClr val="FF0000"/>
                </a:solidFill>
              </a:rPr>
              <a:t>  import {Point}  from  ‘./point’;</a:t>
            </a:r>
            <a:r>
              <a:rPr lang="en-US" sz="2000" b="0" dirty="0"/>
              <a:t>	</a:t>
            </a:r>
            <a:endParaRPr lang="en-US" sz="2000" b="0" dirty="0">
              <a:solidFill>
                <a:srgbClr val="FF0000"/>
              </a:solidFill>
            </a:endParaRPr>
          </a:p>
          <a:p>
            <a:pPr algn="l">
              <a:buNone/>
            </a:pPr>
            <a:r>
              <a:rPr lang="en-US" sz="2000" b="0" dirty="0">
                <a:solidFill>
                  <a:srgbClr val="FF0000"/>
                </a:solidFill>
              </a:rPr>
              <a:t>   let pt = new Point(20,10);</a:t>
            </a:r>
          </a:p>
          <a:p>
            <a:pPr algn="l">
              <a:buNone/>
            </a:pPr>
            <a:r>
              <a:rPr lang="en-US" sz="2000" b="0" dirty="0">
                <a:solidFill>
                  <a:srgbClr val="FF0000"/>
                </a:solidFill>
              </a:rPr>
              <a:t>   </a:t>
            </a:r>
            <a:r>
              <a:rPr lang="en-US" sz="2000" b="0" dirty="0" err="1">
                <a:solidFill>
                  <a:srgbClr val="FF0000"/>
                </a:solidFill>
              </a:rPr>
              <a:t>pt.X</a:t>
            </a:r>
            <a:r>
              <a:rPr lang="en-US" sz="2000" b="0" dirty="0">
                <a:solidFill>
                  <a:srgbClr val="FF0000"/>
                </a:solidFill>
              </a:rPr>
              <a:t>  = 10 ;  </a:t>
            </a:r>
            <a:endParaRPr lang="en-US" sz="2000" b="0" dirty="0"/>
          </a:p>
          <a:p>
            <a:pPr algn="l">
              <a:buNone/>
            </a:pPr>
            <a:endParaRPr lang="en-US" sz="20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801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Default Export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077200" cy="4724400"/>
          </a:xfrm>
        </p:spPr>
        <p:txBody>
          <a:bodyPr>
            <a:normAutofit/>
          </a:bodyPr>
          <a:lstStyle/>
          <a:p>
            <a:r>
              <a:rPr lang="en-US" sz="2000" dirty="0"/>
              <a:t>Only one default export per file is allowed</a:t>
            </a:r>
          </a:p>
          <a:p>
            <a:pPr marL="0" indent="0">
              <a:buNone/>
            </a:pPr>
            <a:r>
              <a:rPr lang="en-US" sz="2000" dirty="0"/>
              <a:t>				</a:t>
            </a:r>
            <a:r>
              <a:rPr lang="en-US" sz="2000" dirty="0">
                <a:solidFill>
                  <a:srgbClr val="FF0000"/>
                </a:solidFill>
              </a:rPr>
              <a:t>export default class Person {   }</a:t>
            </a:r>
          </a:p>
          <a:p>
            <a:r>
              <a:rPr lang="en-US" sz="2000" dirty="0"/>
              <a:t> import looks like this (without braces)</a:t>
            </a:r>
          </a:p>
          <a:p>
            <a:pPr marL="0" indent="0">
              <a:buNone/>
            </a:pPr>
            <a:r>
              <a:rPr lang="en-US" sz="2000" dirty="0"/>
              <a:t>				</a:t>
            </a:r>
            <a:r>
              <a:rPr lang="en-US" sz="2000" dirty="0">
                <a:solidFill>
                  <a:srgbClr val="FF0000"/>
                </a:solidFill>
              </a:rPr>
              <a:t>import Person from “./modules";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US" sz="2000" dirty="0"/>
              <a:t>We can give any name while importing</a:t>
            </a:r>
          </a:p>
          <a:p>
            <a:pPr marL="0" indent="0">
              <a:buNone/>
            </a:pPr>
            <a:r>
              <a:rPr lang="en-US" sz="2000" dirty="0"/>
              <a:t>    			</a:t>
            </a:r>
            <a:r>
              <a:rPr lang="en-US" sz="2000" dirty="0">
                <a:solidFill>
                  <a:srgbClr val="FF0000"/>
                </a:solidFill>
              </a:rPr>
              <a:t>import User  from "./modules";</a:t>
            </a:r>
          </a:p>
          <a:p>
            <a:endParaRPr lang="en-US" sz="2000" dirty="0"/>
          </a:p>
          <a:p>
            <a:r>
              <a:rPr lang="en-US" sz="2000" dirty="0"/>
              <a:t> Named Export: should be imported using braces</a:t>
            </a:r>
          </a:p>
          <a:p>
            <a:pPr marL="1023938" lvl="3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export class Person {   } </a:t>
            </a:r>
          </a:p>
          <a:p>
            <a:pPr marL="1023938" lvl="3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export class Employee {  } </a:t>
            </a:r>
          </a:p>
          <a:p>
            <a:r>
              <a:rPr lang="en-US" sz="2000" dirty="0"/>
              <a:t>Multiple imports are allowed </a:t>
            </a:r>
          </a:p>
          <a:p>
            <a:pPr marL="1023938" lvl="3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import {Person, Employee} from “./modules”;</a:t>
            </a:r>
          </a:p>
          <a:p>
            <a:pPr>
              <a:buNone/>
            </a:pP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2362200" y="2286000"/>
            <a:ext cx="3505200" cy="3200400"/>
          </a:xfrm>
          <a:prstGeom prst="ellipse">
            <a:avLst/>
          </a:prstGeom>
          <a:solidFill>
            <a:srgbClr val="0066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What is </a:t>
            </a:r>
            <a:r>
              <a:rPr lang="en-US" sz="3600" dirty="0" err="1"/>
              <a:t>TypeScript</a:t>
            </a:r>
            <a:r>
              <a:rPr lang="en-US" sz="3600" dirty="0"/>
              <a:t>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077200" cy="4873625"/>
          </a:xfrm>
        </p:spPr>
        <p:txBody>
          <a:bodyPr>
            <a:normAutofit/>
          </a:bodyPr>
          <a:lstStyle/>
          <a:p>
            <a:r>
              <a:rPr lang="en-US" sz="2800" dirty="0" err="1"/>
              <a:t>TypeScript</a:t>
            </a:r>
            <a:r>
              <a:rPr lang="en-US" sz="2800" dirty="0"/>
              <a:t> is superset of </a:t>
            </a:r>
            <a:r>
              <a:rPr lang="en-US" sz="2800" dirty="0" err="1"/>
              <a:t>javascript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 bwMode="auto">
          <a:xfrm>
            <a:off x="3048000" y="2895600"/>
            <a:ext cx="2133600" cy="1905000"/>
          </a:xfrm>
          <a:prstGeom prst="ellipse">
            <a:avLst/>
          </a:prstGeom>
          <a:solidFill>
            <a:srgbClr val="66CC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44766" y="2422634"/>
            <a:ext cx="1360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TypeScript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9000" y="356416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JavaScript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const 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1"/>
            <a:ext cx="8077200" cy="1752600"/>
          </a:xfrm>
        </p:spPr>
        <p:txBody>
          <a:bodyPr>
            <a:normAutofit/>
          </a:bodyPr>
          <a:lstStyle/>
          <a:p>
            <a:r>
              <a:rPr lang="en-US" sz="2400" dirty="0"/>
              <a:t>Used to declare constants</a:t>
            </a:r>
          </a:p>
          <a:p>
            <a:pPr lvl="1"/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1676400" y="2209800"/>
            <a:ext cx="5181600" cy="2438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noAutofit/>
          </a:bodyPr>
          <a:lstStyle/>
          <a:p>
            <a:pPr marL="800100" lvl="1" indent="-342900" algn="l" defTabSz="228600" eaLnBrk="0" hangingPunct="0">
              <a:buClr>
                <a:srgbClr val="000000"/>
              </a:buClr>
            </a:pPr>
            <a:r>
              <a:rPr lang="en-US" sz="1600" b="0" kern="0" dirty="0">
                <a:latin typeface="+mn-lt"/>
              </a:rPr>
              <a:t>const </a:t>
            </a:r>
            <a:r>
              <a:rPr lang="en-US" b="0" kern="0" dirty="0">
                <a:latin typeface="+mn-lt"/>
              </a:rPr>
              <a:t>colors=[ ];</a:t>
            </a:r>
          </a:p>
          <a:p>
            <a:pPr marL="800100" lvl="1" indent="-342900" algn="l" defTabSz="228600" eaLnBrk="0" hangingPunct="0">
              <a:buClr>
                <a:srgbClr val="000000"/>
              </a:buClr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colors.push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(‘red’);</a:t>
            </a:r>
          </a:p>
          <a:p>
            <a:pPr marL="800100" lvl="1" indent="-342900" algn="l" defTabSz="228600" eaLnBrk="0" hangingPunct="0">
              <a:buClr>
                <a:srgbClr val="000000"/>
              </a:buClr>
            </a:pPr>
            <a:r>
              <a:rPr lang="en-US" b="0" kern="0" dirty="0" err="1">
                <a:latin typeface="+mn-lt"/>
              </a:rPr>
              <a:t>colors.push</a:t>
            </a:r>
            <a:r>
              <a:rPr lang="en-US" b="0" kern="0" dirty="0">
                <a:latin typeface="+mn-lt"/>
              </a:rPr>
              <a:t>(‘blue’):</a:t>
            </a:r>
          </a:p>
          <a:p>
            <a:pPr marL="800100" lvl="1" indent="-342900" algn="l" defTabSz="228600" eaLnBrk="0" hangingPunct="0">
              <a:buClr>
                <a:srgbClr val="000000"/>
              </a:buClr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 algn="l" defTabSz="228600" eaLnBrk="0" hangingPunct="0">
              <a:buClr>
                <a:srgbClr val="000000"/>
              </a:buClr>
            </a:pPr>
            <a:r>
              <a:rPr lang="en-US" b="0" kern="0" dirty="0">
                <a:latin typeface="+mn-lt"/>
              </a:rPr>
              <a:t>console.log(colors);</a:t>
            </a:r>
          </a:p>
          <a:p>
            <a:pPr marL="800100" lvl="1" indent="-342900" algn="l" defTabSz="228600" eaLnBrk="0" hangingPunct="0">
              <a:buClr>
                <a:srgbClr val="000000"/>
              </a:buClr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 algn="l" defTabSz="228600" eaLnBrk="0" hangingPunct="0">
              <a:buClr>
                <a:srgbClr val="000000"/>
              </a:buClr>
            </a:pPr>
            <a:r>
              <a:rPr lang="en-US" b="0" kern="0" dirty="0">
                <a:latin typeface="+mn-lt"/>
              </a:rPr>
              <a:t>colors =  345;	</a:t>
            </a:r>
            <a:r>
              <a:rPr lang="en-US" sz="1600" b="0" kern="0" dirty="0">
                <a:latin typeface="+mn-lt"/>
              </a:rPr>
              <a:t>	</a:t>
            </a:r>
            <a:r>
              <a:rPr lang="en-US" b="0" kern="0" dirty="0">
                <a:solidFill>
                  <a:srgbClr val="FF0000"/>
                </a:solidFill>
                <a:latin typeface="+mn-lt"/>
              </a:rPr>
              <a:t>// error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err="1"/>
              <a:t>TypeScript</a:t>
            </a:r>
            <a:r>
              <a:rPr lang="en-US" sz="3600" dirty="0"/>
              <a:t> features 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077200" cy="2133599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Strong typing</a:t>
            </a:r>
          </a:p>
          <a:p>
            <a:r>
              <a:rPr lang="en-US" sz="2400" dirty="0"/>
              <a:t>Object oriented features  (classes , interfaces , constructors  etc)</a:t>
            </a:r>
          </a:p>
          <a:p>
            <a:r>
              <a:rPr lang="en-US" sz="2400" dirty="0"/>
              <a:t>Compile-time errors</a:t>
            </a:r>
          </a:p>
          <a:p>
            <a:r>
              <a:rPr lang="en-US" sz="2400" dirty="0"/>
              <a:t>Tool availability  - code editors </a:t>
            </a:r>
            <a:r>
              <a:rPr lang="en-US" sz="2400" dirty="0" err="1"/>
              <a:t>intelisense</a:t>
            </a:r>
            <a:endParaRPr lang="en-US" sz="2400" dirty="0"/>
          </a:p>
          <a:p>
            <a:r>
              <a:rPr lang="en-US" sz="2400" dirty="0"/>
              <a:t>Typescript should be </a:t>
            </a:r>
            <a:r>
              <a:rPr lang="en-US" sz="2400" dirty="0" err="1"/>
              <a:t>transpiled</a:t>
            </a:r>
            <a:r>
              <a:rPr lang="en-US" sz="2400" dirty="0"/>
              <a:t> to </a:t>
            </a:r>
            <a:r>
              <a:rPr lang="en-US" sz="2400" dirty="0" err="1"/>
              <a:t>javascript</a:t>
            </a:r>
            <a:r>
              <a:rPr lang="en-US" sz="2400" dirty="0"/>
              <a:t> before sending to browsers (browsers do not support typescript)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1143000" y="4327634"/>
            <a:ext cx="1905000" cy="838200"/>
          </a:xfrm>
          <a:prstGeom prst="roundRect">
            <a:avLst/>
          </a:prstGeom>
          <a:solidFill>
            <a:srgbClr val="0000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</a:pP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itchFamily="34" charset="0"/>
              </a:rPr>
              <a:t>TypeScript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itchFamily="34" charset="0"/>
            </a:endParaRPr>
          </a:p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Code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5867400" y="4282966"/>
            <a:ext cx="1905000" cy="838200"/>
          </a:xfrm>
          <a:prstGeom prst="roundRect">
            <a:avLst/>
          </a:prstGeom>
          <a:solidFill>
            <a:srgbClr val="66CC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</a:pPr>
            <a:r>
              <a:rPr lang="en-US" dirty="0"/>
              <a:t>Java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</a:rPr>
              <a:t>Script</a:t>
            </a:r>
          </a:p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</a:pPr>
            <a:r>
              <a:rPr lang="en-US" dirty="0"/>
              <a:t>Code</a:t>
            </a: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3276600" y="4724400"/>
            <a:ext cx="2514600" cy="1588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3804740" y="428822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transpile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err="1"/>
              <a:t>TypeScript</a:t>
            </a:r>
            <a:r>
              <a:rPr lang="en-US" sz="3600" dirty="0"/>
              <a:t> setup  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0772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Install typescript:</a:t>
            </a:r>
          </a:p>
          <a:p>
            <a:pPr>
              <a:buNone/>
            </a:pPr>
            <a:r>
              <a:rPr lang="en-US" sz="2400" dirty="0"/>
              <a:t>						</a:t>
            </a:r>
            <a:r>
              <a:rPr lang="en-US" sz="2400" b="1" dirty="0" err="1"/>
              <a:t>npm</a:t>
            </a:r>
            <a:r>
              <a:rPr lang="en-US" sz="2400" b="1" dirty="0"/>
              <a:t> install –g typescript</a:t>
            </a:r>
          </a:p>
          <a:p>
            <a:pPr>
              <a:buNone/>
            </a:pPr>
            <a:r>
              <a:rPr lang="en-US" sz="2400" dirty="0"/>
              <a:t>Check version:</a:t>
            </a:r>
          </a:p>
          <a:p>
            <a:pPr>
              <a:buNone/>
            </a:pPr>
            <a:r>
              <a:rPr lang="en-US" sz="2400" dirty="0"/>
              <a:t>						</a:t>
            </a:r>
            <a:r>
              <a:rPr lang="en-US" sz="2400" b="1" dirty="0" err="1"/>
              <a:t>tsc</a:t>
            </a:r>
            <a:r>
              <a:rPr lang="en-US" sz="2400" b="1" dirty="0"/>
              <a:t> –version</a:t>
            </a:r>
          </a:p>
          <a:p>
            <a:pPr>
              <a:buNone/>
            </a:pPr>
            <a:r>
              <a:rPr lang="en-US" sz="2400" dirty="0"/>
              <a:t>Create sample file (using </a:t>
            </a:r>
            <a:r>
              <a:rPr lang="en-US" sz="2400" dirty="0" err="1"/>
              <a:t>microsoft</a:t>
            </a:r>
            <a:r>
              <a:rPr lang="en-US" sz="2400" dirty="0"/>
              <a:t> visual code editor):</a:t>
            </a:r>
          </a:p>
          <a:p>
            <a:pPr>
              <a:buNone/>
            </a:pPr>
            <a:r>
              <a:rPr lang="en-US" sz="2400" dirty="0"/>
              <a:t>						</a:t>
            </a:r>
            <a:r>
              <a:rPr lang="en-US" sz="2400" b="1" dirty="0"/>
              <a:t>code </a:t>
            </a:r>
            <a:r>
              <a:rPr lang="en-US" sz="2400" b="1" dirty="0" err="1"/>
              <a:t>main.ts</a:t>
            </a:r>
            <a:endParaRPr lang="en-US" sz="2400" b="1" dirty="0"/>
          </a:p>
          <a:p>
            <a:pPr>
              <a:buNone/>
            </a:pPr>
            <a:r>
              <a:rPr lang="en-US" sz="2400" dirty="0" err="1"/>
              <a:t>Transpile</a:t>
            </a:r>
            <a:r>
              <a:rPr lang="en-US" sz="2400" dirty="0"/>
              <a:t> :</a:t>
            </a:r>
          </a:p>
          <a:p>
            <a:pPr>
              <a:buNone/>
            </a:pPr>
            <a:r>
              <a:rPr lang="en-US" sz="2400" dirty="0"/>
              <a:t>						</a:t>
            </a:r>
            <a:r>
              <a:rPr lang="en-US" sz="2400" b="1" dirty="0" err="1"/>
              <a:t>tsc</a:t>
            </a:r>
            <a:r>
              <a:rPr lang="en-US" sz="2400" b="1" dirty="0"/>
              <a:t> </a:t>
            </a:r>
            <a:r>
              <a:rPr lang="en-US" sz="2400" b="1" dirty="0" err="1"/>
              <a:t>main.ts</a:t>
            </a:r>
            <a:endParaRPr lang="en-US" sz="2400" b="1" dirty="0"/>
          </a:p>
          <a:p>
            <a:pPr>
              <a:buNone/>
            </a:pPr>
            <a:r>
              <a:rPr lang="en-US" sz="2400" dirty="0"/>
              <a:t>Run the </a:t>
            </a:r>
            <a:r>
              <a:rPr lang="en-US" sz="2400" dirty="0" err="1"/>
              <a:t>javascript</a:t>
            </a:r>
            <a:r>
              <a:rPr lang="en-US" sz="2400" dirty="0"/>
              <a:t> file:</a:t>
            </a:r>
          </a:p>
          <a:p>
            <a:pPr>
              <a:buNone/>
            </a:pPr>
            <a:r>
              <a:rPr lang="en-US" sz="2400" dirty="0"/>
              <a:t>					</a:t>
            </a:r>
            <a:r>
              <a:rPr lang="en-US" sz="2400" b="1" dirty="0"/>
              <a:t>	node main.js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variable declaration - let 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1"/>
            <a:ext cx="8077200" cy="1752600"/>
          </a:xfrm>
        </p:spPr>
        <p:txBody>
          <a:bodyPr>
            <a:normAutofit/>
          </a:bodyPr>
          <a:lstStyle/>
          <a:p>
            <a:r>
              <a:rPr lang="en-US" sz="2400" dirty="0"/>
              <a:t>let is same as </a:t>
            </a:r>
            <a:r>
              <a:rPr lang="en-US" sz="2400" dirty="0" err="1"/>
              <a:t>var</a:t>
            </a:r>
            <a:r>
              <a:rPr lang="en-US" sz="2400" dirty="0"/>
              <a:t> in global scope</a:t>
            </a:r>
          </a:p>
          <a:p>
            <a:r>
              <a:rPr lang="en-US" sz="2400" dirty="0" err="1"/>
              <a:t>var</a:t>
            </a:r>
            <a:r>
              <a:rPr lang="en-US" sz="2400" dirty="0"/>
              <a:t> changes the variable of global scope </a:t>
            </a:r>
          </a:p>
          <a:p>
            <a:r>
              <a:rPr lang="en-US" sz="2400" dirty="0"/>
              <a:t>let allows to declare local variables</a:t>
            </a:r>
          </a:p>
          <a:p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533400" y="2895600"/>
            <a:ext cx="2819400" cy="2438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600" b="0" kern="0" dirty="0">
                <a:latin typeface="+mn-lt"/>
              </a:rPr>
              <a:t>function </a:t>
            </a:r>
            <a:r>
              <a:rPr lang="en-US" sz="1600" b="0" kern="0" dirty="0" err="1">
                <a:latin typeface="+mn-lt"/>
              </a:rPr>
              <a:t>varTest</a:t>
            </a:r>
            <a:r>
              <a:rPr lang="en-US" sz="1600" b="0" kern="0" dirty="0">
                <a:latin typeface="+mn-lt"/>
              </a:rPr>
              <a:t>(){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600" b="0" kern="0" dirty="0">
                <a:latin typeface="+mn-lt"/>
              </a:rPr>
              <a:t>    </a:t>
            </a:r>
            <a:r>
              <a:rPr lang="en-US" sz="1600" b="0" kern="0" dirty="0" err="1">
                <a:latin typeface="+mn-lt"/>
              </a:rPr>
              <a:t>var</a:t>
            </a:r>
            <a:r>
              <a:rPr lang="en-US" sz="1600" b="0" kern="0" dirty="0">
                <a:latin typeface="+mn-lt"/>
              </a:rPr>
              <a:t> a =30;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600" b="0" kern="0" dirty="0">
                <a:latin typeface="+mn-lt"/>
              </a:rPr>
              <a:t>	if(true){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600" b="0" kern="0" dirty="0">
                <a:latin typeface="+mn-lt"/>
              </a:rPr>
              <a:t>			</a:t>
            </a:r>
            <a:r>
              <a:rPr lang="en-US" sz="1600" b="0" kern="0" dirty="0" err="1">
                <a:latin typeface="+mn-lt"/>
              </a:rPr>
              <a:t>var</a:t>
            </a:r>
            <a:r>
              <a:rPr lang="en-US" sz="1600" b="0" kern="0" dirty="0">
                <a:latin typeface="+mn-lt"/>
              </a:rPr>
              <a:t> a = 50;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600" b="0" kern="0" dirty="0">
                <a:latin typeface="+mn-lt"/>
              </a:rPr>
              <a:t> 			console.log(a);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600" b="0" kern="0" dirty="0">
                <a:latin typeface="+mn-lt"/>
              </a:rPr>
              <a:t>	console.log(a);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5029200" y="2895600"/>
            <a:ext cx="2895600" cy="2514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600" b="0" kern="0" dirty="0">
                <a:latin typeface="+mn-lt"/>
              </a:rPr>
              <a:t>function </a:t>
            </a:r>
            <a:r>
              <a:rPr lang="en-US" sz="1600" b="0" kern="0" dirty="0" err="1">
                <a:latin typeface="+mn-lt"/>
              </a:rPr>
              <a:t>letTest</a:t>
            </a:r>
            <a:r>
              <a:rPr lang="en-US" sz="1600" b="0" kern="0" dirty="0">
                <a:latin typeface="+mn-lt"/>
              </a:rPr>
              <a:t>(){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600" b="0" kern="0" dirty="0">
                <a:latin typeface="+mn-lt"/>
              </a:rPr>
              <a:t>    let a =30;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600" b="0" kern="0" dirty="0">
                <a:latin typeface="+mn-lt"/>
              </a:rPr>
              <a:t>	if(true){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600" b="0" kern="0" dirty="0">
                <a:latin typeface="+mn-lt"/>
              </a:rPr>
              <a:t>			let a = 50;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600" b="0" kern="0" dirty="0">
                <a:latin typeface="+mn-lt"/>
              </a:rPr>
              <a:t> 			console.log(a);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600" b="0" kern="0" dirty="0">
                <a:latin typeface="+mn-lt"/>
              </a:rPr>
              <a:t>	console.log(a);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1447800" y="5486400"/>
            <a:ext cx="9906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600" b="0" kern="0" dirty="0">
                <a:latin typeface="+mn-lt"/>
              </a:rPr>
              <a:t>50</a:t>
            </a:r>
          </a:p>
          <a:p>
            <a:pPr marL="342900" marR="0" lvl="0" indent="-342900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600" b="0" kern="0" dirty="0">
                <a:latin typeface="+mn-lt"/>
              </a:rPr>
              <a:t>50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gray">
          <a:xfrm>
            <a:off x="5867400" y="5486400"/>
            <a:ext cx="9906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600" b="0" kern="0" dirty="0">
                <a:latin typeface="+mn-lt"/>
              </a:rPr>
              <a:t>50</a:t>
            </a:r>
          </a:p>
          <a:p>
            <a:pPr marL="342900" marR="0" lvl="0" indent="-342900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30</a:t>
            </a:r>
          </a:p>
          <a:p>
            <a:pPr marL="342900" marR="0" lvl="0" indent="-342900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Left-Right Arrow 8"/>
          <p:cNvSpPr/>
          <p:nvPr/>
        </p:nvSpPr>
        <p:spPr bwMode="auto">
          <a:xfrm>
            <a:off x="3124200" y="5486400"/>
            <a:ext cx="2133600" cy="762000"/>
          </a:xfrm>
          <a:prstGeom prst="left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output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/>
              <a:t>Data types  </a:t>
            </a:r>
            <a:endParaRPr lang="en-US" sz="3600" dirty="0"/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077200" cy="4419600"/>
          </a:xfrm>
        </p:spPr>
        <p:txBody>
          <a:bodyPr>
            <a:normAutofit/>
          </a:bodyPr>
          <a:lstStyle/>
          <a:p>
            <a:r>
              <a:rPr lang="en-US" sz="2400" dirty="0"/>
              <a:t>Variables do have type </a:t>
            </a:r>
          </a:p>
          <a:p>
            <a:pPr lvl="2">
              <a:buNone/>
            </a:pPr>
            <a:r>
              <a:rPr lang="en-US" dirty="0">
                <a:solidFill>
                  <a:srgbClr val="FF0000"/>
                </a:solidFill>
              </a:rPr>
              <a:t>let count = 5;  //  type is number</a:t>
            </a:r>
          </a:p>
          <a:p>
            <a:pPr lvl="2">
              <a:buNone/>
            </a:pPr>
            <a:r>
              <a:rPr lang="en-US" dirty="0">
                <a:solidFill>
                  <a:srgbClr val="FF0000"/>
                </a:solidFill>
              </a:rPr>
              <a:t>count = ‘a’;  // error</a:t>
            </a:r>
          </a:p>
          <a:p>
            <a:r>
              <a:rPr lang="en-US" sz="2400" dirty="0"/>
              <a:t>Explicit declaration:</a:t>
            </a:r>
          </a:p>
          <a:p>
            <a:r>
              <a:rPr lang="en-US" sz="2400" dirty="0"/>
              <a:t>other types include </a:t>
            </a:r>
            <a:r>
              <a:rPr lang="en-US" sz="2400" dirty="0" err="1"/>
              <a:t>boolean</a:t>
            </a:r>
            <a:r>
              <a:rPr lang="en-US" sz="2400" dirty="0"/>
              <a:t>, string , any, array</a:t>
            </a:r>
          </a:p>
          <a:p>
            <a:pPr lvl="2">
              <a:buNone/>
            </a:pPr>
            <a:r>
              <a:rPr lang="en-US" dirty="0">
                <a:solidFill>
                  <a:srgbClr val="FF0000"/>
                </a:solidFill>
              </a:rPr>
              <a:t>examples :</a:t>
            </a:r>
          </a:p>
          <a:p>
            <a:pPr lvl="2">
              <a:buNone/>
            </a:pPr>
            <a:r>
              <a:rPr lang="en-US" dirty="0">
                <a:solidFill>
                  <a:srgbClr val="FF0000"/>
                </a:solidFill>
              </a:rPr>
              <a:t>let a:number;</a:t>
            </a:r>
          </a:p>
          <a:p>
            <a:pPr lvl="2">
              <a:buNone/>
            </a:pPr>
            <a:r>
              <a:rPr lang="en-US" dirty="0">
                <a:solidFill>
                  <a:srgbClr val="FF0000"/>
                </a:solidFill>
              </a:rPr>
              <a:t>let  b:boolean;</a:t>
            </a:r>
          </a:p>
          <a:p>
            <a:pPr lvl="2">
              <a:buNone/>
            </a:pPr>
            <a:r>
              <a:rPr lang="en-US" dirty="0">
                <a:solidFill>
                  <a:srgbClr val="FF0000"/>
                </a:solidFill>
              </a:rPr>
              <a:t>let e:number[] = [3,4,5];</a:t>
            </a:r>
          </a:p>
          <a:p>
            <a:pPr lvl="2">
              <a:buNone/>
            </a:pPr>
            <a:r>
              <a:rPr lang="en-US" dirty="0">
                <a:solidFill>
                  <a:srgbClr val="FF0000"/>
                </a:solidFill>
              </a:rPr>
              <a:t>let f: any[] = [3,’abc’, true, 45];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err="1"/>
              <a:t>enums</a:t>
            </a:r>
            <a:r>
              <a:rPr lang="en-US" sz="3600" dirty="0"/>
              <a:t> 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077200" cy="4419600"/>
          </a:xfrm>
        </p:spPr>
        <p:txBody>
          <a:bodyPr>
            <a:normAutofit/>
          </a:bodyPr>
          <a:lstStyle/>
          <a:p>
            <a:r>
              <a:rPr lang="en-US" sz="2400" dirty="0" err="1"/>
              <a:t>enums</a:t>
            </a:r>
            <a:r>
              <a:rPr lang="en-US" sz="2400" dirty="0"/>
              <a:t> used to declare predefined values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err="1">
                <a:solidFill>
                  <a:srgbClr val="FF0000"/>
                </a:solidFill>
              </a:rPr>
              <a:t>enum</a:t>
            </a:r>
            <a:r>
              <a:rPr lang="en-US" sz="2400" dirty="0">
                <a:solidFill>
                  <a:srgbClr val="FF0000"/>
                </a:solidFill>
              </a:rPr>
              <a:t> Color { Red = 0, Blue = 3, Green = 4};</a:t>
            </a:r>
          </a:p>
          <a:p>
            <a:pPr marL="457200" indent="-457200">
              <a:buNone/>
            </a:pPr>
            <a:r>
              <a:rPr lang="en-US" sz="2400" dirty="0">
                <a:solidFill>
                  <a:srgbClr val="FF0000"/>
                </a:solidFill>
              </a:rPr>
              <a:t>      </a:t>
            </a:r>
            <a:r>
              <a:rPr lang="en-US" sz="2400" dirty="0" err="1">
                <a:solidFill>
                  <a:srgbClr val="FF0000"/>
                </a:solidFill>
              </a:rPr>
              <a:t>enum</a:t>
            </a:r>
            <a:r>
              <a:rPr lang="en-US" sz="2400" dirty="0">
                <a:solidFill>
                  <a:srgbClr val="FF0000"/>
                </a:solidFill>
              </a:rPr>
              <a:t> Color {Red, Blue, Green }   // values 0, 1, 2 etc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      let </a:t>
            </a:r>
            <a:r>
              <a:rPr lang="en-US" sz="2400" dirty="0" err="1">
                <a:solidFill>
                  <a:srgbClr val="FF0000"/>
                </a:solidFill>
              </a:rPr>
              <a:t>bgColor</a:t>
            </a:r>
            <a:r>
              <a:rPr lang="en-US" sz="2400" dirty="0">
                <a:solidFill>
                  <a:srgbClr val="FF0000"/>
                </a:solidFill>
              </a:rPr>
              <a:t> = </a:t>
            </a:r>
            <a:r>
              <a:rPr lang="en-US" sz="2400" dirty="0" err="1">
                <a:solidFill>
                  <a:srgbClr val="FF0000"/>
                </a:solidFill>
              </a:rPr>
              <a:t>Color.Red</a:t>
            </a:r>
            <a:r>
              <a:rPr lang="en-US" sz="2400" dirty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arrow functions 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305800" cy="4419600"/>
          </a:xfrm>
        </p:spPr>
        <p:txBody>
          <a:bodyPr>
            <a:normAutofit/>
          </a:bodyPr>
          <a:lstStyle/>
          <a:p>
            <a:r>
              <a:rPr lang="en-US" dirty="0"/>
              <a:t>Function can be defined using fat arrow</a:t>
            </a:r>
          </a:p>
          <a:p>
            <a:r>
              <a:rPr lang="en-US" dirty="0"/>
              <a:t>Example :</a:t>
            </a:r>
          </a:p>
          <a:p>
            <a:pPr lvl="2">
              <a:buNone/>
            </a:pPr>
            <a:r>
              <a:rPr lang="en-US" sz="2200" dirty="0">
                <a:solidFill>
                  <a:srgbClr val="FF0000"/>
                </a:solidFill>
              </a:rPr>
              <a:t>   let </a:t>
            </a:r>
            <a:r>
              <a:rPr lang="en-US" sz="2200" dirty="0" err="1">
                <a:solidFill>
                  <a:srgbClr val="FF0000"/>
                </a:solidFill>
              </a:rPr>
              <a:t>doLog</a:t>
            </a:r>
            <a:r>
              <a:rPr lang="en-US" sz="2200" dirty="0">
                <a:solidFill>
                  <a:srgbClr val="FF0000"/>
                </a:solidFill>
              </a:rPr>
              <a:t> = (message) =&gt; console.log(message);</a:t>
            </a:r>
          </a:p>
          <a:p>
            <a:pPr lvl="2">
              <a:buNone/>
            </a:pPr>
            <a:r>
              <a:rPr lang="en-US" sz="2200" dirty="0">
                <a:solidFill>
                  <a:srgbClr val="FF0000"/>
                </a:solidFill>
              </a:rPr>
              <a:t>   let </a:t>
            </a:r>
            <a:r>
              <a:rPr lang="en-US" sz="2200" dirty="0" err="1">
                <a:solidFill>
                  <a:srgbClr val="FF0000"/>
                </a:solidFill>
              </a:rPr>
              <a:t>doLog</a:t>
            </a:r>
            <a:r>
              <a:rPr lang="en-US" sz="2200" dirty="0">
                <a:solidFill>
                  <a:srgbClr val="FF0000"/>
                </a:solidFill>
              </a:rPr>
              <a:t> = message=&gt; console.log(message);</a:t>
            </a:r>
          </a:p>
          <a:p>
            <a:pPr lvl="2">
              <a:buNone/>
            </a:pPr>
            <a:r>
              <a:rPr lang="en-US" sz="2200" dirty="0">
                <a:solidFill>
                  <a:srgbClr val="FF0000"/>
                </a:solidFill>
              </a:rPr>
              <a:t>   let </a:t>
            </a:r>
            <a:r>
              <a:rPr lang="en-US" sz="2200" dirty="0" err="1">
                <a:solidFill>
                  <a:srgbClr val="FF0000"/>
                </a:solidFill>
              </a:rPr>
              <a:t>doLog</a:t>
            </a:r>
            <a:r>
              <a:rPr lang="en-US" sz="2200" dirty="0">
                <a:solidFill>
                  <a:srgbClr val="FF0000"/>
                </a:solidFill>
              </a:rPr>
              <a:t> =  () =&gt; console.log(“hello”);</a:t>
            </a:r>
          </a:p>
          <a:p>
            <a:pPr lvl="2">
              <a:buNone/>
            </a:pPr>
            <a:r>
              <a:rPr lang="en-US" sz="2200" dirty="0">
                <a:solidFill>
                  <a:srgbClr val="FF0000"/>
                </a:solidFill>
              </a:rPr>
              <a:t>   let adder = (x:number,y:number) =&gt; { return </a:t>
            </a:r>
            <a:r>
              <a:rPr lang="en-US" sz="2200" dirty="0" err="1">
                <a:solidFill>
                  <a:srgbClr val="FF0000"/>
                </a:solidFill>
              </a:rPr>
              <a:t>x+y</a:t>
            </a:r>
            <a:r>
              <a:rPr lang="en-US" sz="2200" dirty="0">
                <a:solidFill>
                  <a:srgbClr val="FF0000"/>
                </a:solidFill>
              </a:rPr>
              <a:t>;  };</a:t>
            </a:r>
          </a:p>
          <a:p>
            <a:pPr lvl="2">
              <a:buNone/>
            </a:pPr>
            <a:r>
              <a:rPr lang="en-US" sz="2200" dirty="0"/>
              <a:t>   </a:t>
            </a:r>
            <a:r>
              <a:rPr lang="en-US" sz="2200" dirty="0">
                <a:solidFill>
                  <a:srgbClr val="FF0000"/>
                </a:solidFill>
              </a:rPr>
              <a:t>let adder =(x:number, y:number)  =&gt; </a:t>
            </a:r>
            <a:r>
              <a:rPr lang="en-US" sz="2200" dirty="0" err="1">
                <a:solidFill>
                  <a:srgbClr val="FF0000"/>
                </a:solidFill>
              </a:rPr>
              <a:t>x+y</a:t>
            </a:r>
            <a:r>
              <a:rPr lang="en-US" sz="2200" dirty="0">
                <a:solidFill>
                  <a:srgbClr val="FF0000"/>
                </a:solidFill>
              </a:rPr>
              <a:t>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interfaces 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077200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Used to group data members</a:t>
            </a:r>
          </a:p>
          <a:p>
            <a:r>
              <a:rPr lang="en-US" dirty="0"/>
              <a:t>Can be used as single entity for function class etc</a:t>
            </a:r>
          </a:p>
          <a:p>
            <a:r>
              <a:rPr lang="en-US" dirty="0"/>
              <a:t>Example: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	interface Point {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 x:number,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 y:number,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}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let draw = (p : Point)=&gt;{   //….   };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let  </a:t>
            </a:r>
            <a:r>
              <a:rPr lang="en-US" dirty="0" err="1">
                <a:solidFill>
                  <a:srgbClr val="FF0000"/>
                </a:solidFill>
              </a:rPr>
              <a:t>pt:Point</a:t>
            </a:r>
            <a:r>
              <a:rPr lang="en-US" dirty="0">
                <a:solidFill>
                  <a:srgbClr val="FF0000"/>
                </a:solidFill>
              </a:rPr>
              <a:t> = {  x:30, y:40 };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draw(pt);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U6_Jan08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U6_Jan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OU6_Jan08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33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2D00"/>
      </a:accent6>
      <a:hlink>
        <a:srgbClr val="FF3300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Settings\bchoudhu\Application Data\Microsoft\Templates\OU Design Template\OU6_Jan08.pot</Template>
  <TotalTime>6267</TotalTime>
  <Words>1441</Words>
  <Application>Microsoft Office PowerPoint</Application>
  <PresentationFormat>On-screen Show (4:3)</PresentationFormat>
  <Paragraphs>260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Courier New</vt:lpstr>
      <vt:lpstr>Times New Roman</vt:lpstr>
      <vt:lpstr>OU6_Jan08</vt:lpstr>
      <vt:lpstr>TypeScript</vt:lpstr>
      <vt:lpstr>What is TypeScript </vt:lpstr>
      <vt:lpstr>TypeScript features  </vt:lpstr>
      <vt:lpstr>TypeScript setup   </vt:lpstr>
      <vt:lpstr>variable declaration - let  </vt:lpstr>
      <vt:lpstr>Data types  </vt:lpstr>
      <vt:lpstr>enums  </vt:lpstr>
      <vt:lpstr>arrow functions  </vt:lpstr>
      <vt:lpstr>interfaces  </vt:lpstr>
      <vt:lpstr>Classes  </vt:lpstr>
      <vt:lpstr>Using Classes  </vt:lpstr>
      <vt:lpstr>Constructors  </vt:lpstr>
      <vt:lpstr>Constructors  </vt:lpstr>
      <vt:lpstr>Access Modifiers  </vt:lpstr>
      <vt:lpstr>Fields as constructor arguments  </vt:lpstr>
      <vt:lpstr>Abstract Classes</vt:lpstr>
      <vt:lpstr>Abstract Classes</vt:lpstr>
      <vt:lpstr>Modules</vt:lpstr>
      <vt:lpstr>Default Export</vt:lpstr>
      <vt:lpstr>const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Persistence with JPA Entities</dc:title>
  <dc:subject>OU6</dc:subject>
  <dc:creator>Bijoy Choudhury</dc:creator>
  <dc:description>Oracle University Production Services: Graphics Team</dc:description>
  <cp:lastModifiedBy>Ramana Reddy</cp:lastModifiedBy>
  <cp:revision>215</cp:revision>
  <cp:lastPrinted>2002-03-28T23:57:22Z</cp:lastPrinted>
  <dcterms:created xsi:type="dcterms:W3CDTF">2008-04-17T11:31:06Z</dcterms:created>
  <dcterms:modified xsi:type="dcterms:W3CDTF">2021-02-16T13:37:13Z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ome_page">
    <vt:lpwstr>http://ap337sun.us.oracle.com/powerpoint</vt:lpwstr>
  </property>
  <property fmtid="{D5CDD505-2E9C-101B-9397-08002B2CF9AE}" pid="3" name="Version">
    <vt:lpwstr>1.00</vt:lpwstr>
  </property>
  <property fmtid="{D5CDD505-2E9C-101B-9397-08002B2CF9AE}" pid="4" name="Build_version">
    <vt:lpwstr> 111</vt:lpwstr>
  </property>
  <property fmtid="{D5CDD505-2E9C-101B-9397-08002B2CF9AE}" pid="5" name="Build_Date">
    <vt:filetime>2001-07-03T07:00:00Z</vt:filetime>
  </property>
  <property fmtid="{D5CDD505-2E9C-101B-9397-08002B2CF9AE}" pid="6" name="Build_Time">
    <vt:lpwstr>10:11:09 AM</vt:lpwstr>
  </property>
  <property fmtid="{D5CDD505-2E9C-101B-9397-08002B2CF9AE}" pid="7" name="Install_dir">
    <vt:lpwstr/>
  </property>
</Properties>
</file>