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0" r:id="rId4"/>
    <p:sldId id="261" r:id="rId5"/>
    <p:sldId id="262" r:id="rId6"/>
    <p:sldId id="263" r:id="rId7"/>
    <p:sldId id="264" r:id="rId8"/>
    <p:sldId id="266" r:id="rId9"/>
    <p:sldId id="267" r:id="rId10"/>
    <p:sldId id="268" r:id="rId11"/>
    <p:sldId id="269" r:id="rId12"/>
    <p:sldId id="270" r:id="rId13"/>
    <p:sldId id="271" r:id="rId14"/>
    <p:sldId id="272" r:id="rId15"/>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2" autoAdjust="0"/>
    <p:restoredTop sz="94660"/>
  </p:normalViewPr>
  <p:slideViewPr>
    <p:cSldViewPr>
      <p:cViewPr>
        <p:scale>
          <a:sx n="60" d="100"/>
          <a:sy n="60" d="100"/>
        </p:scale>
        <p:origin x="2549"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500" b="0" i="0">
                <a:solidFill>
                  <a:schemeClr val="tx1"/>
                </a:solidFill>
                <a:latin typeface="Times New Roman"/>
                <a:cs typeface="Times New Roman"/>
              </a:defRPr>
            </a:lvl1pPr>
          </a:lstStyle>
          <a:p>
            <a:pPr marL="38100">
              <a:lnSpc>
                <a:spcPts val="173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500" b="0" i="0">
                <a:solidFill>
                  <a:schemeClr val="tx1"/>
                </a:solidFill>
                <a:latin typeface="Times New Roman"/>
                <a:cs typeface="Times New Roman"/>
              </a:defRPr>
            </a:lvl1pPr>
          </a:lstStyle>
          <a:p>
            <a:pPr marL="38100">
              <a:lnSpc>
                <a:spcPts val="173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500" b="0" i="0">
                <a:solidFill>
                  <a:schemeClr val="tx1"/>
                </a:solidFill>
                <a:latin typeface="Times New Roman"/>
                <a:cs typeface="Times New Roman"/>
              </a:defRPr>
            </a:lvl1pPr>
          </a:lstStyle>
          <a:p>
            <a:pPr marL="38100">
              <a:lnSpc>
                <a:spcPts val="173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500" b="0" i="0">
                <a:solidFill>
                  <a:schemeClr val="tx1"/>
                </a:solidFill>
                <a:latin typeface="Times New Roman"/>
                <a:cs typeface="Times New Roman"/>
              </a:defRPr>
            </a:lvl1pPr>
          </a:lstStyle>
          <a:p>
            <a:pPr marL="38100">
              <a:lnSpc>
                <a:spcPts val="173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500" b="0" i="0">
                <a:solidFill>
                  <a:schemeClr val="tx1"/>
                </a:solidFill>
                <a:latin typeface="Times New Roman"/>
                <a:cs typeface="Times New Roman"/>
              </a:defRPr>
            </a:lvl1pPr>
          </a:lstStyle>
          <a:p>
            <a:pPr marL="38100">
              <a:lnSpc>
                <a:spcPts val="173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6629400" y="9344676"/>
            <a:ext cx="266700" cy="236854"/>
          </a:xfrm>
          <a:prstGeom prst="rect">
            <a:avLst/>
          </a:prstGeom>
        </p:spPr>
        <p:txBody>
          <a:bodyPr wrap="square" lIns="0" tIns="0" rIns="0" bIns="0">
            <a:spAutoFit/>
          </a:bodyPr>
          <a:lstStyle>
            <a:lvl1pPr>
              <a:defRPr sz="1500" b="0" i="0">
                <a:solidFill>
                  <a:schemeClr val="tx1"/>
                </a:solidFill>
                <a:latin typeface="Times New Roman"/>
                <a:cs typeface="Times New Roman"/>
              </a:defRPr>
            </a:lvl1pPr>
          </a:lstStyle>
          <a:p>
            <a:pPr marL="38100">
              <a:lnSpc>
                <a:spcPts val="173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0" y="533400"/>
            <a:ext cx="6324600" cy="1996059"/>
          </a:xfrm>
          <a:prstGeom prst="rect">
            <a:avLst/>
          </a:prstGeom>
        </p:spPr>
        <p:txBody>
          <a:bodyPr vert="horz" wrap="square" lIns="0" tIns="53975" rIns="0" bIns="0" rtlCol="0">
            <a:spAutoFit/>
          </a:bodyPr>
          <a:lstStyle/>
          <a:p>
            <a:pPr algn="ctr">
              <a:lnSpc>
                <a:spcPct val="100000"/>
              </a:lnSpc>
              <a:spcBef>
                <a:spcPts val="425"/>
              </a:spcBef>
            </a:pPr>
            <a:r>
              <a:rPr lang="en-IN" sz="1900" b="1" spc="-5" dirty="0">
                <a:latin typeface="Times New Roman"/>
                <a:cs typeface="Times New Roman"/>
              </a:rPr>
              <a:t>AI-POWERED CHATBOTS FOR MENTAL HEALTH SUPPORT</a:t>
            </a:r>
            <a:endParaRPr sz="1900" dirty="0">
              <a:latin typeface="Times New Roman"/>
              <a:cs typeface="Times New Roman"/>
            </a:endParaRPr>
          </a:p>
          <a:p>
            <a:pPr algn="ctr">
              <a:lnSpc>
                <a:spcPct val="100000"/>
              </a:lnSpc>
              <a:spcBef>
                <a:spcPts val="260"/>
              </a:spcBef>
            </a:pPr>
            <a:r>
              <a:rPr sz="1500" b="1" dirty="0">
                <a:latin typeface="Times New Roman"/>
                <a:cs typeface="Times New Roman"/>
              </a:rPr>
              <a:t>A</a:t>
            </a:r>
            <a:r>
              <a:rPr sz="1500" b="1" spc="-30" dirty="0">
                <a:latin typeface="Times New Roman"/>
                <a:cs typeface="Times New Roman"/>
              </a:rPr>
              <a:t> </a:t>
            </a:r>
            <a:r>
              <a:rPr sz="1500" b="1" dirty="0">
                <a:latin typeface="Times New Roman"/>
                <a:cs typeface="Times New Roman"/>
              </a:rPr>
              <a:t>PROJECT</a:t>
            </a:r>
            <a:r>
              <a:rPr sz="1500" b="1" spc="-30" dirty="0">
                <a:latin typeface="Times New Roman"/>
                <a:cs typeface="Times New Roman"/>
              </a:rPr>
              <a:t> </a:t>
            </a:r>
            <a:r>
              <a:rPr sz="1500" b="1" spc="-10" dirty="0">
                <a:latin typeface="Times New Roman"/>
                <a:cs typeface="Times New Roman"/>
              </a:rPr>
              <a:t>REPORT</a:t>
            </a:r>
            <a:endParaRPr sz="1500" dirty="0">
              <a:latin typeface="Times New Roman"/>
              <a:cs typeface="Times New Roman"/>
            </a:endParaRPr>
          </a:p>
          <a:p>
            <a:pPr>
              <a:lnSpc>
                <a:spcPct val="100000"/>
              </a:lnSpc>
              <a:spcBef>
                <a:spcPts val="15"/>
              </a:spcBef>
            </a:pPr>
            <a:endParaRPr sz="1750" dirty="0">
              <a:latin typeface="Times New Roman"/>
              <a:cs typeface="Times New Roman"/>
            </a:endParaRPr>
          </a:p>
          <a:p>
            <a:pPr algn="ctr">
              <a:lnSpc>
                <a:spcPct val="100000"/>
              </a:lnSpc>
            </a:pPr>
            <a:r>
              <a:rPr sz="1600" b="1" spc="-5" dirty="0">
                <a:latin typeface="Times New Roman"/>
                <a:cs typeface="Times New Roman"/>
              </a:rPr>
              <a:t>Submitted</a:t>
            </a:r>
            <a:r>
              <a:rPr sz="1600" b="1" spc="-45" dirty="0">
                <a:latin typeface="Times New Roman"/>
                <a:cs typeface="Times New Roman"/>
              </a:rPr>
              <a:t> </a:t>
            </a:r>
            <a:r>
              <a:rPr sz="1600" b="1" spc="-5" dirty="0">
                <a:latin typeface="Times New Roman"/>
                <a:cs typeface="Times New Roman"/>
              </a:rPr>
              <a:t>by</a:t>
            </a:r>
            <a:endParaRPr sz="1600" dirty="0">
              <a:latin typeface="Times New Roman"/>
              <a:cs typeface="Times New Roman"/>
            </a:endParaRPr>
          </a:p>
          <a:p>
            <a:pPr>
              <a:lnSpc>
                <a:spcPct val="100000"/>
              </a:lnSpc>
              <a:spcBef>
                <a:spcPts val="20"/>
              </a:spcBef>
            </a:pPr>
            <a:endParaRPr sz="1750" dirty="0">
              <a:latin typeface="Times New Roman"/>
              <a:cs typeface="Times New Roman"/>
            </a:endParaRPr>
          </a:p>
          <a:p>
            <a:pPr algn="ctr">
              <a:lnSpc>
                <a:spcPct val="100000"/>
              </a:lnSpc>
              <a:spcBef>
                <a:spcPts val="220"/>
              </a:spcBef>
            </a:pPr>
            <a:r>
              <a:rPr lang="en-US" b="1" spc="-10" dirty="0">
                <a:latin typeface="Times New Roman"/>
                <a:cs typeface="Times New Roman"/>
              </a:rPr>
              <a:t>S Bhanu Prakash Reddy[192211132]</a:t>
            </a:r>
          </a:p>
        </p:txBody>
      </p:sp>
      <p:sp>
        <p:nvSpPr>
          <p:cNvPr id="3" name="object 3"/>
          <p:cNvSpPr txBox="1"/>
          <p:nvPr/>
        </p:nvSpPr>
        <p:spPr>
          <a:xfrm>
            <a:off x="2676531" y="3050861"/>
            <a:ext cx="2419350" cy="582211"/>
          </a:xfrm>
          <a:prstGeom prst="rect">
            <a:avLst/>
          </a:prstGeom>
        </p:spPr>
        <p:txBody>
          <a:bodyPr vert="horz" wrap="square" lIns="0" tIns="33020" rIns="0" bIns="0" rtlCol="0">
            <a:spAutoFit/>
          </a:bodyPr>
          <a:lstStyle/>
          <a:p>
            <a:pPr marL="304165">
              <a:lnSpc>
                <a:spcPct val="100000"/>
              </a:lnSpc>
              <a:spcBef>
                <a:spcPts val="260"/>
              </a:spcBef>
            </a:pPr>
            <a:r>
              <a:rPr sz="1600" spc="-5" dirty="0">
                <a:latin typeface="Times New Roman"/>
                <a:cs typeface="Times New Roman"/>
              </a:rPr>
              <a:t>Under</a:t>
            </a:r>
            <a:r>
              <a:rPr sz="1600" spc="-25" dirty="0">
                <a:latin typeface="Times New Roman"/>
                <a:cs typeface="Times New Roman"/>
              </a:rPr>
              <a:t> </a:t>
            </a:r>
            <a:r>
              <a:rPr sz="1600" spc="-5" dirty="0">
                <a:latin typeface="Times New Roman"/>
                <a:cs typeface="Times New Roman"/>
              </a:rPr>
              <a:t>the</a:t>
            </a:r>
            <a:r>
              <a:rPr sz="1600" spc="-25" dirty="0">
                <a:latin typeface="Times New Roman"/>
                <a:cs typeface="Times New Roman"/>
              </a:rPr>
              <a:t> </a:t>
            </a:r>
            <a:r>
              <a:rPr sz="1600" spc="-5" dirty="0">
                <a:latin typeface="Times New Roman"/>
                <a:cs typeface="Times New Roman"/>
              </a:rPr>
              <a:t>guidance</a:t>
            </a:r>
            <a:r>
              <a:rPr sz="1600" spc="-25" dirty="0">
                <a:latin typeface="Times New Roman"/>
                <a:cs typeface="Times New Roman"/>
              </a:rPr>
              <a:t> </a:t>
            </a:r>
            <a:r>
              <a:rPr sz="1600" spc="-5" dirty="0">
                <a:latin typeface="Times New Roman"/>
                <a:cs typeface="Times New Roman"/>
              </a:rPr>
              <a:t>of</a:t>
            </a:r>
            <a:endParaRPr lang="en-IN" sz="1600" spc="-5" dirty="0">
              <a:latin typeface="Times New Roman"/>
              <a:cs typeface="Times New Roman"/>
            </a:endParaRPr>
          </a:p>
          <a:p>
            <a:pPr marL="12700">
              <a:lnSpc>
                <a:spcPct val="100000"/>
              </a:lnSpc>
              <a:spcBef>
                <a:spcPts val="185"/>
              </a:spcBef>
            </a:pPr>
            <a:r>
              <a:rPr lang="en-IN" b="1" dirty="0">
                <a:latin typeface="Times New Roman"/>
                <a:cs typeface="Times New Roman"/>
              </a:rPr>
              <a:t>              </a:t>
            </a:r>
            <a:r>
              <a:rPr lang="en-IN" b="1" dirty="0" err="1">
                <a:latin typeface="Times New Roman"/>
                <a:cs typeface="Times New Roman"/>
              </a:rPr>
              <a:t>Divya.K</a:t>
            </a:r>
            <a:endParaRPr lang="en-IN" sz="800" dirty="0">
              <a:latin typeface="Times New Roman"/>
              <a:cs typeface="Times New Roman"/>
            </a:endParaRPr>
          </a:p>
        </p:txBody>
      </p:sp>
      <p:sp>
        <p:nvSpPr>
          <p:cNvPr id="4" name="object 4"/>
          <p:cNvSpPr txBox="1"/>
          <p:nvPr/>
        </p:nvSpPr>
        <p:spPr>
          <a:xfrm>
            <a:off x="1003386" y="4451862"/>
            <a:ext cx="5765800" cy="885114"/>
          </a:xfrm>
          <a:prstGeom prst="rect">
            <a:avLst/>
          </a:prstGeom>
        </p:spPr>
        <p:txBody>
          <a:bodyPr vert="horz" wrap="square" lIns="0" tIns="33020" rIns="0" bIns="0" rtlCol="0">
            <a:spAutoFit/>
          </a:bodyPr>
          <a:lstStyle/>
          <a:p>
            <a:pPr algn="ctr">
              <a:lnSpc>
                <a:spcPct val="100000"/>
              </a:lnSpc>
              <a:spcBef>
                <a:spcPts val="260"/>
              </a:spcBef>
            </a:pPr>
            <a:r>
              <a:rPr sz="1600" spc="-5" dirty="0">
                <a:latin typeface="Times New Roman"/>
                <a:cs typeface="Times New Roman"/>
              </a:rPr>
              <a:t>in</a:t>
            </a:r>
            <a:r>
              <a:rPr sz="1600" spc="-15" dirty="0">
                <a:latin typeface="Times New Roman"/>
                <a:cs typeface="Times New Roman"/>
              </a:rPr>
              <a:t> </a:t>
            </a:r>
            <a:r>
              <a:rPr sz="1600" spc="-5" dirty="0">
                <a:latin typeface="Times New Roman"/>
                <a:cs typeface="Times New Roman"/>
              </a:rPr>
              <a:t>partial</a:t>
            </a:r>
            <a:r>
              <a:rPr sz="1600" spc="-10" dirty="0">
                <a:latin typeface="Times New Roman"/>
                <a:cs typeface="Times New Roman"/>
              </a:rPr>
              <a:t> </a:t>
            </a:r>
            <a:r>
              <a:rPr sz="1600" spc="-5" dirty="0">
                <a:latin typeface="Times New Roman"/>
                <a:cs typeface="Times New Roman"/>
              </a:rPr>
              <a:t>fulfillment</a:t>
            </a:r>
            <a:r>
              <a:rPr sz="1600" spc="-15" dirty="0">
                <a:latin typeface="Times New Roman"/>
                <a:cs typeface="Times New Roman"/>
              </a:rPr>
              <a:t> </a:t>
            </a:r>
            <a:r>
              <a:rPr sz="1600" spc="-5" dirty="0">
                <a:latin typeface="Times New Roman"/>
                <a:cs typeface="Times New Roman"/>
              </a:rPr>
              <a:t>for</a:t>
            </a:r>
            <a:r>
              <a:rPr sz="1600" spc="-10" dirty="0">
                <a:latin typeface="Times New Roman"/>
                <a:cs typeface="Times New Roman"/>
              </a:rPr>
              <a:t> </a:t>
            </a: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completion</a:t>
            </a:r>
            <a:r>
              <a:rPr sz="1600" spc="-10" dirty="0">
                <a:latin typeface="Times New Roman"/>
                <a:cs typeface="Times New Roman"/>
              </a:rPr>
              <a:t> </a:t>
            </a:r>
            <a:r>
              <a:rPr sz="1600" spc="-5" dirty="0">
                <a:latin typeface="Times New Roman"/>
                <a:cs typeface="Times New Roman"/>
              </a:rPr>
              <a:t>of</a:t>
            </a:r>
            <a:r>
              <a:rPr sz="1600" spc="-15" dirty="0">
                <a:latin typeface="Times New Roman"/>
                <a:cs typeface="Times New Roman"/>
              </a:rPr>
              <a:t> </a:t>
            </a:r>
            <a:r>
              <a:rPr sz="1600" spc="-5" dirty="0">
                <a:latin typeface="Times New Roman"/>
                <a:cs typeface="Times New Roman"/>
              </a:rPr>
              <a:t>course</a:t>
            </a:r>
            <a:endParaRPr lang="en-IN" sz="1600" spc="-5" dirty="0">
              <a:latin typeface="Times New Roman"/>
              <a:cs typeface="Times New Roman"/>
            </a:endParaRPr>
          </a:p>
          <a:p>
            <a:pPr marL="12700" marR="5080" algn="ctr">
              <a:lnSpc>
                <a:spcPts val="2380"/>
              </a:lnSpc>
              <a:spcBef>
                <a:spcPts val="65"/>
              </a:spcBef>
            </a:pPr>
            <a:r>
              <a:rPr lang="en" sz="1800" b="1" dirty="0">
                <a:latin typeface="Times New Roman"/>
                <a:ea typeface="Times New Roman"/>
                <a:cs typeface="Times New Roman"/>
                <a:sym typeface="Times New Roman"/>
              </a:rPr>
              <a:t>CSA1752 – Artificial Intellegence For Healthcare Applications</a:t>
            </a:r>
            <a:endParaRPr lang="en-IN" sz="1800" dirty="0">
              <a:latin typeface="Times New Roman"/>
              <a:cs typeface="Times New Roman"/>
            </a:endParaRPr>
          </a:p>
        </p:txBody>
      </p:sp>
      <p:sp>
        <p:nvSpPr>
          <p:cNvPr id="5" name="object 5"/>
          <p:cNvSpPr txBox="1"/>
          <p:nvPr/>
        </p:nvSpPr>
        <p:spPr>
          <a:xfrm>
            <a:off x="2514600" y="7162800"/>
            <a:ext cx="2683457" cy="1177438"/>
          </a:xfrm>
          <a:prstGeom prst="rect">
            <a:avLst/>
          </a:prstGeom>
        </p:spPr>
        <p:txBody>
          <a:bodyPr vert="horz" wrap="square" lIns="0" tIns="12700" rIns="0" bIns="0" rtlCol="0">
            <a:spAutoFit/>
          </a:bodyPr>
          <a:lstStyle/>
          <a:p>
            <a:pPr algn="ctr">
              <a:lnSpc>
                <a:spcPct val="100000"/>
              </a:lnSpc>
              <a:spcBef>
                <a:spcPts val="100"/>
              </a:spcBef>
            </a:pPr>
            <a:r>
              <a:rPr sz="1500" b="1" spc="-20" dirty="0">
                <a:latin typeface="Times New Roman"/>
                <a:cs typeface="Times New Roman"/>
              </a:rPr>
              <a:t>SIMATS</a:t>
            </a:r>
            <a:r>
              <a:rPr sz="1500" b="1" spc="-65" dirty="0">
                <a:latin typeface="Times New Roman"/>
                <a:cs typeface="Times New Roman"/>
              </a:rPr>
              <a:t> </a:t>
            </a:r>
            <a:r>
              <a:rPr sz="1500" b="1" dirty="0">
                <a:latin typeface="Times New Roman"/>
                <a:cs typeface="Times New Roman"/>
              </a:rPr>
              <a:t>ENGINEERING</a:t>
            </a:r>
            <a:endParaRPr sz="1500" dirty="0">
              <a:latin typeface="Times New Roman"/>
              <a:cs typeface="Times New Roman"/>
            </a:endParaRPr>
          </a:p>
          <a:p>
            <a:pPr marL="447675" marR="440055" algn="ctr">
              <a:lnSpc>
                <a:spcPct val="220400"/>
              </a:lnSpc>
            </a:pPr>
            <a:r>
              <a:rPr sz="1500" b="1" dirty="0">
                <a:latin typeface="Times New Roman"/>
                <a:cs typeface="Times New Roman"/>
              </a:rPr>
              <a:t>THANDALAM  </a:t>
            </a:r>
            <a:r>
              <a:rPr lang="en-IN" sz="1500" b="1" dirty="0">
                <a:latin typeface="Times New Roman"/>
                <a:cs typeface="Times New Roman"/>
              </a:rPr>
              <a:t>SEPTEMBER</a:t>
            </a:r>
            <a:r>
              <a:rPr sz="1500" b="1" spc="-35" dirty="0">
                <a:latin typeface="Times New Roman"/>
                <a:cs typeface="Times New Roman"/>
              </a:rPr>
              <a:t> </a:t>
            </a:r>
            <a:r>
              <a:rPr sz="1500" b="1" dirty="0">
                <a:latin typeface="Times New Roman"/>
                <a:cs typeface="Times New Roman"/>
              </a:rPr>
              <a:t>2024</a:t>
            </a:r>
            <a:endParaRPr sz="1500" dirty="0">
              <a:latin typeface="Times New Roman"/>
              <a:cs typeface="Times New Roman"/>
            </a:endParaRPr>
          </a:p>
        </p:txBody>
      </p:sp>
      <p:pic>
        <p:nvPicPr>
          <p:cNvPr id="6" name="object 6"/>
          <p:cNvPicPr/>
          <p:nvPr/>
        </p:nvPicPr>
        <p:blipFill>
          <a:blip r:embed="rId2" cstate="print"/>
          <a:stretch>
            <a:fillRect/>
          </a:stretch>
        </p:blipFill>
        <p:spPr>
          <a:xfrm>
            <a:off x="3257550" y="5501506"/>
            <a:ext cx="1257300" cy="1190957"/>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735"/>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735"/>
              </a:lnSpc>
            </a:pPr>
            <a:fld id="{81D60167-4931-47E6-BA6A-407CBD079E47}" type="slidenum">
              <a:rPr dirty="0"/>
              <a:t>10</a:t>
            </a:fld>
            <a:endParaRPr dirty="0"/>
          </a:p>
        </p:txBody>
      </p:sp>
      <p:sp>
        <p:nvSpPr>
          <p:cNvPr id="2" name="object 2"/>
          <p:cNvSpPr txBox="1"/>
          <p:nvPr/>
        </p:nvSpPr>
        <p:spPr>
          <a:xfrm>
            <a:off x="762000" y="152400"/>
            <a:ext cx="6794500" cy="9875139"/>
          </a:xfrm>
          <a:prstGeom prst="rect">
            <a:avLst/>
          </a:prstGeom>
        </p:spPr>
        <p:txBody>
          <a:bodyPr vert="horz" wrap="square" lIns="0" tIns="31115" rIns="0" bIns="0" rtlCol="0">
            <a:spAutoFit/>
          </a:bodyPr>
          <a:lstStyle/>
          <a:p>
            <a:pPr marL="317500">
              <a:lnSpc>
                <a:spcPct val="100000"/>
              </a:lnSpc>
              <a:spcBef>
                <a:spcPts val="245"/>
              </a:spcBef>
            </a:pPr>
            <a:r>
              <a:rPr lang="en-IN" b="1" dirty="0">
                <a:latin typeface="Times New Roman"/>
                <a:cs typeface="Times New Roman"/>
              </a:rPr>
              <a:t>RESULT AND OUTPUT:</a:t>
            </a:r>
          </a:p>
          <a:p>
            <a:pPr marL="317500">
              <a:lnSpc>
                <a:spcPct val="100000"/>
              </a:lnSpc>
              <a:spcBef>
                <a:spcPts val="245"/>
              </a:spcBef>
            </a:pPr>
            <a:r>
              <a:rPr lang="en-IN" sz="1600" dirty="0">
                <a:latin typeface="Times New Roman" panose="02020603050405020304" pitchFamily="18" charset="0"/>
                <a:cs typeface="Times New Roman" panose="02020603050405020304" pitchFamily="18" charset="0"/>
              </a:rPr>
              <a:t>1.</a:t>
            </a:r>
            <a:r>
              <a:rPr lang="en-IN" sz="1600" b="1" i="0" dirty="0">
                <a:solidFill>
                  <a:srgbClr val="0D0D0D"/>
                </a:solidFill>
                <a:effectLst/>
                <a:latin typeface="Times New Roman" panose="02020603050405020304" pitchFamily="18" charset="0"/>
                <a:cs typeface="Times New Roman" panose="02020603050405020304" pitchFamily="18" charset="0"/>
              </a:rPr>
              <a:t>  Training and Model Performance</a:t>
            </a:r>
          </a:p>
          <a:p>
            <a:pPr algn="l"/>
            <a:r>
              <a:rPr lang="en-US" sz="1600" b="0" i="0" dirty="0">
                <a:solidFill>
                  <a:srgbClr val="0D0D0D"/>
                </a:solidFill>
                <a:effectLst/>
                <a:latin typeface="Times New Roman" panose="02020603050405020304" pitchFamily="18" charset="0"/>
                <a:cs typeface="Times New Roman" panose="02020603050405020304" pitchFamily="18" charset="0"/>
              </a:rPr>
              <a:t>After training the chatbot on the dataset containing different mental health-related intents, the model shows the following key characteristics:</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Training Accuracy</a:t>
            </a:r>
            <a:r>
              <a:rPr lang="en-US" sz="1600" b="0" i="0" dirty="0">
                <a:solidFill>
                  <a:srgbClr val="0D0D0D"/>
                </a:solidFill>
                <a:effectLst/>
                <a:latin typeface="Times New Roman" panose="02020603050405020304" pitchFamily="18" charset="0"/>
                <a:cs typeface="Times New Roman" panose="02020603050405020304" pitchFamily="18" charset="0"/>
              </a:rPr>
              <a:t>: The model trains using a neural network with a </a:t>
            </a:r>
            <a:r>
              <a:rPr lang="en-US" sz="1600" b="0" i="0" dirty="0" err="1">
                <a:solidFill>
                  <a:srgbClr val="0D0D0D"/>
                </a:solidFill>
                <a:effectLst/>
                <a:latin typeface="Times New Roman" panose="02020603050405020304" pitchFamily="18" charset="0"/>
                <a:cs typeface="Times New Roman" panose="02020603050405020304" pitchFamily="18" charset="0"/>
              </a:rPr>
              <a:t>softmax</a:t>
            </a:r>
            <a:r>
              <a:rPr lang="en-US" sz="1600" b="0" i="0" dirty="0">
                <a:solidFill>
                  <a:srgbClr val="0D0D0D"/>
                </a:solidFill>
                <a:effectLst/>
                <a:latin typeface="Times New Roman" panose="02020603050405020304" pitchFamily="18" charset="0"/>
                <a:cs typeface="Times New Roman" panose="02020603050405020304" pitchFamily="18" charset="0"/>
              </a:rPr>
              <a:t> output layer to classify user input into one of the predefined mental health-related intents (e.g., anxiety, depression, etc.). Given enough epochs, the model's accuracy improves, typically achieving a high level of performance (depending on the size and variety of the training data).</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Loss Reduction</a:t>
            </a:r>
            <a:r>
              <a:rPr lang="en-US" sz="1600" b="0" i="0" dirty="0">
                <a:solidFill>
                  <a:srgbClr val="0D0D0D"/>
                </a:solidFill>
                <a:effectLst/>
                <a:latin typeface="Times New Roman" panose="02020603050405020304" pitchFamily="18" charset="0"/>
                <a:cs typeface="Times New Roman" panose="02020603050405020304" pitchFamily="18" charset="0"/>
              </a:rPr>
              <a:t>: Over 200 epochs, the categorical cross-entropy loss gradually decreases, indicating the model's growing ability to classify inputs correctly.</a:t>
            </a:r>
          </a:p>
          <a:p>
            <a:pPr algn="l"/>
            <a:r>
              <a:rPr lang="en-IN" sz="1600" dirty="0">
                <a:latin typeface="Times New Roman" panose="02020603050405020304" pitchFamily="18" charset="0"/>
                <a:cs typeface="Times New Roman" panose="02020603050405020304" pitchFamily="18" charset="0"/>
              </a:rPr>
              <a:t>       2.</a:t>
            </a:r>
            <a:r>
              <a:rPr lang="en-US" sz="1600" b="1" i="0" dirty="0">
                <a:solidFill>
                  <a:srgbClr val="0D0D0D"/>
                </a:solidFill>
                <a:effectLst/>
                <a:latin typeface="Times New Roman" panose="02020603050405020304" pitchFamily="18" charset="0"/>
                <a:cs typeface="Times New Roman" panose="02020603050405020304" pitchFamily="18" charset="0"/>
              </a:rPr>
              <a:t> Interaction Results with the Chatbot</a:t>
            </a:r>
            <a:br>
              <a:rPr lang="en-US" sz="1600" dirty="0">
                <a:latin typeface="Times New Roman" panose="02020603050405020304" pitchFamily="18" charset="0"/>
                <a:cs typeface="Times New Roman" panose="02020603050405020304" pitchFamily="18" charset="0"/>
              </a:rPr>
            </a:br>
            <a:r>
              <a:rPr lang="en-US" sz="1600" b="0" i="0" dirty="0">
                <a:solidFill>
                  <a:srgbClr val="0D0D0D"/>
                </a:solidFill>
                <a:effectLst/>
                <a:latin typeface="Times New Roman" panose="02020603050405020304" pitchFamily="18" charset="0"/>
                <a:cs typeface="Times New Roman" panose="02020603050405020304" pitchFamily="18" charset="0"/>
              </a:rPr>
              <a:t>The AI chatbot responds to user queries in real-time based on the classification of input patterns. Below are examples of how the chatbot responds to different types of user input:</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User Input: "Hi"</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Chatbot Response</a:t>
            </a:r>
            <a:r>
              <a:rPr lang="en-US" sz="1600" b="0" i="0" dirty="0">
                <a:solidFill>
                  <a:srgbClr val="0D0D0D"/>
                </a:solidFill>
                <a:effectLst/>
                <a:latin typeface="Times New Roman" panose="02020603050405020304" pitchFamily="18" charset="0"/>
                <a:cs typeface="Times New Roman" panose="02020603050405020304" pitchFamily="18" charset="0"/>
              </a:rPr>
              <a:t>: "Hello! How can I support you today?"</a:t>
            </a:r>
          </a:p>
          <a:p>
            <a:pPr marL="742950" lvl="1" indent="-285750"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Explanation</a:t>
            </a:r>
            <a:r>
              <a:rPr lang="en-US" sz="1600" b="0" i="0" dirty="0">
                <a:solidFill>
                  <a:srgbClr val="0D0D0D"/>
                </a:solidFill>
                <a:effectLst/>
                <a:latin typeface="Times New Roman" panose="02020603050405020304" pitchFamily="18" charset="0"/>
                <a:cs typeface="Times New Roman" panose="02020603050405020304" pitchFamily="18" charset="0"/>
              </a:rPr>
              <a:t>: The chatbot correctly identifies a greeting and responds with an appropriate greeting message.</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User Input: "I'm feeling really down"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Chatbot Response</a:t>
            </a:r>
            <a:r>
              <a:rPr lang="en-US" sz="1600" b="0" i="0" dirty="0">
                <a:solidFill>
                  <a:srgbClr val="0D0D0D"/>
                </a:solidFill>
                <a:effectLst/>
                <a:latin typeface="Times New Roman" panose="02020603050405020304" pitchFamily="18" charset="0"/>
                <a:cs typeface="Times New Roman" panose="02020603050405020304" pitchFamily="18" charset="0"/>
              </a:rPr>
              <a:t>: "I'm sorry you're feeling this way. Have you tried talking to someone you trust?"</a:t>
            </a:r>
          </a:p>
          <a:p>
            <a:pPr marL="742950" lvl="1" indent="-285750"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Explanation</a:t>
            </a:r>
            <a:r>
              <a:rPr lang="en-US" sz="1600" b="0" i="0" dirty="0">
                <a:solidFill>
                  <a:srgbClr val="0D0D0D"/>
                </a:solidFill>
                <a:effectLst/>
                <a:latin typeface="Times New Roman" panose="02020603050405020304" pitchFamily="18" charset="0"/>
                <a:cs typeface="Times New Roman" panose="02020603050405020304" pitchFamily="18" charset="0"/>
              </a:rPr>
              <a:t>: The chatbot correctly classifies the intent as depression-related and provides an empathetic response.</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User Input: "I'm anxious about tomorrow"</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Chatbot Response</a:t>
            </a:r>
            <a:r>
              <a:rPr lang="en-US" sz="1600" b="0" i="0" dirty="0">
                <a:solidFill>
                  <a:srgbClr val="0D0D0D"/>
                </a:solidFill>
                <a:effectLst/>
                <a:latin typeface="Times New Roman" panose="02020603050405020304" pitchFamily="18" charset="0"/>
                <a:cs typeface="Times New Roman" panose="02020603050405020304" pitchFamily="18" charset="0"/>
              </a:rPr>
              <a:t>: "It's okay to feel anxious. Deep breathing exercises might help."</a:t>
            </a:r>
          </a:p>
          <a:p>
            <a:pPr marL="742950" lvl="1" indent="-285750"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Explanation</a:t>
            </a:r>
            <a:r>
              <a:rPr lang="en-US" sz="1600" b="0" i="0" dirty="0">
                <a:solidFill>
                  <a:srgbClr val="0D0D0D"/>
                </a:solidFill>
                <a:effectLst/>
                <a:latin typeface="Times New Roman" panose="02020603050405020304" pitchFamily="18" charset="0"/>
                <a:cs typeface="Times New Roman" panose="02020603050405020304" pitchFamily="18" charset="0"/>
              </a:rPr>
              <a:t>: The chatbot recognizes the anxiety-related input and suggests a coping mechanism.</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User Input: "I want to hurt myself"</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Chatbot Response</a:t>
            </a:r>
            <a:r>
              <a:rPr lang="en-US" sz="1600" b="0" i="0" dirty="0">
                <a:solidFill>
                  <a:srgbClr val="0D0D0D"/>
                </a:solidFill>
                <a:effectLst/>
                <a:latin typeface="Times New Roman" panose="02020603050405020304" pitchFamily="18" charset="0"/>
                <a:cs typeface="Times New Roman" panose="02020603050405020304" pitchFamily="18" charset="0"/>
              </a:rPr>
              <a:t>: "I'm really sorry you're feeling this way. Please consider talking to a professional or calling a helpline."</a:t>
            </a:r>
          </a:p>
          <a:p>
            <a:pPr marL="742950" lvl="1" indent="-285750"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Explanation</a:t>
            </a:r>
            <a:r>
              <a:rPr lang="en-US" sz="1600" b="0" i="0" dirty="0">
                <a:solidFill>
                  <a:srgbClr val="0D0D0D"/>
                </a:solidFill>
                <a:effectLst/>
                <a:latin typeface="Times New Roman" panose="02020603050405020304" pitchFamily="18" charset="0"/>
                <a:cs typeface="Times New Roman" panose="02020603050405020304" pitchFamily="18" charset="0"/>
              </a:rPr>
              <a:t>: The chatbot correctly identifies a self-harm-related intent and offers a sensitive response, encouraging the user to seek professional help.</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User Input: "Bye"</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Chatbot Response</a:t>
            </a:r>
            <a:r>
              <a:rPr lang="en-US" sz="1600" b="0" i="0" dirty="0">
                <a:solidFill>
                  <a:srgbClr val="0D0D0D"/>
                </a:solidFill>
                <a:effectLst/>
                <a:latin typeface="Times New Roman" panose="02020603050405020304" pitchFamily="18" charset="0"/>
                <a:cs typeface="Times New Roman" panose="02020603050405020304" pitchFamily="18" charset="0"/>
              </a:rPr>
              <a:t>: "Take care! Reach out whenever you need support."</a:t>
            </a:r>
          </a:p>
          <a:p>
            <a:pPr marL="742950" lvl="1" indent="-285750"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Explanation</a:t>
            </a:r>
            <a:r>
              <a:rPr lang="en-US" sz="1600" b="0" i="0" dirty="0">
                <a:solidFill>
                  <a:srgbClr val="0D0D0D"/>
                </a:solidFill>
                <a:effectLst/>
                <a:latin typeface="Times New Roman" panose="02020603050405020304" pitchFamily="18" charset="0"/>
                <a:cs typeface="Times New Roman" panose="02020603050405020304" pitchFamily="18" charset="0"/>
              </a:rPr>
              <a:t>: The chatbot understands that the user is ending the conversation and responds appropriately.</a:t>
            </a:r>
          </a:p>
          <a:p>
            <a:endParaRPr sz="12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735"/>
              </a:lnSpc>
            </a:pPr>
            <a:fld id="{81D60167-4931-47E6-BA6A-407CBD079E47}" type="slidenum">
              <a:rPr dirty="0"/>
              <a:t>11</a:t>
            </a:fld>
            <a:endParaRPr dirty="0"/>
          </a:p>
        </p:txBody>
      </p:sp>
      <p:sp>
        <p:nvSpPr>
          <p:cNvPr id="2" name="object 2"/>
          <p:cNvSpPr txBox="1"/>
          <p:nvPr/>
        </p:nvSpPr>
        <p:spPr>
          <a:xfrm>
            <a:off x="889000" y="381000"/>
            <a:ext cx="5969000" cy="9666749"/>
          </a:xfrm>
          <a:prstGeom prst="rect">
            <a:avLst/>
          </a:prstGeom>
        </p:spPr>
        <p:txBody>
          <a:bodyPr vert="horz" wrap="square" lIns="0" tIns="12700" rIns="0" bIns="0" rtlCol="0">
            <a:spAutoFit/>
          </a:bodyPr>
          <a:lstStyle/>
          <a:p>
            <a:pPr marL="12700">
              <a:spcBef>
                <a:spcPts val="100"/>
              </a:spcBef>
              <a:tabLst>
                <a:tab pos="203200" algn="l"/>
              </a:tabLst>
            </a:pPr>
            <a:r>
              <a:rPr lang="en-IN" sz="1600" b="1" dirty="0">
                <a:latin typeface="Times New Roman" panose="02020603050405020304" pitchFamily="18" charset="0"/>
                <a:cs typeface="Times New Roman" panose="02020603050405020304" pitchFamily="18" charset="0"/>
              </a:rPr>
              <a:t>3.</a:t>
            </a:r>
            <a:r>
              <a:rPr lang="en-IN" sz="1600" b="1" i="0" dirty="0">
                <a:solidFill>
                  <a:srgbClr val="0D0D0D"/>
                </a:solidFill>
                <a:effectLst/>
                <a:latin typeface="Times New Roman" panose="02020603050405020304" pitchFamily="18" charset="0"/>
                <a:cs typeface="Times New Roman" panose="02020603050405020304" pitchFamily="18" charset="0"/>
              </a:rPr>
              <a:t> Intent Classification Results</a:t>
            </a:r>
          </a:p>
          <a:p>
            <a:pPr marL="298450" indent="-285750">
              <a:lnSpc>
                <a:spcPct val="100000"/>
              </a:lnSpc>
              <a:spcBef>
                <a:spcPts val="100"/>
              </a:spcBef>
              <a:buFont typeface="Arial" panose="020B0604020202020204" pitchFamily="34" charset="0"/>
              <a:buChar char="•"/>
              <a:tabLst>
                <a:tab pos="203200" algn="l"/>
              </a:tabLst>
            </a:pPr>
            <a:r>
              <a:rPr lang="en-US" sz="1600" b="0" i="0" dirty="0">
                <a:solidFill>
                  <a:srgbClr val="0D0D0D"/>
                </a:solidFill>
                <a:effectLst/>
                <a:latin typeface="Times New Roman" panose="02020603050405020304" pitchFamily="18" charset="0"/>
                <a:cs typeface="Times New Roman" panose="02020603050405020304" pitchFamily="18" charset="0"/>
              </a:rPr>
              <a:t>The chatbot uses a neural network to classify the user's input into predefined intents (like greeting, anxiety, or depression). The </a:t>
            </a:r>
            <a:r>
              <a:rPr lang="en-US" sz="1600" b="1" i="0" dirty="0" err="1">
                <a:solidFill>
                  <a:srgbClr val="0D0D0D"/>
                </a:solidFill>
                <a:effectLst/>
                <a:latin typeface="Times New Roman" panose="02020603050405020304" pitchFamily="18" charset="0"/>
                <a:cs typeface="Times New Roman" panose="02020603050405020304" pitchFamily="18" charset="0"/>
              </a:rPr>
              <a:t>classify_local</a:t>
            </a:r>
            <a:r>
              <a:rPr lang="en-US" sz="1600" b="0" i="0" dirty="0">
                <a:solidFill>
                  <a:srgbClr val="0D0D0D"/>
                </a:solidFill>
                <a:effectLst/>
                <a:latin typeface="Times New Roman" panose="02020603050405020304" pitchFamily="18" charset="0"/>
                <a:cs typeface="Times New Roman" panose="02020603050405020304" pitchFamily="18" charset="0"/>
              </a:rPr>
              <a:t> function returns a probability score for each intent based on the user's input. If the score is higher than the defined </a:t>
            </a:r>
            <a:r>
              <a:rPr lang="en-US" sz="1600" b="1" i="0" dirty="0">
                <a:solidFill>
                  <a:srgbClr val="0D0D0D"/>
                </a:solidFill>
                <a:effectLst/>
                <a:latin typeface="Times New Roman" panose="02020603050405020304" pitchFamily="18" charset="0"/>
                <a:cs typeface="Times New Roman" panose="02020603050405020304" pitchFamily="18" charset="0"/>
              </a:rPr>
              <a:t>ERROR_THRESHOLD</a:t>
            </a:r>
            <a:r>
              <a:rPr lang="en-US" sz="1600" b="0" i="0" dirty="0">
                <a:solidFill>
                  <a:srgbClr val="0D0D0D"/>
                </a:solidFill>
                <a:effectLst/>
                <a:latin typeface="Times New Roman" panose="02020603050405020304" pitchFamily="18" charset="0"/>
                <a:cs typeface="Times New Roman" panose="02020603050405020304" pitchFamily="18" charset="0"/>
              </a:rPr>
              <a:t> (0.25 in this case), the chatbot selects the intent with the highest probability and responds accordingly.</a:t>
            </a:r>
            <a:endParaRPr lang="en-US" sz="1600" b="1" i="0" dirty="0">
              <a:solidFill>
                <a:srgbClr val="0D0D0D"/>
              </a:solidFill>
              <a:effectLst/>
              <a:latin typeface="Times New Roman" panose="02020603050405020304" pitchFamily="18" charset="0"/>
              <a:cs typeface="Times New Roman" panose="02020603050405020304" pitchFamily="18" charset="0"/>
            </a:endParaRPr>
          </a:p>
          <a:p>
            <a:pPr marL="12700">
              <a:lnSpc>
                <a:spcPct val="100000"/>
              </a:lnSpc>
              <a:spcBef>
                <a:spcPts val="100"/>
              </a:spcBef>
              <a:tabLst>
                <a:tab pos="203200" algn="l"/>
              </a:tabLst>
            </a:pPr>
            <a:r>
              <a:rPr lang="en-IN" sz="1600" dirty="0">
                <a:latin typeface="Times New Roman" panose="02020603050405020304" pitchFamily="18" charset="0"/>
                <a:cs typeface="Times New Roman" panose="02020603050405020304" pitchFamily="18" charset="0"/>
              </a:rPr>
              <a:t>[{'intent': 'depression', 'probability': '0.89'}, {'intent': 'anxiety', 'probability': '0.10’}]</a:t>
            </a:r>
          </a:p>
          <a:p>
            <a:pPr marL="12700">
              <a:spcBef>
                <a:spcPts val="100"/>
              </a:spcBef>
              <a:tabLst>
                <a:tab pos="203200" algn="l"/>
              </a:tabLst>
            </a:pPr>
            <a:r>
              <a:rPr lang="en-US" sz="1600" b="1" dirty="0">
                <a:solidFill>
                  <a:srgbClr val="0D0D0D"/>
                </a:solidFill>
                <a:latin typeface="Times New Roman" panose="02020603050405020304" pitchFamily="18" charset="0"/>
                <a:cs typeface="Times New Roman" panose="02020603050405020304" pitchFamily="18" charset="0"/>
              </a:rPr>
              <a:t>4.</a:t>
            </a:r>
            <a:r>
              <a:rPr lang="en-IN" sz="1600" b="1" i="0" dirty="0">
                <a:solidFill>
                  <a:srgbClr val="0D0D0D"/>
                </a:solidFill>
                <a:effectLst/>
                <a:latin typeface="Times New Roman" panose="02020603050405020304" pitchFamily="18" charset="0"/>
                <a:cs typeface="Times New Roman" panose="02020603050405020304" pitchFamily="18" charset="0"/>
              </a:rPr>
              <a:t> General Chatbot Responses</a:t>
            </a:r>
          </a:p>
          <a:p>
            <a:pPr marL="298450" indent="-285750">
              <a:lnSpc>
                <a:spcPct val="100000"/>
              </a:lnSpc>
              <a:spcBef>
                <a:spcPts val="100"/>
              </a:spcBef>
              <a:buFont typeface="Arial" panose="020B0604020202020204" pitchFamily="34" charset="0"/>
              <a:buChar char="•"/>
              <a:tabLst>
                <a:tab pos="203200" algn="l"/>
              </a:tabLst>
            </a:pPr>
            <a:r>
              <a:rPr lang="en-US" sz="1600" b="0" i="0" dirty="0">
                <a:solidFill>
                  <a:srgbClr val="0D0D0D"/>
                </a:solidFill>
                <a:effectLst/>
                <a:latin typeface="Times New Roman" panose="02020603050405020304" pitchFamily="18" charset="0"/>
                <a:cs typeface="Times New Roman" panose="02020603050405020304" pitchFamily="18" charset="0"/>
              </a:rPr>
              <a:t>The chatbot provides empathetic and supportive responses when interacting with users, which can help them feel heard and encouraged. However, it's important to note that the chatbot is not a replacement for professional therapy or crisis intervention</a:t>
            </a:r>
            <a:endParaRPr lang="en-US" sz="1600" b="1" dirty="0">
              <a:solidFill>
                <a:srgbClr val="0D0D0D"/>
              </a:solidFill>
              <a:latin typeface="Times New Roman" panose="02020603050405020304" pitchFamily="18" charset="0"/>
              <a:cs typeface="Times New Roman" panose="02020603050405020304" pitchFamily="18" charset="0"/>
            </a:endParaRPr>
          </a:p>
          <a:p>
            <a:pPr algn="l"/>
            <a:r>
              <a:rPr lang="en-US" sz="1600" b="1" dirty="0">
                <a:solidFill>
                  <a:srgbClr val="0D0D0D"/>
                </a:solidFill>
                <a:latin typeface="Times New Roman" panose="02020603050405020304" pitchFamily="18" charset="0"/>
                <a:cs typeface="Times New Roman" panose="02020603050405020304" pitchFamily="18" charset="0"/>
              </a:rPr>
              <a:t>5.</a:t>
            </a:r>
            <a:r>
              <a:rPr lang="en-IN" sz="1600" b="1" i="0" dirty="0">
                <a:solidFill>
                  <a:srgbClr val="0D0D0D"/>
                </a:solidFill>
                <a:effectLst/>
                <a:latin typeface="Times New Roman" panose="02020603050405020304" pitchFamily="18" charset="0"/>
                <a:cs typeface="Times New Roman" panose="02020603050405020304" pitchFamily="18" charset="0"/>
              </a:rPr>
              <a:t> Limitations of the Results</a:t>
            </a:r>
          </a:p>
          <a:p>
            <a:pPr marL="285750" indent="-285750"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Limited Intent Coverage</a:t>
            </a:r>
            <a:r>
              <a:rPr lang="en-US" sz="1600" b="0" i="0" dirty="0">
                <a:solidFill>
                  <a:srgbClr val="0D0D0D"/>
                </a:solidFill>
                <a:effectLst/>
                <a:latin typeface="Times New Roman" panose="02020603050405020304" pitchFamily="18" charset="0"/>
                <a:cs typeface="Times New Roman" panose="02020603050405020304" pitchFamily="18" charset="0"/>
              </a:rPr>
              <a:t>: Since the chatbot is trained on a limited number of intents (e.g., anxiety, depression, self-harm, etc.), it may not be able to handle a wide variety of mental health issues unless further training data is added.</a:t>
            </a:r>
          </a:p>
          <a:p>
            <a:pPr marL="285750" indent="-285750"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Language Flexibility</a:t>
            </a:r>
            <a:r>
              <a:rPr lang="en-US" sz="1600" b="0" i="0" dirty="0">
                <a:solidFill>
                  <a:srgbClr val="0D0D0D"/>
                </a:solidFill>
                <a:effectLst/>
                <a:latin typeface="Times New Roman" panose="02020603050405020304" pitchFamily="18" charset="0"/>
                <a:cs typeface="Times New Roman" panose="02020603050405020304" pitchFamily="18" charset="0"/>
              </a:rPr>
              <a:t>: The chatbot depends on pattern matching and lemmatization, which may not always capture the full context of the conversation. Some nuanced sentences or complex emotional expressions might not be classified correctly.</a:t>
            </a:r>
          </a:p>
          <a:p>
            <a:pPr marL="285750" indent="-285750"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Ethical Considerations</a:t>
            </a:r>
            <a:r>
              <a:rPr lang="en-US" sz="1600" b="0" i="0" dirty="0">
                <a:solidFill>
                  <a:srgbClr val="0D0D0D"/>
                </a:solidFill>
                <a:effectLst/>
                <a:latin typeface="Times New Roman" panose="02020603050405020304" pitchFamily="18" charset="0"/>
                <a:cs typeface="Times New Roman" panose="02020603050405020304" pitchFamily="18" charset="0"/>
              </a:rPr>
              <a:t>: While the chatbot can offer basic support, it is essential to route users to professional help when dealing with serious mental health concerns. The chatbot’s responses are general and should be paired with referral to licensed professionals.</a:t>
            </a:r>
          </a:p>
          <a:p>
            <a:pPr algn="l"/>
            <a:endParaRPr lang="en-US" sz="1600" b="0" i="0" dirty="0">
              <a:solidFill>
                <a:srgbClr val="0D0D0D"/>
              </a:solidFill>
              <a:effectLst/>
              <a:latin typeface="Times New Roman" panose="02020603050405020304" pitchFamily="18" charset="0"/>
              <a:cs typeface="Times New Roman" panose="02020603050405020304" pitchFamily="18" charset="0"/>
            </a:endParaRPr>
          </a:p>
          <a:p>
            <a:r>
              <a:rPr lang="en-US" sz="1600" dirty="0">
                <a:solidFill>
                  <a:srgbClr val="0D0D0D"/>
                </a:solidFill>
                <a:latin typeface="Times New Roman" panose="02020603050405020304" pitchFamily="18" charset="0"/>
                <a:cs typeface="Times New Roman" panose="02020603050405020304" pitchFamily="18" charset="0"/>
              </a:rPr>
              <a:t>6.</a:t>
            </a:r>
            <a:r>
              <a:rPr lang="en-IN" sz="1600" b="1" i="0" dirty="0">
                <a:solidFill>
                  <a:srgbClr val="0D0D0D"/>
                </a:solidFill>
                <a:effectLst/>
                <a:latin typeface="Times New Roman" panose="02020603050405020304" pitchFamily="18" charset="0"/>
                <a:cs typeface="Times New Roman" panose="02020603050405020304" pitchFamily="18" charset="0"/>
              </a:rPr>
              <a:t> Output Summary</a:t>
            </a:r>
          </a:p>
          <a:p>
            <a:pPr marL="285750"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The chatbot provides </a:t>
            </a:r>
            <a:r>
              <a:rPr lang="en-US" sz="1600" b="1" i="0" dirty="0">
                <a:solidFill>
                  <a:srgbClr val="0D0D0D"/>
                </a:solidFill>
                <a:effectLst/>
                <a:latin typeface="Times New Roman" panose="02020603050405020304" pitchFamily="18" charset="0"/>
                <a:cs typeface="Times New Roman" panose="02020603050405020304" pitchFamily="18" charset="0"/>
              </a:rPr>
              <a:t>empathetic responses</a:t>
            </a:r>
            <a:r>
              <a:rPr lang="en-US" sz="1600" b="0" i="0" dirty="0">
                <a:solidFill>
                  <a:srgbClr val="0D0D0D"/>
                </a:solidFill>
                <a:effectLst/>
                <a:latin typeface="Times New Roman" panose="02020603050405020304" pitchFamily="18" charset="0"/>
                <a:cs typeface="Times New Roman" panose="02020603050405020304" pitchFamily="18" charset="0"/>
              </a:rPr>
              <a:t> to user queries, offering basic support, and suggesting simple coping mechanisms (e.g., deep breathing).</a:t>
            </a:r>
          </a:p>
          <a:p>
            <a:pPr marL="285750"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It effectively </a:t>
            </a:r>
            <a:r>
              <a:rPr lang="en-US" sz="1600" b="1" i="0" dirty="0">
                <a:solidFill>
                  <a:srgbClr val="0D0D0D"/>
                </a:solidFill>
                <a:effectLst/>
                <a:latin typeface="Times New Roman" panose="02020603050405020304" pitchFamily="18" charset="0"/>
                <a:cs typeface="Times New Roman" panose="02020603050405020304" pitchFamily="18" charset="0"/>
              </a:rPr>
              <a:t>classifies</a:t>
            </a:r>
            <a:r>
              <a:rPr lang="en-US" sz="1600" b="0" i="0" dirty="0">
                <a:solidFill>
                  <a:srgbClr val="0D0D0D"/>
                </a:solidFill>
                <a:effectLst/>
                <a:latin typeface="Times New Roman" panose="02020603050405020304" pitchFamily="18" charset="0"/>
                <a:cs typeface="Times New Roman" panose="02020603050405020304" pitchFamily="18" charset="0"/>
              </a:rPr>
              <a:t> user input based on predefined patterns, using a trained neural network.</a:t>
            </a:r>
          </a:p>
          <a:p>
            <a:pPr marL="285750"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Users can have an </a:t>
            </a:r>
            <a:r>
              <a:rPr lang="en-US" sz="1600" b="1" i="0" dirty="0">
                <a:solidFill>
                  <a:srgbClr val="0D0D0D"/>
                </a:solidFill>
                <a:effectLst/>
                <a:latin typeface="Times New Roman" panose="02020603050405020304" pitchFamily="18" charset="0"/>
                <a:cs typeface="Times New Roman" panose="02020603050405020304" pitchFamily="18" charset="0"/>
              </a:rPr>
              <a:t>interactive conversation</a:t>
            </a:r>
            <a:r>
              <a:rPr lang="en-US" sz="1600" b="0" i="0" dirty="0">
                <a:solidFill>
                  <a:srgbClr val="0D0D0D"/>
                </a:solidFill>
                <a:effectLst/>
                <a:latin typeface="Times New Roman" panose="02020603050405020304" pitchFamily="18" charset="0"/>
                <a:cs typeface="Times New Roman" panose="02020603050405020304" pitchFamily="18" charset="0"/>
              </a:rPr>
              <a:t>, where they can express how they are feeling and receive relevant responses based on their emotional state.</a:t>
            </a:r>
          </a:p>
          <a:p>
            <a:pPr algn="l"/>
            <a:endParaRPr lang="en-US" sz="1600" b="0" i="0" dirty="0">
              <a:solidFill>
                <a:srgbClr val="0D0D0D"/>
              </a:solidFill>
              <a:effectLst/>
              <a:latin typeface="ui-sans-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735"/>
              </a:lnSpc>
            </a:pPr>
            <a:fld id="{81D60167-4931-47E6-BA6A-407CBD079E47}" type="slidenum">
              <a:rPr dirty="0"/>
              <a:t>12</a:t>
            </a:fld>
            <a:endParaRPr dirty="0"/>
          </a:p>
        </p:txBody>
      </p:sp>
      <p:sp>
        <p:nvSpPr>
          <p:cNvPr id="2" name="object 2"/>
          <p:cNvSpPr txBox="1"/>
          <p:nvPr/>
        </p:nvSpPr>
        <p:spPr>
          <a:xfrm>
            <a:off x="901700" y="152400"/>
            <a:ext cx="6261100" cy="9662132"/>
          </a:xfrm>
          <a:prstGeom prst="rect">
            <a:avLst/>
          </a:prstGeom>
        </p:spPr>
        <p:txBody>
          <a:bodyPr vert="horz" wrap="square" lIns="0" tIns="12700" rIns="0" bIns="0" rtlCol="0">
            <a:spAutoFit/>
          </a:bodyPr>
          <a:lstStyle/>
          <a:p>
            <a:pPr marL="12700" marR="11430" algn="just">
              <a:lnSpc>
                <a:spcPct val="110200"/>
              </a:lnSpc>
              <a:spcBef>
                <a:spcPts val="100"/>
              </a:spcBef>
            </a:pPr>
            <a:r>
              <a:rPr lang="en-IN" b="1" dirty="0">
                <a:latin typeface="Times New Roman"/>
                <a:cs typeface="Times New Roman"/>
              </a:rPr>
              <a:t>CONCLUSION:</a:t>
            </a:r>
          </a:p>
          <a:p>
            <a:pPr marL="298450" marR="11430" indent="-285750" algn="just">
              <a:lnSpc>
                <a:spcPct val="110200"/>
              </a:lnSpc>
              <a:spcBef>
                <a:spcPts val="100"/>
              </a:spcBef>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The implementation of AI-powered chatbots for mental health support presents a promising advancement in providing accessible and immediate assistance to individuals experiencing emotional distress. By leveraging natural language processing (NLP) and machine learning, the chatbot is capable of understanding and classifying user input into predefined mental health categories such as anxiety, depression, and self-harm, offering empathetic and supportive responses.</a:t>
            </a:r>
            <a:endParaRPr lang="en-IN" sz="16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Accessibility and Availability</a:t>
            </a:r>
            <a:r>
              <a:rPr lang="en-US" sz="1600" b="0" i="0" dirty="0">
                <a:solidFill>
                  <a:srgbClr val="0D0D0D"/>
                </a:solidFill>
                <a:effectLst/>
                <a:latin typeface="Times New Roman" panose="02020603050405020304" pitchFamily="18" charset="0"/>
                <a:cs typeface="Times New Roman" panose="02020603050405020304" pitchFamily="18" charset="0"/>
              </a:rPr>
              <a:t>: AI chatbots are available 24/7, offering immediate interaction and basic emotional support to users in need. This makes them valuable for people who may feel hesitant to seek human help or those who need quick guidance during moments of emotional vulnerability.</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Empathy and Sensitivity</a:t>
            </a:r>
            <a:r>
              <a:rPr lang="en-US" sz="1600" b="0" i="0" dirty="0">
                <a:solidFill>
                  <a:srgbClr val="0D0D0D"/>
                </a:solidFill>
                <a:effectLst/>
                <a:latin typeface="Times New Roman" panose="02020603050405020304" pitchFamily="18" charset="0"/>
                <a:cs typeface="Times New Roman" panose="02020603050405020304" pitchFamily="18" charset="0"/>
              </a:rPr>
              <a:t>: The chatbot is designed to respond with empathetic and sensitive language, providing an initial layer of emotional support. While it cannot replace human empathy and clinical expertise, it can provide comforting and supportive messages that may help users feel heard and understood.</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Mental Health Awareness</a:t>
            </a:r>
            <a:r>
              <a:rPr lang="en-US" sz="1600" b="0" i="0" dirty="0">
                <a:solidFill>
                  <a:srgbClr val="0D0D0D"/>
                </a:solidFill>
                <a:effectLst/>
                <a:latin typeface="Times New Roman" panose="02020603050405020304" pitchFamily="18" charset="0"/>
                <a:cs typeface="Times New Roman" panose="02020603050405020304" pitchFamily="18" charset="0"/>
              </a:rPr>
              <a:t>: Chatbots like this can help raise awareness about mental health and encourage people to recognize their emotions. For example, it offers suggestions for coping mechanisms, such as deep breathing for anxiety, and promotes the importance of seeking professional help in severe situations.</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Scalability</a:t>
            </a:r>
            <a:r>
              <a:rPr lang="en-US" sz="1600" b="0" i="0" dirty="0">
                <a:solidFill>
                  <a:srgbClr val="0D0D0D"/>
                </a:solidFill>
                <a:effectLst/>
                <a:latin typeface="Times New Roman" panose="02020603050405020304" pitchFamily="18" charset="0"/>
                <a:cs typeface="Times New Roman" panose="02020603050405020304" pitchFamily="18" charset="0"/>
              </a:rPr>
              <a:t>: Once trained, AI chatbots can be scaled to serve a large number of users simultaneously. This makes them a cost-effective solution for offering basic mental health support, especially in environments where professional help might be limited or unavailable.</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Limitations</a:t>
            </a:r>
            <a:r>
              <a:rPr lang="en-US" sz="1600" b="0" i="0" dirty="0">
                <a:solidFill>
                  <a:srgbClr val="0D0D0D"/>
                </a:solidFill>
                <a:effectLst/>
                <a:latin typeface="Times New Roman" panose="02020603050405020304" pitchFamily="18" charset="0"/>
                <a:cs typeface="Times New Roman" panose="02020603050405020304" pitchFamily="18" charset="0"/>
              </a:rPr>
              <a:t>: Despite its usefulness, the chatbot has limitations. It is only capable of responding to a set of predefined intents and may struggle with understanding complex emotional expressions or conversations that fall outside its training scope. Additionally, it lacks the ability to provide personalized mental health interventions or crisis management, making professional support essential for severe cases.</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Ethical Considerations</a:t>
            </a:r>
            <a:r>
              <a:rPr lang="en-US" sz="1600" b="0" i="0" dirty="0">
                <a:solidFill>
                  <a:srgbClr val="0D0D0D"/>
                </a:solidFill>
                <a:effectLst/>
                <a:latin typeface="Times New Roman" panose="02020603050405020304" pitchFamily="18" charset="0"/>
                <a:cs typeface="Times New Roman" panose="02020603050405020304" pitchFamily="18" charset="0"/>
              </a:rPr>
              <a:t>: The chatbot should be seen as a supplementary tool, not a replacement for professional therapy or counseling. It is important to ensure that users in crisis situations are directed to appropriate resources, such as helplines or licensed mental health professionals.</a:t>
            </a:r>
          </a:p>
          <a:p>
            <a:pPr marL="12700" marR="11430" algn="just">
              <a:lnSpc>
                <a:spcPct val="110200"/>
              </a:lnSpc>
              <a:spcBef>
                <a:spcPts val="100"/>
              </a:spcBef>
            </a:pPr>
            <a:endParaRPr b="1"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735"/>
              </a:lnSpc>
            </a:pPr>
            <a:fld id="{81D60167-4931-47E6-BA6A-407CBD079E47}" type="slidenum">
              <a:rPr dirty="0"/>
              <a:t>13</a:t>
            </a:fld>
            <a:endParaRPr dirty="0"/>
          </a:p>
        </p:txBody>
      </p:sp>
      <p:sp>
        <p:nvSpPr>
          <p:cNvPr id="2" name="object 2"/>
          <p:cNvSpPr txBox="1"/>
          <p:nvPr/>
        </p:nvSpPr>
        <p:spPr>
          <a:xfrm>
            <a:off x="901700" y="533400"/>
            <a:ext cx="5969000" cy="8479885"/>
          </a:xfrm>
          <a:prstGeom prst="rect">
            <a:avLst/>
          </a:prstGeom>
        </p:spPr>
        <p:txBody>
          <a:bodyPr vert="horz" wrap="square" lIns="0" tIns="31115" rIns="0" bIns="0" rtlCol="0">
            <a:spAutoFit/>
          </a:bodyPr>
          <a:lstStyle/>
          <a:p>
            <a:pPr marL="241300" algn="just">
              <a:lnSpc>
                <a:spcPct val="100000"/>
              </a:lnSpc>
              <a:spcBef>
                <a:spcPts val="245"/>
              </a:spcBef>
              <a:tabLst>
                <a:tab pos="508000" algn="l"/>
              </a:tabLst>
            </a:pPr>
            <a:r>
              <a:rPr lang="en-IN" b="1" dirty="0">
                <a:latin typeface="Times New Roman"/>
                <a:cs typeface="Times New Roman"/>
              </a:rPr>
              <a:t>REFERENCES:</a:t>
            </a:r>
          </a:p>
          <a:p>
            <a:pPr marL="241300" algn="just">
              <a:lnSpc>
                <a:spcPct val="100000"/>
              </a:lnSpc>
              <a:spcBef>
                <a:spcPts val="245"/>
              </a:spcBef>
              <a:tabLst>
                <a:tab pos="508000" algn="l"/>
              </a:tabLst>
            </a:pPr>
            <a:endParaRPr lang="en-IN" b="1" dirty="0">
              <a:latin typeface="Times New Roman"/>
              <a:cs typeface="Times New Roman"/>
            </a:endParaRPr>
          </a:p>
          <a:p>
            <a:pPr marL="527050" indent="-285750" algn="just">
              <a:lnSpc>
                <a:spcPct val="100000"/>
              </a:lnSpc>
              <a:spcBef>
                <a:spcPts val="245"/>
              </a:spcBef>
              <a:buFont typeface="Wingdings" panose="05000000000000000000" pitchFamily="2" charset="2"/>
              <a:buChar char="Ø"/>
              <a:tabLst>
                <a:tab pos="508000" algn="l"/>
              </a:tabLst>
            </a:pPr>
            <a:r>
              <a:rPr lang="en-US" sz="1600" b="0" i="0" dirty="0">
                <a:solidFill>
                  <a:srgbClr val="222222"/>
                </a:solidFill>
                <a:effectLst/>
                <a:latin typeface="Times New Roman" panose="02020603050405020304" pitchFamily="18" charset="0"/>
                <a:cs typeface="Times New Roman" panose="02020603050405020304" pitchFamily="18" charset="0"/>
              </a:rPr>
              <a:t>van der </a:t>
            </a:r>
            <a:r>
              <a:rPr lang="en-US" sz="1600" b="0" i="0" dirty="0" err="1">
                <a:solidFill>
                  <a:srgbClr val="222222"/>
                </a:solidFill>
                <a:effectLst/>
                <a:latin typeface="Times New Roman" panose="02020603050405020304" pitchFamily="18" charset="0"/>
                <a:cs typeface="Times New Roman" panose="02020603050405020304" pitchFamily="18" charset="0"/>
              </a:rPr>
              <a:t>Schyff</a:t>
            </a:r>
            <a:r>
              <a:rPr lang="en-US" sz="1600" b="0" i="0" dirty="0">
                <a:solidFill>
                  <a:srgbClr val="222222"/>
                </a:solidFill>
                <a:effectLst/>
                <a:latin typeface="Times New Roman" panose="02020603050405020304" pitchFamily="18" charset="0"/>
                <a:cs typeface="Times New Roman" panose="02020603050405020304" pitchFamily="18" charset="0"/>
              </a:rPr>
              <a:t>, Emma L., et al. "Providing self-led mental health support through an artificial intelligence–powered chat bot (Leora) to Meet the demand of mental health care." </a:t>
            </a:r>
            <a:r>
              <a:rPr lang="en-US" sz="1600" b="0" i="1" dirty="0">
                <a:solidFill>
                  <a:srgbClr val="222222"/>
                </a:solidFill>
                <a:effectLst/>
                <a:latin typeface="Times New Roman" panose="02020603050405020304" pitchFamily="18" charset="0"/>
                <a:cs typeface="Times New Roman" panose="02020603050405020304" pitchFamily="18" charset="0"/>
              </a:rPr>
              <a:t>Journal of Medical Internet Research</a:t>
            </a:r>
            <a:r>
              <a:rPr lang="en-US" sz="1600" b="0" i="0" dirty="0">
                <a:solidFill>
                  <a:srgbClr val="222222"/>
                </a:solidFill>
                <a:effectLst/>
                <a:latin typeface="Times New Roman" panose="02020603050405020304" pitchFamily="18" charset="0"/>
                <a:cs typeface="Times New Roman" panose="02020603050405020304" pitchFamily="18" charset="0"/>
              </a:rPr>
              <a:t> 25 (2023): e46448.</a:t>
            </a:r>
            <a:endParaRPr lang="en-IN" sz="1600" b="1" i="0" dirty="0">
              <a:solidFill>
                <a:srgbClr val="222222"/>
              </a:solidFill>
              <a:effectLst/>
              <a:latin typeface="Times New Roman" panose="02020603050405020304" pitchFamily="18" charset="0"/>
              <a:cs typeface="Times New Roman" panose="02020603050405020304" pitchFamily="18" charset="0"/>
            </a:endParaRPr>
          </a:p>
          <a:p>
            <a:pPr marL="527050" indent="-285750" algn="just">
              <a:lnSpc>
                <a:spcPct val="100000"/>
              </a:lnSpc>
              <a:spcBef>
                <a:spcPts val="245"/>
              </a:spcBef>
              <a:buFont typeface="Wingdings" panose="05000000000000000000" pitchFamily="2" charset="2"/>
              <a:buChar char="Ø"/>
              <a:tabLst>
                <a:tab pos="508000" algn="l"/>
              </a:tabLst>
            </a:pPr>
            <a:r>
              <a:rPr lang="en-US" sz="1600" b="0" i="0" dirty="0">
                <a:solidFill>
                  <a:srgbClr val="222222"/>
                </a:solidFill>
                <a:effectLst/>
                <a:latin typeface="Times New Roman" panose="02020603050405020304" pitchFamily="18" charset="0"/>
                <a:cs typeface="Times New Roman" panose="02020603050405020304" pitchFamily="18" charset="0"/>
              </a:rPr>
              <a:t>Cheng, Yang, and Hua Jiang. "AI‐Powered mental health chatbots: Examining users’ motivations, active communicative action and engagement after mass‐shooting disasters." </a:t>
            </a:r>
            <a:r>
              <a:rPr lang="en-US" sz="1600" b="0" i="1" dirty="0">
                <a:solidFill>
                  <a:srgbClr val="222222"/>
                </a:solidFill>
                <a:effectLst/>
                <a:latin typeface="Times New Roman" panose="02020603050405020304" pitchFamily="18" charset="0"/>
                <a:cs typeface="Times New Roman" panose="02020603050405020304" pitchFamily="18" charset="0"/>
              </a:rPr>
              <a:t>Journal of Contingencies and Crisis Management</a:t>
            </a:r>
            <a:r>
              <a:rPr lang="en-US" sz="1600" b="0" i="0" dirty="0">
                <a:solidFill>
                  <a:srgbClr val="222222"/>
                </a:solidFill>
                <a:effectLst/>
                <a:latin typeface="Times New Roman" panose="02020603050405020304" pitchFamily="18" charset="0"/>
                <a:cs typeface="Times New Roman" panose="02020603050405020304" pitchFamily="18" charset="0"/>
              </a:rPr>
              <a:t> 28.3 (2020): 339-354.</a:t>
            </a:r>
            <a:endParaRPr lang="en-IN" sz="1600" b="1" dirty="0">
              <a:solidFill>
                <a:srgbClr val="222222"/>
              </a:solidFill>
              <a:latin typeface="Times New Roman" panose="02020603050405020304" pitchFamily="18" charset="0"/>
              <a:cs typeface="Times New Roman" panose="02020603050405020304" pitchFamily="18" charset="0"/>
            </a:endParaRPr>
          </a:p>
          <a:p>
            <a:pPr marL="527050" indent="-285750" algn="just">
              <a:lnSpc>
                <a:spcPct val="100000"/>
              </a:lnSpc>
              <a:spcBef>
                <a:spcPts val="245"/>
              </a:spcBef>
              <a:buFont typeface="Wingdings" panose="05000000000000000000" pitchFamily="2" charset="2"/>
              <a:buChar char="Ø"/>
              <a:tabLst>
                <a:tab pos="508000" algn="l"/>
              </a:tabLst>
            </a:pPr>
            <a:r>
              <a:rPr lang="en-US" sz="1600" b="0" i="0" dirty="0" err="1">
                <a:solidFill>
                  <a:srgbClr val="222222"/>
                </a:solidFill>
                <a:effectLst/>
                <a:latin typeface="Times New Roman" panose="02020603050405020304" pitchFamily="18" charset="0"/>
                <a:cs typeface="Times New Roman" panose="02020603050405020304" pitchFamily="18" charset="0"/>
              </a:rPr>
              <a:t>Molli</a:t>
            </a:r>
            <a:r>
              <a:rPr lang="en-US" sz="1600" b="0" i="0" dirty="0">
                <a:solidFill>
                  <a:srgbClr val="222222"/>
                </a:solidFill>
                <a:effectLst/>
                <a:latin typeface="Times New Roman" panose="02020603050405020304" pitchFamily="18" charset="0"/>
                <a:cs typeface="Times New Roman" panose="02020603050405020304" pitchFamily="18" charset="0"/>
              </a:rPr>
              <a:t>, Vijaya Lakshmi Pavani. "Effectiveness of AI-Based Chatbots in Mental Health Support: A Systematic Review." </a:t>
            </a:r>
            <a:r>
              <a:rPr lang="en-US" sz="1600" b="0" i="1" dirty="0">
                <a:solidFill>
                  <a:srgbClr val="222222"/>
                </a:solidFill>
                <a:effectLst/>
                <a:latin typeface="Times New Roman" panose="02020603050405020304" pitchFamily="18" charset="0"/>
                <a:cs typeface="Times New Roman" panose="02020603050405020304" pitchFamily="18" charset="0"/>
              </a:rPr>
              <a:t>Journal of Healthcare AI and ML</a:t>
            </a:r>
            <a:r>
              <a:rPr lang="en-US" sz="1600" b="0" i="0" dirty="0">
                <a:solidFill>
                  <a:srgbClr val="222222"/>
                </a:solidFill>
                <a:effectLst/>
                <a:latin typeface="Times New Roman" panose="02020603050405020304" pitchFamily="18" charset="0"/>
                <a:cs typeface="Times New Roman" panose="02020603050405020304" pitchFamily="18" charset="0"/>
              </a:rPr>
              <a:t> 9, no. 9 (2022): 1-11.</a:t>
            </a:r>
            <a:endParaRPr lang="en-IN" sz="1600" b="1" i="0" dirty="0">
              <a:solidFill>
                <a:srgbClr val="222222"/>
              </a:solidFill>
              <a:effectLst/>
              <a:latin typeface="Times New Roman" panose="02020603050405020304" pitchFamily="18" charset="0"/>
              <a:cs typeface="Times New Roman" panose="02020603050405020304" pitchFamily="18" charset="0"/>
            </a:endParaRPr>
          </a:p>
          <a:p>
            <a:pPr marL="527050" indent="-285750" algn="just">
              <a:lnSpc>
                <a:spcPct val="100000"/>
              </a:lnSpc>
              <a:spcBef>
                <a:spcPts val="245"/>
              </a:spcBef>
              <a:buFont typeface="Wingdings" panose="05000000000000000000" pitchFamily="2" charset="2"/>
              <a:buChar char="Ø"/>
              <a:tabLst>
                <a:tab pos="508000" algn="l"/>
              </a:tabLst>
            </a:pPr>
            <a:r>
              <a:rPr lang="en-US" sz="1600" b="0" i="0" dirty="0">
                <a:solidFill>
                  <a:srgbClr val="222222"/>
                </a:solidFill>
                <a:effectLst/>
                <a:latin typeface="Times New Roman" panose="02020603050405020304" pitchFamily="18" charset="0"/>
                <a:cs typeface="Times New Roman" panose="02020603050405020304" pitchFamily="18" charset="0"/>
              </a:rPr>
              <a:t>Khawaja, </a:t>
            </a:r>
            <a:r>
              <a:rPr lang="en-US" sz="1600" b="0" i="0" dirty="0" err="1">
                <a:solidFill>
                  <a:srgbClr val="222222"/>
                </a:solidFill>
                <a:effectLst/>
                <a:latin typeface="Times New Roman" panose="02020603050405020304" pitchFamily="18" charset="0"/>
                <a:cs typeface="Times New Roman" panose="02020603050405020304" pitchFamily="18" charset="0"/>
              </a:rPr>
              <a:t>Zoha</a:t>
            </a:r>
            <a:r>
              <a:rPr lang="en-US" sz="1600" b="0" i="0" dirty="0">
                <a:solidFill>
                  <a:srgbClr val="222222"/>
                </a:solidFill>
                <a:effectLst/>
                <a:latin typeface="Times New Roman" panose="02020603050405020304" pitchFamily="18" charset="0"/>
                <a:cs typeface="Times New Roman" panose="02020603050405020304" pitchFamily="18" charset="0"/>
              </a:rPr>
              <a:t>, and Jean-Christophe Bélisle-</a:t>
            </a:r>
            <a:r>
              <a:rPr lang="en-US" sz="1600" b="0" i="0" dirty="0" err="1">
                <a:solidFill>
                  <a:srgbClr val="222222"/>
                </a:solidFill>
                <a:effectLst/>
                <a:latin typeface="Times New Roman" panose="02020603050405020304" pitchFamily="18" charset="0"/>
                <a:cs typeface="Times New Roman" panose="02020603050405020304" pitchFamily="18" charset="0"/>
              </a:rPr>
              <a:t>Pipon</a:t>
            </a:r>
            <a:r>
              <a:rPr lang="en-US" sz="1600" b="0" i="0" dirty="0">
                <a:solidFill>
                  <a:srgbClr val="222222"/>
                </a:solidFill>
                <a:effectLst/>
                <a:latin typeface="Times New Roman" panose="02020603050405020304" pitchFamily="18" charset="0"/>
                <a:cs typeface="Times New Roman" panose="02020603050405020304" pitchFamily="18" charset="0"/>
              </a:rPr>
              <a:t>. "Your robot therapist is not your therapist: understanding the role of AI-powered mental health chatbots." </a:t>
            </a:r>
            <a:r>
              <a:rPr lang="en-US" sz="1600" b="0" i="1" dirty="0">
                <a:solidFill>
                  <a:srgbClr val="222222"/>
                </a:solidFill>
                <a:effectLst/>
                <a:latin typeface="Times New Roman" panose="02020603050405020304" pitchFamily="18" charset="0"/>
                <a:cs typeface="Times New Roman" panose="02020603050405020304" pitchFamily="18" charset="0"/>
              </a:rPr>
              <a:t>Frontiers in Digital Health</a:t>
            </a:r>
            <a:r>
              <a:rPr lang="en-US" sz="1600" b="0" i="0" dirty="0">
                <a:solidFill>
                  <a:srgbClr val="222222"/>
                </a:solidFill>
                <a:effectLst/>
                <a:latin typeface="Times New Roman" panose="02020603050405020304" pitchFamily="18" charset="0"/>
                <a:cs typeface="Times New Roman" panose="02020603050405020304" pitchFamily="18" charset="0"/>
              </a:rPr>
              <a:t> 5 (2023): 1278186.</a:t>
            </a:r>
            <a:endParaRPr lang="en-IN" sz="1600" b="1" dirty="0">
              <a:solidFill>
                <a:srgbClr val="222222"/>
              </a:solidFill>
              <a:latin typeface="Times New Roman" panose="02020603050405020304" pitchFamily="18" charset="0"/>
              <a:cs typeface="Times New Roman" panose="02020603050405020304" pitchFamily="18" charset="0"/>
            </a:endParaRPr>
          </a:p>
          <a:p>
            <a:pPr marL="527050" indent="-285750" algn="just">
              <a:lnSpc>
                <a:spcPct val="100000"/>
              </a:lnSpc>
              <a:spcBef>
                <a:spcPts val="245"/>
              </a:spcBef>
              <a:buFont typeface="Wingdings" panose="05000000000000000000" pitchFamily="2" charset="2"/>
              <a:buChar char="Ø"/>
              <a:tabLst>
                <a:tab pos="508000" algn="l"/>
              </a:tabLst>
            </a:pPr>
            <a:r>
              <a:rPr lang="en-IN" sz="1600" b="0" i="0" dirty="0">
                <a:solidFill>
                  <a:srgbClr val="222222"/>
                </a:solidFill>
                <a:effectLst/>
                <a:latin typeface="Times New Roman" panose="02020603050405020304" pitchFamily="18" charset="0"/>
                <a:cs typeface="Times New Roman" panose="02020603050405020304" pitchFamily="18" charset="0"/>
              </a:rPr>
              <a:t>Kurniawan, Moh </a:t>
            </a:r>
            <a:r>
              <a:rPr lang="en-IN" sz="1600" b="0" i="0" dirty="0" err="1">
                <a:solidFill>
                  <a:srgbClr val="222222"/>
                </a:solidFill>
                <a:effectLst/>
                <a:latin typeface="Times New Roman" panose="02020603050405020304" pitchFamily="18" charset="0"/>
                <a:cs typeface="Times New Roman" panose="02020603050405020304" pitchFamily="18" charset="0"/>
              </a:rPr>
              <a:t>Heri</a:t>
            </a: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0" dirty="0" err="1">
                <a:solidFill>
                  <a:srgbClr val="222222"/>
                </a:solidFill>
                <a:effectLst/>
                <a:latin typeface="Times New Roman" panose="02020603050405020304" pitchFamily="18" charset="0"/>
                <a:cs typeface="Times New Roman" panose="02020603050405020304" pitchFamily="18" charset="0"/>
              </a:rPr>
              <a:t>Hanny</a:t>
            </a: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0" dirty="0" err="1">
                <a:solidFill>
                  <a:srgbClr val="222222"/>
                </a:solidFill>
                <a:effectLst/>
                <a:latin typeface="Times New Roman" panose="02020603050405020304" pitchFamily="18" charset="0"/>
                <a:cs typeface="Times New Roman" panose="02020603050405020304" pitchFamily="18" charset="0"/>
              </a:rPr>
              <a:t>Handiyani</a:t>
            </a: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0" dirty="0" err="1">
                <a:solidFill>
                  <a:srgbClr val="222222"/>
                </a:solidFill>
                <a:effectLst/>
                <a:latin typeface="Times New Roman" panose="02020603050405020304" pitchFamily="18" charset="0"/>
                <a:cs typeface="Times New Roman" panose="02020603050405020304" pitchFamily="18" charset="0"/>
              </a:rPr>
              <a:t>Tuti</a:t>
            </a:r>
            <a:r>
              <a:rPr lang="en-IN" sz="1600" b="0" i="0" dirty="0">
                <a:solidFill>
                  <a:srgbClr val="222222"/>
                </a:solidFill>
                <a:effectLst/>
                <a:latin typeface="Times New Roman" panose="02020603050405020304" pitchFamily="18" charset="0"/>
                <a:cs typeface="Times New Roman" panose="02020603050405020304" pitchFamily="18" charset="0"/>
              </a:rPr>
              <a:t> Nuraini, Rr </a:t>
            </a:r>
            <a:r>
              <a:rPr lang="en-IN" sz="1600" b="0" i="0" dirty="0" err="1">
                <a:solidFill>
                  <a:srgbClr val="222222"/>
                </a:solidFill>
                <a:effectLst/>
                <a:latin typeface="Times New Roman" panose="02020603050405020304" pitchFamily="18" charset="0"/>
                <a:cs typeface="Times New Roman" panose="02020603050405020304" pitchFamily="18" charset="0"/>
              </a:rPr>
              <a:t>Tutik</a:t>
            </a:r>
            <a:r>
              <a:rPr lang="en-IN" sz="1600" b="0" i="0" dirty="0">
                <a:solidFill>
                  <a:srgbClr val="222222"/>
                </a:solidFill>
                <a:effectLst/>
                <a:latin typeface="Times New Roman" panose="02020603050405020304" pitchFamily="18" charset="0"/>
                <a:cs typeface="Times New Roman" panose="02020603050405020304" pitchFamily="18" charset="0"/>
              </a:rPr>
              <a:t> Sri </a:t>
            </a:r>
            <a:r>
              <a:rPr lang="en-IN" sz="1600" b="0" i="0" dirty="0" err="1">
                <a:solidFill>
                  <a:srgbClr val="222222"/>
                </a:solidFill>
                <a:effectLst/>
                <a:latin typeface="Times New Roman" panose="02020603050405020304" pitchFamily="18" charset="0"/>
                <a:cs typeface="Times New Roman" panose="02020603050405020304" pitchFamily="18" charset="0"/>
              </a:rPr>
              <a:t>Hariyati</a:t>
            </a:r>
            <a:r>
              <a:rPr lang="en-IN" sz="1600" b="0" i="0" dirty="0">
                <a:solidFill>
                  <a:srgbClr val="222222"/>
                </a:solidFill>
                <a:effectLst/>
                <a:latin typeface="Times New Roman" panose="02020603050405020304" pitchFamily="18" charset="0"/>
                <a:cs typeface="Times New Roman" panose="02020603050405020304" pitchFamily="18" charset="0"/>
              </a:rPr>
              <a:t>, and Sutrisno </a:t>
            </a:r>
            <a:r>
              <a:rPr lang="en-IN" sz="1600" b="0" i="0" dirty="0" err="1">
                <a:solidFill>
                  <a:srgbClr val="222222"/>
                </a:solidFill>
                <a:effectLst/>
                <a:latin typeface="Times New Roman" panose="02020603050405020304" pitchFamily="18" charset="0"/>
                <a:cs typeface="Times New Roman" panose="02020603050405020304" pitchFamily="18" charset="0"/>
              </a:rPr>
              <a:t>Sutrisno</a:t>
            </a:r>
            <a:r>
              <a:rPr lang="en-IN" sz="1600" b="0" i="0" dirty="0">
                <a:solidFill>
                  <a:srgbClr val="222222"/>
                </a:solidFill>
                <a:effectLst/>
                <a:latin typeface="Times New Roman" panose="02020603050405020304" pitchFamily="18" charset="0"/>
                <a:cs typeface="Times New Roman" panose="02020603050405020304" pitchFamily="18" charset="0"/>
              </a:rPr>
              <a:t>. "A systematic review of artificial intelligence-powered (AI-powered) chatbot intervention for managing chronic illness." </a:t>
            </a:r>
            <a:r>
              <a:rPr lang="en-IN" sz="1600" b="0" i="1" dirty="0">
                <a:solidFill>
                  <a:srgbClr val="222222"/>
                </a:solidFill>
                <a:effectLst/>
                <a:latin typeface="Times New Roman" panose="02020603050405020304" pitchFamily="18" charset="0"/>
                <a:cs typeface="Times New Roman" panose="02020603050405020304" pitchFamily="18" charset="0"/>
              </a:rPr>
              <a:t>Annals of Medicine</a:t>
            </a:r>
            <a:r>
              <a:rPr lang="en-IN" sz="1600" b="0" i="0" dirty="0">
                <a:solidFill>
                  <a:srgbClr val="222222"/>
                </a:solidFill>
                <a:effectLst/>
                <a:latin typeface="Times New Roman" panose="02020603050405020304" pitchFamily="18" charset="0"/>
                <a:cs typeface="Times New Roman" panose="02020603050405020304" pitchFamily="18" charset="0"/>
              </a:rPr>
              <a:t> 56, no. 1 (2024): 2302980</a:t>
            </a:r>
            <a:r>
              <a:rPr lang="en-IN" b="0" i="0" dirty="0">
                <a:solidFill>
                  <a:srgbClr val="222222"/>
                </a:solidFill>
                <a:effectLst/>
                <a:latin typeface="Arial" panose="020B0604020202020204" pitchFamily="34" charset="0"/>
              </a:rPr>
              <a:t>.</a:t>
            </a:r>
          </a:p>
          <a:p>
            <a:pPr marL="527050" indent="-285750" algn="just">
              <a:lnSpc>
                <a:spcPct val="100000"/>
              </a:lnSpc>
              <a:spcBef>
                <a:spcPts val="245"/>
              </a:spcBef>
              <a:buFont typeface="Wingdings" panose="05000000000000000000" pitchFamily="2" charset="2"/>
              <a:buChar char="Ø"/>
              <a:tabLst>
                <a:tab pos="508000" algn="l"/>
              </a:tabLst>
            </a:pPr>
            <a:r>
              <a:rPr lang="en-IN" sz="1600" b="0" i="0" dirty="0" err="1">
                <a:solidFill>
                  <a:srgbClr val="222222"/>
                </a:solidFill>
                <a:effectLst/>
                <a:latin typeface="Times New Roman" panose="02020603050405020304" pitchFamily="18" charset="0"/>
                <a:cs typeface="Times New Roman" panose="02020603050405020304" pitchFamily="18" charset="0"/>
              </a:rPr>
              <a:t>Djalo</a:t>
            </a: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0" dirty="0" err="1">
                <a:solidFill>
                  <a:srgbClr val="222222"/>
                </a:solidFill>
                <a:effectLst/>
                <a:latin typeface="Times New Roman" panose="02020603050405020304" pitchFamily="18" charset="0"/>
                <a:cs typeface="Times New Roman" panose="02020603050405020304" pitchFamily="18" charset="0"/>
              </a:rPr>
              <a:t>Djalo</a:t>
            </a:r>
            <a:r>
              <a:rPr lang="en-IN" sz="1600" b="0" i="0" dirty="0">
                <a:solidFill>
                  <a:srgbClr val="222222"/>
                </a:solidFill>
                <a:effectLst/>
                <a:latin typeface="Times New Roman" panose="02020603050405020304" pitchFamily="18" charset="0"/>
                <a:cs typeface="Times New Roman" panose="02020603050405020304" pitchFamily="18" charset="0"/>
              </a:rPr>
              <a:t>, Mariama </a:t>
            </a:r>
            <a:r>
              <a:rPr lang="en-IN" sz="1600" b="0" i="0" dirty="0" err="1">
                <a:solidFill>
                  <a:srgbClr val="222222"/>
                </a:solidFill>
                <a:effectLst/>
                <a:latin typeface="Times New Roman" panose="02020603050405020304" pitchFamily="18" charset="0"/>
                <a:cs typeface="Times New Roman" panose="02020603050405020304" pitchFamily="18" charset="0"/>
              </a:rPr>
              <a:t>Corca</a:t>
            </a: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1" dirty="0">
                <a:solidFill>
                  <a:srgbClr val="222222"/>
                </a:solidFill>
                <a:effectLst/>
                <a:latin typeface="Times New Roman" panose="02020603050405020304" pitchFamily="18" charset="0"/>
                <a:cs typeface="Times New Roman" panose="02020603050405020304" pitchFamily="18" charset="0"/>
              </a:rPr>
              <a:t>KAI: An AI-powered Chatbot To Support Therapy</a:t>
            </a:r>
            <a:r>
              <a:rPr lang="en-IN" sz="1600" b="0" i="0" dirty="0">
                <a:solidFill>
                  <a:srgbClr val="222222"/>
                </a:solidFill>
                <a:effectLst/>
                <a:latin typeface="Times New Roman" panose="02020603050405020304" pitchFamily="18" charset="0"/>
                <a:cs typeface="Times New Roman" panose="02020603050405020304" pitchFamily="18" charset="0"/>
              </a:rPr>
              <a:t>. BS thesis. </a:t>
            </a:r>
            <a:r>
              <a:rPr lang="en-IN" sz="1600" b="0" i="0" dirty="0" err="1">
                <a:solidFill>
                  <a:srgbClr val="222222"/>
                </a:solidFill>
                <a:effectLst/>
                <a:latin typeface="Times New Roman" panose="02020603050405020304" pitchFamily="18" charset="0"/>
                <a:cs typeface="Times New Roman" panose="02020603050405020304" pitchFamily="18" charset="0"/>
              </a:rPr>
              <a:t>Universitat</a:t>
            </a: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0" dirty="0" err="1">
                <a:solidFill>
                  <a:srgbClr val="222222"/>
                </a:solidFill>
                <a:effectLst/>
                <a:latin typeface="Times New Roman" panose="02020603050405020304" pitchFamily="18" charset="0"/>
                <a:cs typeface="Times New Roman" panose="02020603050405020304" pitchFamily="18" charset="0"/>
              </a:rPr>
              <a:t>Politècnica</a:t>
            </a:r>
            <a:r>
              <a:rPr lang="en-IN" sz="1600" b="0" i="0" dirty="0">
                <a:solidFill>
                  <a:srgbClr val="222222"/>
                </a:solidFill>
                <a:effectLst/>
                <a:latin typeface="Times New Roman" panose="02020603050405020304" pitchFamily="18" charset="0"/>
                <a:cs typeface="Times New Roman" panose="02020603050405020304" pitchFamily="18" charset="0"/>
              </a:rPr>
              <a:t> de Catalunya, 2023.</a:t>
            </a:r>
            <a:endParaRPr lang="en-IN" sz="1600" dirty="0">
              <a:solidFill>
                <a:srgbClr val="222222"/>
              </a:solidFill>
              <a:latin typeface="Times New Roman" panose="02020603050405020304" pitchFamily="18" charset="0"/>
              <a:cs typeface="Times New Roman" panose="02020603050405020304" pitchFamily="18" charset="0"/>
            </a:endParaRPr>
          </a:p>
          <a:p>
            <a:pPr marL="527050" indent="-285750" algn="just">
              <a:lnSpc>
                <a:spcPct val="100000"/>
              </a:lnSpc>
              <a:spcBef>
                <a:spcPts val="245"/>
              </a:spcBef>
              <a:buFont typeface="Wingdings" panose="05000000000000000000" pitchFamily="2" charset="2"/>
              <a:buChar char="Ø"/>
              <a:tabLst>
                <a:tab pos="508000" algn="l"/>
              </a:tabLst>
            </a:pPr>
            <a:r>
              <a:rPr lang="en-IN" sz="1600" b="0" i="0" dirty="0" err="1">
                <a:solidFill>
                  <a:srgbClr val="222222"/>
                </a:solidFill>
                <a:effectLst/>
                <a:latin typeface="Times New Roman" panose="02020603050405020304" pitchFamily="18" charset="0"/>
                <a:cs typeface="Times New Roman" panose="02020603050405020304" pitchFamily="18" charset="0"/>
              </a:rPr>
              <a:t>Abinaya</a:t>
            </a:r>
            <a:r>
              <a:rPr lang="en-IN" sz="1600" b="0" i="0" dirty="0">
                <a:solidFill>
                  <a:srgbClr val="222222"/>
                </a:solidFill>
                <a:effectLst/>
                <a:latin typeface="Times New Roman" panose="02020603050405020304" pitchFamily="18" charset="0"/>
                <a:cs typeface="Times New Roman" panose="02020603050405020304" pitchFamily="18" charset="0"/>
              </a:rPr>
              <a:t>, S., </a:t>
            </a:r>
            <a:r>
              <a:rPr lang="en-IN" sz="1600" b="0" i="0" dirty="0" err="1">
                <a:solidFill>
                  <a:srgbClr val="222222"/>
                </a:solidFill>
                <a:effectLst/>
                <a:latin typeface="Times New Roman" panose="02020603050405020304" pitchFamily="18" charset="0"/>
                <a:cs typeface="Times New Roman" panose="02020603050405020304" pitchFamily="18" charset="0"/>
              </a:rPr>
              <a:t>Ashikha</a:t>
            </a:r>
            <a:r>
              <a:rPr lang="en-IN" sz="1600" b="0" i="0" dirty="0">
                <a:solidFill>
                  <a:srgbClr val="222222"/>
                </a:solidFill>
                <a:effectLst/>
                <a:latin typeface="Times New Roman" panose="02020603050405020304" pitchFamily="18" charset="0"/>
                <a:cs typeface="Times New Roman" panose="02020603050405020304" pitchFamily="18" charset="0"/>
              </a:rPr>
              <a:t>, A., </a:t>
            </a:r>
            <a:r>
              <a:rPr lang="en-IN" sz="1600" b="0" i="0" dirty="0" err="1">
                <a:solidFill>
                  <a:srgbClr val="222222"/>
                </a:solidFill>
                <a:effectLst/>
                <a:latin typeface="Times New Roman" panose="02020603050405020304" pitchFamily="18" charset="0"/>
                <a:cs typeface="Times New Roman" panose="02020603050405020304" pitchFamily="18" charset="0"/>
              </a:rPr>
              <a:t>Dhanusha</a:t>
            </a:r>
            <a:r>
              <a:rPr lang="en-IN" sz="1600" b="0" i="0" dirty="0">
                <a:solidFill>
                  <a:srgbClr val="222222"/>
                </a:solidFill>
                <a:effectLst/>
                <a:latin typeface="Times New Roman" panose="02020603050405020304" pitchFamily="18" charset="0"/>
                <a:cs typeface="Times New Roman" panose="02020603050405020304" pitchFamily="18" charset="0"/>
              </a:rPr>
              <a:t>, S., &amp; Gopal Ram, K. (2024). AI-Powered Interactive Chatbot for Mental Health Support: Leveraging Machine Learning for Enhanced Treatment.</a:t>
            </a:r>
          </a:p>
          <a:p>
            <a:pPr marL="527050" indent="-285750" algn="just">
              <a:lnSpc>
                <a:spcPct val="100000"/>
              </a:lnSpc>
              <a:spcBef>
                <a:spcPts val="245"/>
              </a:spcBef>
              <a:buFont typeface="Wingdings" panose="05000000000000000000" pitchFamily="2" charset="2"/>
              <a:buChar char="Ø"/>
              <a:tabLst>
                <a:tab pos="508000" algn="l"/>
              </a:tabLst>
            </a:pPr>
            <a:r>
              <a:rPr lang="en-IN" sz="1600" b="0" i="0" dirty="0" err="1">
                <a:solidFill>
                  <a:srgbClr val="222222"/>
                </a:solidFill>
                <a:effectLst/>
                <a:latin typeface="Times New Roman" panose="02020603050405020304" pitchFamily="18" charset="0"/>
                <a:cs typeface="Times New Roman" panose="02020603050405020304" pitchFamily="18" charset="0"/>
              </a:rPr>
              <a:t>Alanzi</a:t>
            </a:r>
            <a:r>
              <a:rPr lang="en-IN" sz="1600" b="0" i="0" dirty="0">
                <a:solidFill>
                  <a:srgbClr val="222222"/>
                </a:solidFill>
                <a:effectLst/>
                <a:latin typeface="Times New Roman" panose="02020603050405020304" pitchFamily="18" charset="0"/>
                <a:cs typeface="Times New Roman" panose="02020603050405020304" pitchFamily="18" charset="0"/>
              </a:rPr>
              <a:t>, T., Alsalem, A.A., </a:t>
            </a:r>
            <a:r>
              <a:rPr lang="en-IN" sz="1600" b="0" i="0" dirty="0" err="1">
                <a:solidFill>
                  <a:srgbClr val="222222"/>
                </a:solidFill>
                <a:effectLst/>
                <a:latin typeface="Times New Roman" panose="02020603050405020304" pitchFamily="18" charset="0"/>
                <a:cs typeface="Times New Roman" panose="02020603050405020304" pitchFamily="18" charset="0"/>
              </a:rPr>
              <a:t>Alzahrani</a:t>
            </a:r>
            <a:r>
              <a:rPr lang="en-IN" sz="1600" b="0" i="0" dirty="0">
                <a:solidFill>
                  <a:srgbClr val="222222"/>
                </a:solidFill>
                <a:effectLst/>
                <a:latin typeface="Times New Roman" panose="02020603050405020304" pitchFamily="18" charset="0"/>
                <a:cs typeface="Times New Roman" panose="02020603050405020304" pitchFamily="18" charset="0"/>
              </a:rPr>
              <a:t>, H., </a:t>
            </a:r>
            <a:r>
              <a:rPr lang="en-IN" sz="1600" b="0" i="0" dirty="0" err="1">
                <a:solidFill>
                  <a:srgbClr val="222222"/>
                </a:solidFill>
                <a:effectLst/>
                <a:latin typeface="Times New Roman" panose="02020603050405020304" pitchFamily="18" charset="0"/>
                <a:cs typeface="Times New Roman" panose="02020603050405020304" pitchFamily="18" charset="0"/>
              </a:rPr>
              <a:t>Almudaymigh</a:t>
            </a:r>
            <a:r>
              <a:rPr lang="en-IN" sz="1600" b="0" i="0" dirty="0">
                <a:solidFill>
                  <a:srgbClr val="222222"/>
                </a:solidFill>
                <a:effectLst/>
                <a:latin typeface="Times New Roman" panose="02020603050405020304" pitchFamily="18" charset="0"/>
                <a:cs typeface="Times New Roman" panose="02020603050405020304" pitchFamily="18" charset="0"/>
              </a:rPr>
              <a:t>, N., Alessa, A., Mulla, R., </a:t>
            </a:r>
            <a:r>
              <a:rPr lang="en-IN" sz="1600" b="0" i="0" dirty="0" err="1">
                <a:solidFill>
                  <a:srgbClr val="222222"/>
                </a:solidFill>
                <a:effectLst/>
                <a:latin typeface="Times New Roman" panose="02020603050405020304" pitchFamily="18" charset="0"/>
                <a:cs typeface="Times New Roman" panose="02020603050405020304" pitchFamily="18" charset="0"/>
              </a:rPr>
              <a:t>AlQahtani</a:t>
            </a:r>
            <a:r>
              <a:rPr lang="en-IN" sz="1600" b="0" i="0" dirty="0">
                <a:solidFill>
                  <a:srgbClr val="222222"/>
                </a:solidFill>
                <a:effectLst/>
                <a:latin typeface="Times New Roman" panose="02020603050405020304" pitchFamily="18" charset="0"/>
                <a:cs typeface="Times New Roman" panose="02020603050405020304" pitchFamily="18" charset="0"/>
              </a:rPr>
              <a:t>, L., </a:t>
            </a:r>
            <a:r>
              <a:rPr lang="en-IN" sz="1600" b="0" i="0" dirty="0" err="1">
                <a:solidFill>
                  <a:srgbClr val="222222"/>
                </a:solidFill>
                <a:effectLst/>
                <a:latin typeface="Times New Roman" panose="02020603050405020304" pitchFamily="18" charset="0"/>
                <a:cs typeface="Times New Roman" panose="02020603050405020304" pitchFamily="18" charset="0"/>
              </a:rPr>
              <a:t>Bajonaid</a:t>
            </a:r>
            <a:r>
              <a:rPr lang="en-IN" sz="1600" b="0" i="0" dirty="0">
                <a:solidFill>
                  <a:srgbClr val="222222"/>
                </a:solidFill>
                <a:effectLst/>
                <a:latin typeface="Times New Roman" panose="02020603050405020304" pitchFamily="18" charset="0"/>
                <a:cs typeface="Times New Roman" panose="02020603050405020304" pitchFamily="18" charset="0"/>
              </a:rPr>
              <a:t>, R., </a:t>
            </a:r>
            <a:r>
              <a:rPr lang="en-IN" sz="1600" b="0" i="0" dirty="0" err="1">
                <a:solidFill>
                  <a:srgbClr val="222222"/>
                </a:solidFill>
                <a:effectLst/>
                <a:latin typeface="Times New Roman" panose="02020603050405020304" pitchFamily="18" charset="0"/>
                <a:cs typeface="Times New Roman" panose="02020603050405020304" pitchFamily="18" charset="0"/>
              </a:rPr>
              <a:t>Alharthi</a:t>
            </a:r>
            <a:r>
              <a:rPr lang="en-IN" sz="1600" b="0" i="0" dirty="0">
                <a:solidFill>
                  <a:srgbClr val="222222"/>
                </a:solidFill>
                <a:effectLst/>
                <a:latin typeface="Times New Roman" panose="02020603050405020304" pitchFamily="18" charset="0"/>
                <a:cs typeface="Times New Roman" panose="02020603050405020304" pitchFamily="18" charset="0"/>
              </a:rPr>
              <a:t>, A., </a:t>
            </a:r>
            <a:r>
              <a:rPr lang="en-IN" sz="1600" b="0" i="0" dirty="0" err="1">
                <a:solidFill>
                  <a:srgbClr val="222222"/>
                </a:solidFill>
                <a:effectLst/>
                <a:latin typeface="Times New Roman" panose="02020603050405020304" pitchFamily="18" charset="0"/>
                <a:cs typeface="Times New Roman" panose="02020603050405020304" pitchFamily="18" charset="0"/>
              </a:rPr>
              <a:t>Alnahdi</a:t>
            </a:r>
            <a:r>
              <a:rPr lang="en-IN" sz="1600" b="0" i="0" dirty="0">
                <a:solidFill>
                  <a:srgbClr val="222222"/>
                </a:solidFill>
                <a:effectLst/>
                <a:latin typeface="Times New Roman" panose="02020603050405020304" pitchFamily="18" charset="0"/>
                <a:cs typeface="Times New Roman" panose="02020603050405020304" pitchFamily="18" charset="0"/>
              </a:rPr>
              <a:t>, O. and </a:t>
            </a:r>
            <a:r>
              <a:rPr lang="en-IN" sz="1600" b="0" i="0" dirty="0" err="1">
                <a:solidFill>
                  <a:srgbClr val="222222"/>
                </a:solidFill>
                <a:effectLst/>
                <a:latin typeface="Times New Roman" panose="02020603050405020304" pitchFamily="18" charset="0"/>
                <a:cs typeface="Times New Roman" panose="02020603050405020304" pitchFamily="18" charset="0"/>
              </a:rPr>
              <a:t>Alanzi</a:t>
            </a:r>
            <a:r>
              <a:rPr lang="en-IN" sz="1600" b="0" i="0" dirty="0">
                <a:solidFill>
                  <a:srgbClr val="222222"/>
                </a:solidFill>
                <a:effectLst/>
                <a:latin typeface="Times New Roman" panose="02020603050405020304" pitchFamily="18" charset="0"/>
                <a:cs typeface="Times New Roman" panose="02020603050405020304" pitchFamily="18" charset="0"/>
              </a:rPr>
              <a:t>, N., 2023. AI-Powered Mental Health Virtual Assistants' Acceptance: An Empirical Study on Influencing Factors Among Generations X, Y, and Z. </a:t>
            </a:r>
            <a:r>
              <a:rPr lang="en-IN" sz="1600" b="0" i="1" dirty="0" err="1">
                <a:solidFill>
                  <a:srgbClr val="222222"/>
                </a:solidFill>
                <a:effectLst/>
                <a:latin typeface="Times New Roman" panose="02020603050405020304" pitchFamily="18" charset="0"/>
                <a:cs typeface="Times New Roman" panose="02020603050405020304" pitchFamily="18" charset="0"/>
              </a:rPr>
              <a:t>Cureus</a:t>
            </a: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1" dirty="0">
                <a:solidFill>
                  <a:srgbClr val="222222"/>
                </a:solidFill>
                <a:effectLst/>
                <a:latin typeface="Times New Roman" panose="02020603050405020304" pitchFamily="18" charset="0"/>
                <a:cs typeface="Times New Roman" panose="02020603050405020304" pitchFamily="18" charset="0"/>
              </a:rPr>
              <a:t>15</a:t>
            </a:r>
            <a:r>
              <a:rPr lang="en-IN" sz="1600" b="0" i="0" dirty="0">
                <a:solidFill>
                  <a:srgbClr val="222222"/>
                </a:solidFill>
                <a:effectLst/>
                <a:latin typeface="Times New Roman" panose="02020603050405020304" pitchFamily="18" charset="0"/>
                <a:cs typeface="Times New Roman" panose="02020603050405020304" pitchFamily="18" charset="0"/>
              </a:rPr>
              <a:t>(11).</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735"/>
              </a:lnSpc>
            </a:pPr>
            <a:fld id="{81D60167-4931-47E6-BA6A-407CBD079E47}" type="slidenum">
              <a:rPr dirty="0"/>
              <a:t>14</a:t>
            </a:fld>
            <a:endParaRPr dirty="0"/>
          </a:p>
        </p:txBody>
      </p:sp>
      <p:sp>
        <p:nvSpPr>
          <p:cNvPr id="2" name="object 2"/>
          <p:cNvSpPr txBox="1"/>
          <p:nvPr/>
        </p:nvSpPr>
        <p:spPr>
          <a:xfrm>
            <a:off x="901700" y="575399"/>
            <a:ext cx="5969000" cy="8263801"/>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Ø"/>
              <a:tabLst>
                <a:tab pos="203200" algn="l"/>
              </a:tabLst>
            </a:pPr>
            <a:r>
              <a:rPr lang="en-IN" sz="1600" b="0" i="0" dirty="0">
                <a:solidFill>
                  <a:srgbClr val="222222"/>
                </a:solidFill>
                <a:effectLst/>
                <a:latin typeface="Times New Roman" panose="02020603050405020304" pitchFamily="18" charset="0"/>
                <a:cs typeface="Times New Roman" panose="02020603050405020304" pitchFamily="18" charset="0"/>
              </a:rPr>
              <a:t>Khadija, </a:t>
            </a:r>
            <a:r>
              <a:rPr lang="en-IN" sz="1600" b="0" i="0" dirty="0" err="1">
                <a:solidFill>
                  <a:srgbClr val="222222"/>
                </a:solidFill>
                <a:effectLst/>
                <a:latin typeface="Times New Roman" panose="02020603050405020304" pitchFamily="18" charset="0"/>
                <a:cs typeface="Times New Roman" panose="02020603050405020304" pitchFamily="18" charset="0"/>
              </a:rPr>
              <a:t>Achtaich</a:t>
            </a: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0" dirty="0" err="1">
                <a:solidFill>
                  <a:srgbClr val="222222"/>
                </a:solidFill>
                <a:effectLst/>
                <a:latin typeface="Times New Roman" panose="02020603050405020304" pitchFamily="18" charset="0"/>
                <a:cs typeface="Times New Roman" panose="02020603050405020304" pitchFamily="18" charset="0"/>
              </a:rPr>
              <a:t>Fagroud</a:t>
            </a:r>
            <a:r>
              <a:rPr lang="en-IN" sz="1600" b="0" i="0" dirty="0">
                <a:solidFill>
                  <a:srgbClr val="222222"/>
                </a:solidFill>
                <a:effectLst/>
                <a:latin typeface="Times New Roman" panose="02020603050405020304" pitchFamily="18" charset="0"/>
                <a:cs typeface="Times New Roman" panose="02020603050405020304" pitchFamily="18" charset="0"/>
              </a:rPr>
              <a:t> Fatima Zahra, and </a:t>
            </a:r>
            <a:r>
              <a:rPr lang="en-IN" sz="1600" b="0" i="0" dirty="0" err="1">
                <a:solidFill>
                  <a:srgbClr val="222222"/>
                </a:solidFill>
                <a:effectLst/>
                <a:latin typeface="Times New Roman" panose="02020603050405020304" pitchFamily="18" charset="0"/>
                <a:cs typeface="Times New Roman" panose="02020603050405020304" pitchFamily="18" charset="0"/>
              </a:rPr>
              <a:t>Achtaich</a:t>
            </a: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0" dirty="0" err="1">
                <a:solidFill>
                  <a:srgbClr val="222222"/>
                </a:solidFill>
                <a:effectLst/>
                <a:latin typeface="Times New Roman" panose="02020603050405020304" pitchFamily="18" charset="0"/>
                <a:cs typeface="Times New Roman" panose="02020603050405020304" pitchFamily="18" charset="0"/>
              </a:rPr>
              <a:t>Naceur</a:t>
            </a:r>
            <a:r>
              <a:rPr lang="en-IN" sz="1600" b="0" i="0" dirty="0">
                <a:solidFill>
                  <a:srgbClr val="222222"/>
                </a:solidFill>
                <a:effectLst/>
                <a:latin typeface="Times New Roman" panose="02020603050405020304" pitchFamily="18" charset="0"/>
                <a:cs typeface="Times New Roman" panose="02020603050405020304" pitchFamily="18" charset="0"/>
              </a:rPr>
              <a:t>. "AI-powered health chatbots: toward a general architecture." </a:t>
            </a:r>
            <a:r>
              <a:rPr lang="en-IN" sz="1600" b="0" i="1" dirty="0">
                <a:solidFill>
                  <a:srgbClr val="222222"/>
                </a:solidFill>
                <a:effectLst/>
                <a:latin typeface="Times New Roman" panose="02020603050405020304" pitchFamily="18" charset="0"/>
                <a:cs typeface="Times New Roman" panose="02020603050405020304" pitchFamily="18" charset="0"/>
              </a:rPr>
              <a:t>Procedia Computer Science</a:t>
            </a:r>
            <a:r>
              <a:rPr lang="en-IN" sz="1600" b="0" i="0" dirty="0">
                <a:solidFill>
                  <a:srgbClr val="222222"/>
                </a:solidFill>
                <a:effectLst/>
                <a:latin typeface="Times New Roman" panose="02020603050405020304" pitchFamily="18" charset="0"/>
                <a:cs typeface="Times New Roman" panose="02020603050405020304" pitchFamily="18" charset="0"/>
              </a:rPr>
              <a:t> 191 (2021): 355-360.</a:t>
            </a:r>
            <a:endParaRPr lang="en-IN" sz="1600" b="1" i="0" spc="-20" dirty="0">
              <a:solidFill>
                <a:srgbClr val="222222"/>
              </a:solidFill>
              <a:effectLst/>
              <a:latin typeface="Times New Roman" panose="02020603050405020304" pitchFamily="18" charset="0"/>
              <a:cs typeface="Times New Roman" panose="02020603050405020304" pitchFamily="18" charset="0"/>
            </a:endParaRPr>
          </a:p>
          <a:p>
            <a:pPr marL="298450" indent="-285750">
              <a:lnSpc>
                <a:spcPct val="100000"/>
              </a:lnSpc>
              <a:spcBef>
                <a:spcPts val="100"/>
              </a:spcBef>
              <a:buFont typeface="Wingdings" panose="05000000000000000000" pitchFamily="2" charset="2"/>
              <a:buChar char="Ø"/>
              <a:tabLst>
                <a:tab pos="203200" algn="l"/>
              </a:tabLst>
            </a:pPr>
            <a:r>
              <a:rPr lang="en-US" sz="1600" b="0" i="0" dirty="0">
                <a:solidFill>
                  <a:srgbClr val="222222"/>
                </a:solidFill>
                <a:effectLst/>
                <a:latin typeface="Times New Roman" panose="02020603050405020304" pitchFamily="18" charset="0"/>
                <a:cs typeface="Times New Roman" panose="02020603050405020304" pitchFamily="18" charset="0"/>
              </a:rPr>
              <a:t>Ren, Xinrui. "Artificial Intelligence and Depression: How AI powered chatbots in virtual reality games may reduce anxiety and depression levels." </a:t>
            </a:r>
            <a:r>
              <a:rPr lang="en-US" sz="1600" b="0" i="1" dirty="0">
                <a:solidFill>
                  <a:srgbClr val="222222"/>
                </a:solidFill>
                <a:effectLst/>
                <a:latin typeface="Times New Roman" panose="02020603050405020304" pitchFamily="18" charset="0"/>
                <a:cs typeface="Times New Roman" panose="02020603050405020304" pitchFamily="18" charset="0"/>
              </a:rPr>
              <a:t>Journal of Artificial Intelligence Practice</a:t>
            </a:r>
            <a:r>
              <a:rPr lang="en-US" sz="1600" b="0" i="0" dirty="0">
                <a:solidFill>
                  <a:srgbClr val="222222"/>
                </a:solidFill>
                <a:effectLst/>
                <a:latin typeface="Times New Roman" panose="02020603050405020304" pitchFamily="18" charset="0"/>
                <a:cs typeface="Times New Roman" panose="02020603050405020304" pitchFamily="18" charset="0"/>
              </a:rPr>
              <a:t> 3, no. 1 (2020): 48-58.</a:t>
            </a:r>
            <a:endParaRPr lang="en-IN" sz="1600" b="1" spc="-20" dirty="0">
              <a:solidFill>
                <a:srgbClr val="222222"/>
              </a:solidFill>
              <a:latin typeface="Times New Roman" panose="02020603050405020304" pitchFamily="18" charset="0"/>
              <a:cs typeface="Times New Roman" panose="02020603050405020304" pitchFamily="18" charset="0"/>
            </a:endParaRPr>
          </a:p>
          <a:p>
            <a:pPr marL="298450" indent="-285750">
              <a:lnSpc>
                <a:spcPct val="100000"/>
              </a:lnSpc>
              <a:spcBef>
                <a:spcPts val="100"/>
              </a:spcBef>
              <a:buFont typeface="Wingdings" panose="05000000000000000000" pitchFamily="2" charset="2"/>
              <a:buChar char="Ø"/>
              <a:tabLst>
                <a:tab pos="203200" algn="l"/>
              </a:tabLst>
            </a:pPr>
            <a:r>
              <a:rPr lang="en-US" sz="1600" b="0" i="0" dirty="0">
                <a:solidFill>
                  <a:srgbClr val="222222"/>
                </a:solidFill>
                <a:effectLst/>
                <a:latin typeface="Times New Roman" panose="02020603050405020304" pitchFamily="18" charset="0"/>
                <a:cs typeface="Times New Roman" panose="02020603050405020304" pitchFamily="18" charset="0"/>
              </a:rPr>
              <a:t>Negi, Rahul. "Improving women’s mental health through AI-powered interventions and diagnoses." </a:t>
            </a:r>
            <a:r>
              <a:rPr lang="en-US" sz="1600" b="0" i="1" dirty="0">
                <a:solidFill>
                  <a:srgbClr val="222222"/>
                </a:solidFill>
                <a:effectLst/>
                <a:latin typeface="Times New Roman" panose="02020603050405020304" pitchFamily="18" charset="0"/>
                <a:cs typeface="Times New Roman" panose="02020603050405020304" pitchFamily="18" charset="0"/>
              </a:rPr>
              <a:t>Artificial Intelligence and Machine Learning for Women’s Health Issues</a:t>
            </a:r>
            <a:r>
              <a:rPr lang="en-US" sz="1600" b="0" i="0" dirty="0">
                <a:solidFill>
                  <a:srgbClr val="222222"/>
                </a:solidFill>
                <a:effectLst/>
                <a:latin typeface="Times New Roman" panose="02020603050405020304" pitchFamily="18" charset="0"/>
                <a:cs typeface="Times New Roman" panose="02020603050405020304" pitchFamily="18" charset="0"/>
              </a:rPr>
              <a:t>. Academic Press, 2024. 173-191.</a:t>
            </a:r>
            <a:endParaRPr lang="en-IN" sz="1600" b="1" i="0" spc="-20" dirty="0">
              <a:solidFill>
                <a:srgbClr val="222222"/>
              </a:solidFill>
              <a:effectLst/>
              <a:latin typeface="Times New Roman" panose="02020603050405020304" pitchFamily="18" charset="0"/>
              <a:cs typeface="Times New Roman" panose="02020603050405020304" pitchFamily="18" charset="0"/>
            </a:endParaRPr>
          </a:p>
          <a:p>
            <a:pPr marL="298450" indent="-285750">
              <a:lnSpc>
                <a:spcPct val="100000"/>
              </a:lnSpc>
              <a:spcBef>
                <a:spcPts val="100"/>
              </a:spcBef>
              <a:buFont typeface="Wingdings" panose="05000000000000000000" pitchFamily="2" charset="2"/>
              <a:buChar char="Ø"/>
              <a:tabLst>
                <a:tab pos="203200" algn="l"/>
              </a:tabLst>
            </a:pPr>
            <a:r>
              <a:rPr lang="en-US" sz="1600" b="0" i="0" dirty="0">
                <a:solidFill>
                  <a:srgbClr val="222222"/>
                </a:solidFill>
                <a:effectLst/>
                <a:latin typeface="Times New Roman" panose="02020603050405020304" pitchFamily="18" charset="0"/>
                <a:cs typeface="Times New Roman" panose="02020603050405020304" pitchFamily="18" charset="0"/>
              </a:rPr>
              <a:t>Qian, Xuan, and </a:t>
            </a:r>
            <a:r>
              <a:rPr lang="en-US" sz="1600" b="0" i="0" dirty="0" err="1">
                <a:solidFill>
                  <a:srgbClr val="222222"/>
                </a:solidFill>
                <a:effectLst/>
                <a:latin typeface="Times New Roman" panose="02020603050405020304" pitchFamily="18" charset="0"/>
                <a:cs typeface="Times New Roman" panose="02020603050405020304" pitchFamily="18" charset="0"/>
              </a:rPr>
              <a:t>Shupei</a:t>
            </a:r>
            <a:r>
              <a:rPr lang="en-US" sz="1600" b="0" i="0" dirty="0">
                <a:solidFill>
                  <a:srgbClr val="222222"/>
                </a:solidFill>
                <a:effectLst/>
                <a:latin typeface="Times New Roman" panose="02020603050405020304" pitchFamily="18" charset="0"/>
                <a:cs typeface="Times New Roman" panose="02020603050405020304" pitchFamily="18" charset="0"/>
              </a:rPr>
              <a:t> Yuan. "AI-powered mental health communication: Examining the effects of affection expectations on health behavioral intentions." </a:t>
            </a:r>
            <a:r>
              <a:rPr lang="en-US" sz="1600" b="0" i="1" dirty="0">
                <a:solidFill>
                  <a:srgbClr val="222222"/>
                </a:solidFill>
                <a:effectLst/>
                <a:latin typeface="Times New Roman" panose="02020603050405020304" pitchFamily="18" charset="0"/>
                <a:cs typeface="Times New Roman" panose="02020603050405020304" pitchFamily="18" charset="0"/>
              </a:rPr>
              <a:t>Patient Education and Counseling</a:t>
            </a:r>
            <a:r>
              <a:rPr lang="en-US" sz="1600" b="0" i="0" dirty="0">
                <a:solidFill>
                  <a:srgbClr val="222222"/>
                </a:solidFill>
                <a:effectLst/>
                <a:latin typeface="Times New Roman" panose="02020603050405020304" pitchFamily="18" charset="0"/>
                <a:cs typeface="Times New Roman" panose="02020603050405020304" pitchFamily="18" charset="0"/>
              </a:rPr>
              <a:t> 122 (2024): 108142.</a:t>
            </a:r>
            <a:endParaRPr lang="en-IN" sz="1600" b="1" spc="-20" dirty="0">
              <a:solidFill>
                <a:srgbClr val="222222"/>
              </a:solidFill>
              <a:latin typeface="Times New Roman" panose="02020603050405020304" pitchFamily="18" charset="0"/>
              <a:cs typeface="Times New Roman" panose="02020603050405020304" pitchFamily="18" charset="0"/>
            </a:endParaRPr>
          </a:p>
          <a:p>
            <a:pPr marL="298450" indent="-285750">
              <a:lnSpc>
                <a:spcPct val="100000"/>
              </a:lnSpc>
              <a:spcBef>
                <a:spcPts val="100"/>
              </a:spcBef>
              <a:buFont typeface="Wingdings" panose="05000000000000000000" pitchFamily="2" charset="2"/>
              <a:buChar char="Ø"/>
              <a:tabLst>
                <a:tab pos="203200" algn="l"/>
              </a:tabLst>
            </a:pPr>
            <a:r>
              <a:rPr lang="en-US" sz="1600" b="0" i="0" dirty="0">
                <a:solidFill>
                  <a:srgbClr val="222222"/>
                </a:solidFill>
                <a:effectLst/>
                <a:latin typeface="Times New Roman" panose="02020603050405020304" pitchFamily="18" charset="0"/>
                <a:cs typeface="Times New Roman" panose="02020603050405020304" pitchFamily="18" charset="0"/>
              </a:rPr>
              <a:t>Chaudhry, </a:t>
            </a:r>
            <a:r>
              <a:rPr lang="en-US" sz="1600" b="0" i="0" dirty="0" err="1">
                <a:solidFill>
                  <a:srgbClr val="222222"/>
                </a:solidFill>
                <a:effectLst/>
                <a:latin typeface="Times New Roman" panose="02020603050405020304" pitchFamily="18" charset="0"/>
                <a:cs typeface="Times New Roman" panose="02020603050405020304" pitchFamily="18" charset="0"/>
              </a:rPr>
              <a:t>Beenish</a:t>
            </a:r>
            <a:r>
              <a:rPr lang="en-US" sz="1600" b="0" i="0" dirty="0">
                <a:solidFill>
                  <a:srgbClr val="222222"/>
                </a:solidFill>
                <a:effectLst/>
                <a:latin typeface="Times New Roman" panose="02020603050405020304" pitchFamily="18" charset="0"/>
                <a:cs typeface="Times New Roman" panose="02020603050405020304" pitchFamily="18" charset="0"/>
              </a:rPr>
              <a:t> </a:t>
            </a:r>
            <a:r>
              <a:rPr lang="en-US" sz="1600" b="0" i="0" dirty="0" err="1">
                <a:solidFill>
                  <a:srgbClr val="222222"/>
                </a:solidFill>
                <a:effectLst/>
                <a:latin typeface="Times New Roman" panose="02020603050405020304" pitchFamily="18" charset="0"/>
                <a:cs typeface="Times New Roman" panose="02020603050405020304" pitchFamily="18" charset="0"/>
              </a:rPr>
              <a:t>Moalla</a:t>
            </a:r>
            <a:r>
              <a:rPr lang="en-US" sz="1600" b="0" i="0" dirty="0">
                <a:solidFill>
                  <a:srgbClr val="222222"/>
                </a:solidFill>
                <a:effectLst/>
                <a:latin typeface="Times New Roman" panose="02020603050405020304" pitchFamily="18" charset="0"/>
                <a:cs typeface="Times New Roman" panose="02020603050405020304" pitchFamily="18" charset="0"/>
              </a:rPr>
              <a:t>, and Happy Rani Debi. "User perceptions and experiences of an AI-driven conversational agent for mental health support." </a:t>
            </a:r>
            <a:r>
              <a:rPr lang="en-US" sz="1600" b="0" i="1" dirty="0" err="1">
                <a:solidFill>
                  <a:srgbClr val="222222"/>
                </a:solidFill>
                <a:effectLst/>
                <a:latin typeface="Times New Roman" panose="02020603050405020304" pitchFamily="18" charset="0"/>
                <a:cs typeface="Times New Roman" panose="02020603050405020304" pitchFamily="18" charset="0"/>
              </a:rPr>
              <a:t>Mhealth</a:t>
            </a:r>
            <a:r>
              <a:rPr lang="en-US" sz="1600" b="0" i="0" dirty="0">
                <a:solidFill>
                  <a:srgbClr val="222222"/>
                </a:solidFill>
                <a:effectLst/>
                <a:latin typeface="Times New Roman" panose="02020603050405020304" pitchFamily="18" charset="0"/>
                <a:cs typeface="Times New Roman" panose="02020603050405020304" pitchFamily="18" charset="0"/>
              </a:rPr>
              <a:t> 10 (2024).</a:t>
            </a:r>
            <a:endParaRPr lang="en-IN" sz="1600" b="1" i="0" spc="-20" dirty="0">
              <a:solidFill>
                <a:srgbClr val="222222"/>
              </a:solidFill>
              <a:effectLst/>
              <a:latin typeface="Times New Roman" panose="02020603050405020304" pitchFamily="18" charset="0"/>
              <a:cs typeface="Times New Roman" panose="02020603050405020304" pitchFamily="18" charset="0"/>
            </a:endParaRPr>
          </a:p>
          <a:p>
            <a:pPr marL="298450" indent="-285750">
              <a:lnSpc>
                <a:spcPct val="100000"/>
              </a:lnSpc>
              <a:spcBef>
                <a:spcPts val="100"/>
              </a:spcBef>
              <a:buFont typeface="Wingdings" panose="05000000000000000000" pitchFamily="2" charset="2"/>
              <a:buChar char="Ø"/>
              <a:tabLst>
                <a:tab pos="203200" algn="l"/>
              </a:tabLst>
            </a:pPr>
            <a:r>
              <a:rPr lang="en-IN" sz="1600" b="0" i="0" dirty="0" err="1">
                <a:solidFill>
                  <a:srgbClr val="222222"/>
                </a:solidFill>
                <a:effectLst/>
                <a:latin typeface="Times New Roman" panose="02020603050405020304" pitchFamily="18" charset="0"/>
                <a:cs typeface="Times New Roman" panose="02020603050405020304" pitchFamily="18" charset="0"/>
              </a:rPr>
              <a:t>Rangaswamy</a:t>
            </a:r>
            <a:r>
              <a:rPr lang="en-IN" sz="1600" b="0" i="0" dirty="0">
                <a:solidFill>
                  <a:srgbClr val="222222"/>
                </a:solidFill>
                <a:effectLst/>
                <a:latin typeface="Times New Roman" panose="02020603050405020304" pitchFamily="18" charset="0"/>
                <a:cs typeface="Times New Roman" panose="02020603050405020304" pitchFamily="18" charset="0"/>
              </a:rPr>
              <a:t>, Rashmi. "AI-Driven Mental Health </a:t>
            </a:r>
            <a:r>
              <a:rPr lang="en-IN" sz="1600" b="0" i="0" dirty="0" err="1">
                <a:solidFill>
                  <a:srgbClr val="222222"/>
                </a:solidFill>
                <a:effectLst/>
                <a:latin typeface="Times New Roman" panose="02020603050405020304" pitchFamily="18" charset="0"/>
                <a:cs typeface="Times New Roman" panose="02020603050405020304" pitchFamily="18" charset="0"/>
              </a:rPr>
              <a:t>Counseling</a:t>
            </a:r>
            <a:r>
              <a:rPr lang="en-IN" sz="1600" b="0" i="0" dirty="0">
                <a:solidFill>
                  <a:srgbClr val="222222"/>
                </a:solidFill>
                <a:effectLst/>
                <a:latin typeface="Times New Roman" panose="02020603050405020304" pitchFamily="18" charset="0"/>
                <a:cs typeface="Times New Roman" panose="02020603050405020304" pitchFamily="18" charset="0"/>
              </a:rPr>
              <a:t>: Opportunities, Challenges, And Ethical Implications." </a:t>
            </a:r>
            <a:r>
              <a:rPr lang="en-IN" sz="1600" b="0" i="1" dirty="0" err="1">
                <a:solidFill>
                  <a:srgbClr val="222222"/>
                </a:solidFill>
                <a:effectLst/>
                <a:latin typeface="Times New Roman" panose="02020603050405020304" pitchFamily="18" charset="0"/>
                <a:cs typeface="Times New Roman" panose="02020603050405020304" pitchFamily="18" charset="0"/>
              </a:rPr>
              <a:t>Revista</a:t>
            </a:r>
            <a:r>
              <a:rPr lang="en-IN" sz="1600" b="0" i="1" dirty="0">
                <a:solidFill>
                  <a:srgbClr val="222222"/>
                </a:solidFill>
                <a:effectLst/>
                <a:latin typeface="Times New Roman" panose="02020603050405020304" pitchFamily="18" charset="0"/>
                <a:cs typeface="Times New Roman" panose="02020603050405020304" pitchFamily="18" charset="0"/>
              </a:rPr>
              <a:t> Electronica de </a:t>
            </a:r>
            <a:r>
              <a:rPr lang="en-IN" sz="1600" b="0" i="1" dirty="0" err="1">
                <a:solidFill>
                  <a:srgbClr val="222222"/>
                </a:solidFill>
                <a:effectLst/>
                <a:latin typeface="Times New Roman" panose="02020603050405020304" pitchFamily="18" charset="0"/>
                <a:cs typeface="Times New Roman" panose="02020603050405020304" pitchFamily="18" charset="0"/>
              </a:rPr>
              <a:t>Veterinaria</a:t>
            </a:r>
            <a:r>
              <a:rPr lang="en-IN" sz="1600" b="0" i="0" dirty="0">
                <a:solidFill>
                  <a:srgbClr val="222222"/>
                </a:solidFill>
                <a:effectLst/>
                <a:latin typeface="Times New Roman" panose="02020603050405020304" pitchFamily="18" charset="0"/>
                <a:cs typeface="Times New Roman" panose="02020603050405020304" pitchFamily="18" charset="0"/>
              </a:rPr>
              <a:t> 25.1S (2024): 550-558.</a:t>
            </a:r>
            <a:endParaRPr lang="en-IN" sz="1600" b="1" spc="-20" dirty="0">
              <a:solidFill>
                <a:srgbClr val="222222"/>
              </a:solidFill>
              <a:latin typeface="Times New Roman" panose="02020603050405020304" pitchFamily="18" charset="0"/>
              <a:cs typeface="Times New Roman" panose="02020603050405020304" pitchFamily="18" charset="0"/>
            </a:endParaRPr>
          </a:p>
          <a:p>
            <a:pPr marL="298450" indent="-285750">
              <a:lnSpc>
                <a:spcPct val="100000"/>
              </a:lnSpc>
              <a:spcBef>
                <a:spcPts val="100"/>
              </a:spcBef>
              <a:buFont typeface="Wingdings" panose="05000000000000000000" pitchFamily="2" charset="2"/>
              <a:buChar char="Ø"/>
              <a:tabLst>
                <a:tab pos="203200" algn="l"/>
              </a:tabLst>
            </a:pPr>
            <a:r>
              <a:rPr lang="en-US" sz="1600" b="0" i="0" dirty="0">
                <a:solidFill>
                  <a:srgbClr val="222222"/>
                </a:solidFill>
                <a:effectLst/>
                <a:latin typeface="Times New Roman" panose="02020603050405020304" pitchFamily="18" charset="0"/>
                <a:cs typeface="Times New Roman" panose="02020603050405020304" pitchFamily="18" charset="0"/>
              </a:rPr>
              <a:t>Banerjee, Sourav, Ayushi Agarwal, and Ayush Kumar Bar. "Securing Well-Being: Exploring Security Protocols and Mitigating Risks in AI-Driven Mental Health Chatbots for Employees." </a:t>
            </a:r>
            <a:r>
              <a:rPr lang="en-US" sz="1600" b="0" i="1" dirty="0">
                <a:solidFill>
                  <a:srgbClr val="222222"/>
                </a:solidFill>
                <a:effectLst/>
                <a:latin typeface="Times New Roman" panose="02020603050405020304" pitchFamily="18" charset="0"/>
                <a:cs typeface="Times New Roman" panose="02020603050405020304" pitchFamily="18" charset="0"/>
              </a:rPr>
              <a:t>American Journal of Computer Science and Technology</a:t>
            </a:r>
            <a:r>
              <a:rPr lang="en-US" sz="1600" b="0" i="0" dirty="0">
                <a:solidFill>
                  <a:srgbClr val="222222"/>
                </a:solidFill>
                <a:effectLst/>
                <a:latin typeface="Times New Roman" panose="02020603050405020304" pitchFamily="18" charset="0"/>
                <a:cs typeface="Times New Roman" panose="02020603050405020304" pitchFamily="18" charset="0"/>
              </a:rPr>
              <a:t> 7, no. 1 (2024): 1-8.</a:t>
            </a:r>
            <a:endParaRPr lang="en-IN" sz="1600" b="1" i="0" spc="-20" dirty="0">
              <a:solidFill>
                <a:srgbClr val="222222"/>
              </a:solidFill>
              <a:effectLst/>
              <a:latin typeface="Times New Roman" panose="02020603050405020304" pitchFamily="18" charset="0"/>
              <a:cs typeface="Times New Roman" panose="02020603050405020304" pitchFamily="18" charset="0"/>
            </a:endParaRPr>
          </a:p>
          <a:p>
            <a:pPr marL="298450" indent="-285750">
              <a:lnSpc>
                <a:spcPct val="100000"/>
              </a:lnSpc>
              <a:spcBef>
                <a:spcPts val="100"/>
              </a:spcBef>
              <a:buFont typeface="Wingdings" panose="05000000000000000000" pitchFamily="2" charset="2"/>
              <a:buChar char="Ø"/>
              <a:tabLst>
                <a:tab pos="203200" algn="l"/>
              </a:tabLst>
            </a:pPr>
            <a:r>
              <a:rPr lang="en-US" sz="1600" b="0" i="0" dirty="0">
                <a:solidFill>
                  <a:srgbClr val="222222"/>
                </a:solidFill>
                <a:effectLst/>
                <a:latin typeface="Times New Roman" panose="02020603050405020304" pitchFamily="18" charset="0"/>
                <a:cs typeface="Times New Roman" panose="02020603050405020304" pitchFamily="18" charset="0"/>
              </a:rPr>
              <a:t>Cheng, Yang, </a:t>
            </a:r>
            <a:r>
              <a:rPr lang="en-US" sz="1600" b="0" i="0" dirty="0" err="1">
                <a:solidFill>
                  <a:srgbClr val="222222"/>
                </a:solidFill>
                <a:effectLst/>
                <a:latin typeface="Times New Roman" panose="02020603050405020304" pitchFamily="18" charset="0"/>
                <a:cs typeface="Times New Roman" panose="02020603050405020304" pitchFamily="18" charset="0"/>
              </a:rPr>
              <a:t>Chenxing</a:t>
            </a:r>
            <a:r>
              <a:rPr lang="en-US" sz="1600" b="0" i="0" dirty="0">
                <a:solidFill>
                  <a:srgbClr val="222222"/>
                </a:solidFill>
                <a:effectLst/>
                <a:latin typeface="Times New Roman" panose="02020603050405020304" pitchFamily="18" charset="0"/>
                <a:cs typeface="Times New Roman" panose="02020603050405020304" pitchFamily="18" charset="0"/>
              </a:rPr>
              <a:t> Xie, </a:t>
            </a:r>
            <a:r>
              <a:rPr lang="en-US" sz="1600" b="0" i="0" dirty="0" err="1">
                <a:solidFill>
                  <a:srgbClr val="222222"/>
                </a:solidFill>
                <a:effectLst/>
                <a:latin typeface="Times New Roman" panose="02020603050405020304" pitchFamily="18" charset="0"/>
                <a:cs typeface="Times New Roman" panose="02020603050405020304" pitchFamily="18" charset="0"/>
              </a:rPr>
              <a:t>Yanding</a:t>
            </a:r>
            <a:r>
              <a:rPr lang="en-US" sz="1600" b="0" i="0" dirty="0">
                <a:solidFill>
                  <a:srgbClr val="222222"/>
                </a:solidFill>
                <a:effectLst/>
                <a:latin typeface="Times New Roman" panose="02020603050405020304" pitchFamily="18" charset="0"/>
                <a:cs typeface="Times New Roman" panose="02020603050405020304" pitchFamily="18" charset="0"/>
              </a:rPr>
              <a:t> Wang, and Hua Jiang. "Chatbots and health: Mental health." </a:t>
            </a:r>
            <a:r>
              <a:rPr lang="en-US" sz="1600" b="0" i="1" dirty="0">
                <a:solidFill>
                  <a:srgbClr val="222222"/>
                </a:solidFill>
                <a:effectLst/>
                <a:latin typeface="Times New Roman" panose="02020603050405020304" pitchFamily="18" charset="0"/>
                <a:cs typeface="Times New Roman" panose="02020603050405020304" pitchFamily="18" charset="0"/>
              </a:rPr>
              <a:t>The International Encyclopedia of Health Communication. John Wiley &amp; Sons, Inc</a:t>
            </a:r>
            <a:r>
              <a:rPr lang="en-US" sz="1600" b="0" i="0" dirty="0">
                <a:solidFill>
                  <a:srgbClr val="222222"/>
                </a:solidFill>
                <a:effectLst/>
                <a:latin typeface="Times New Roman" panose="02020603050405020304" pitchFamily="18" charset="0"/>
                <a:cs typeface="Times New Roman" panose="02020603050405020304" pitchFamily="18" charset="0"/>
              </a:rPr>
              <a:t> (2023).</a:t>
            </a:r>
            <a:endParaRPr lang="en-IN" sz="1600" b="1" spc="-20" dirty="0">
              <a:solidFill>
                <a:srgbClr val="222222"/>
              </a:solidFill>
              <a:latin typeface="Times New Roman" panose="02020603050405020304" pitchFamily="18" charset="0"/>
              <a:cs typeface="Times New Roman" panose="02020603050405020304" pitchFamily="18" charset="0"/>
            </a:endParaRPr>
          </a:p>
          <a:p>
            <a:pPr marL="298450" indent="-285750">
              <a:lnSpc>
                <a:spcPct val="100000"/>
              </a:lnSpc>
              <a:spcBef>
                <a:spcPts val="100"/>
              </a:spcBef>
              <a:buFont typeface="Wingdings" panose="05000000000000000000" pitchFamily="2" charset="2"/>
              <a:buChar char="Ø"/>
              <a:tabLst>
                <a:tab pos="203200" algn="l"/>
              </a:tabLst>
            </a:pPr>
            <a:r>
              <a:rPr lang="en-US" sz="1600" b="0" i="0" dirty="0">
                <a:solidFill>
                  <a:srgbClr val="222222"/>
                </a:solidFill>
                <a:effectLst/>
                <a:latin typeface="Times New Roman" panose="02020603050405020304" pitchFamily="18" charset="0"/>
                <a:cs typeface="Times New Roman" panose="02020603050405020304" pitchFamily="18" charset="0"/>
              </a:rPr>
              <a:t>Shah, Varun. "AI in Mental Health: Predictive Analytics and Intervention Strategies." </a:t>
            </a:r>
            <a:r>
              <a:rPr lang="en-US" sz="1600" b="0" i="1" dirty="0">
                <a:solidFill>
                  <a:srgbClr val="222222"/>
                </a:solidFill>
                <a:effectLst/>
                <a:latin typeface="Times New Roman" panose="02020603050405020304" pitchFamily="18" charset="0"/>
                <a:cs typeface="Times New Roman" panose="02020603050405020304" pitchFamily="18" charset="0"/>
              </a:rPr>
              <a:t>Journal Environmental Sciences And Technology</a:t>
            </a:r>
            <a:r>
              <a:rPr lang="en-US" sz="1600" b="0" i="0" dirty="0">
                <a:solidFill>
                  <a:srgbClr val="222222"/>
                </a:solidFill>
                <a:effectLst/>
                <a:latin typeface="Times New Roman" panose="02020603050405020304" pitchFamily="18" charset="0"/>
                <a:cs typeface="Times New Roman" panose="02020603050405020304" pitchFamily="18" charset="0"/>
              </a:rPr>
              <a:t> 1.2 (2022): 55-74.</a:t>
            </a:r>
            <a:endParaRPr sz="1600" dirty="0">
              <a:latin typeface="Times New Roman" panose="02020603050405020304" pitchFamily="18" charset="0"/>
              <a:cs typeface="Times New Roman" panose="02020603050405020304" pitchFamily="18" charset="0"/>
            </a:endParaRPr>
          </a:p>
          <a:p>
            <a:pPr>
              <a:lnSpc>
                <a:spcPct val="100000"/>
              </a:lnSpc>
              <a:spcBef>
                <a:spcPts val="30"/>
              </a:spcBef>
            </a:pPr>
            <a:endParaRPr sz="175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735"/>
              </a:lnSpc>
            </a:pPr>
            <a:fld id="{81D60167-4931-47E6-BA6A-407CBD079E47}" type="slidenum">
              <a:rPr dirty="0"/>
              <a:t>2</a:t>
            </a:fld>
            <a:endParaRPr dirty="0"/>
          </a:p>
        </p:txBody>
      </p:sp>
      <p:sp>
        <p:nvSpPr>
          <p:cNvPr id="2" name="object 2"/>
          <p:cNvSpPr txBox="1"/>
          <p:nvPr/>
        </p:nvSpPr>
        <p:spPr>
          <a:xfrm>
            <a:off x="901700" y="889049"/>
            <a:ext cx="5968365" cy="7835478"/>
          </a:xfrm>
          <a:prstGeom prst="rect">
            <a:avLst/>
          </a:prstGeom>
        </p:spPr>
        <p:txBody>
          <a:bodyPr vert="horz" wrap="square" lIns="0" tIns="12700" rIns="0" bIns="0" rtlCol="0">
            <a:spAutoFit/>
          </a:bodyPr>
          <a:lstStyle/>
          <a:p>
            <a:pPr marL="635">
              <a:lnSpc>
                <a:spcPct val="100000"/>
              </a:lnSpc>
              <a:spcBef>
                <a:spcPts val="100"/>
              </a:spcBef>
            </a:pPr>
            <a:r>
              <a:rPr b="1" dirty="0">
                <a:latin typeface="Times New Roman"/>
                <a:cs typeface="Times New Roman"/>
              </a:rPr>
              <a:t>ABSTRACT</a:t>
            </a:r>
            <a:r>
              <a:rPr lang="en-IN" b="1" dirty="0">
                <a:latin typeface="Times New Roman"/>
                <a:cs typeface="Times New Roman"/>
              </a:rPr>
              <a:t>:</a:t>
            </a:r>
          </a:p>
          <a:p>
            <a:pPr marL="635">
              <a:lnSpc>
                <a:spcPct val="100000"/>
              </a:lnSpc>
              <a:spcBef>
                <a:spcPts val="100"/>
              </a:spcBef>
            </a:pPr>
            <a:endParaRPr lang="en-IN" b="1" dirty="0">
              <a:latin typeface="Times New Roman"/>
              <a:cs typeface="Times New Roman"/>
            </a:endParaRPr>
          </a:p>
          <a:p>
            <a:pPr marL="286385" indent="-285750">
              <a:lnSpc>
                <a:spcPct val="100000"/>
              </a:lnSpc>
              <a:spcBef>
                <a:spcPts val="100"/>
              </a:spcBef>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The growing prevalence of mental health concerns, coupled with a shortage of professional resources, has led to the development of AI-powered chatbots as a potential solution for providing scalable, accessible mental health support.</a:t>
            </a:r>
          </a:p>
          <a:p>
            <a:pPr marL="286385" indent="-285750">
              <a:lnSpc>
                <a:spcPct val="100000"/>
              </a:lnSpc>
              <a:spcBef>
                <a:spcPts val="100"/>
              </a:spcBef>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These chatbots leverage natural language processing (NLP) and machine learning techniques to offer real-time emotional assistance, cognitive behavioral therapy (CBT), mood tracking, and crisis intervention.</a:t>
            </a:r>
          </a:p>
          <a:p>
            <a:pPr marL="286385" indent="-285750">
              <a:lnSpc>
                <a:spcPct val="100000"/>
              </a:lnSpc>
              <a:spcBef>
                <a:spcPts val="100"/>
              </a:spcBef>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 By simulating human conversation, they provide users with a sense of anonymity and availability that traditional therapy might lack.</a:t>
            </a:r>
          </a:p>
          <a:p>
            <a:pPr marL="286385" indent="-285750">
              <a:lnSpc>
                <a:spcPct val="100000"/>
              </a:lnSpc>
              <a:spcBef>
                <a:spcPts val="100"/>
              </a:spcBef>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This paper explores the potential of AI-powered chatbots in addressing mental health issues, focusing on their strengths, limitations, and ethical considerations. </a:t>
            </a:r>
          </a:p>
          <a:p>
            <a:pPr marL="286385" indent="-285750">
              <a:lnSpc>
                <a:spcPct val="100000"/>
              </a:lnSpc>
              <a:spcBef>
                <a:spcPts val="100"/>
              </a:spcBef>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While these technologies show promise in bridging gaps in mental healthcare, questions about efficacy, privacy, and the boundaries of automated support remain crucial areas of discussion. </a:t>
            </a:r>
          </a:p>
          <a:p>
            <a:pPr marL="286385" indent="-285750">
              <a:lnSpc>
                <a:spcPct val="100000"/>
              </a:lnSpc>
              <a:spcBef>
                <a:spcPts val="100"/>
              </a:spcBef>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Ultimately, AI chatbots should be seen as complementary tools to traditional therapy, providing interim support and helping to alleviate the strain on mental health systems worldwide.</a:t>
            </a:r>
          </a:p>
          <a:p>
            <a:pPr marL="286385" indent="-285750">
              <a:lnSpc>
                <a:spcPct val="100000"/>
              </a:lnSpc>
              <a:spcBef>
                <a:spcPts val="100"/>
              </a:spcBef>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Mental health disorders affect millions of individuals worldwide, often leading to an overwhelming demand for mental health services that exceeds the available supply of professionals.</a:t>
            </a:r>
            <a:endParaRPr lang="en-US" sz="1600" dirty="0">
              <a:solidFill>
                <a:srgbClr val="0D0D0D"/>
              </a:solidFill>
              <a:latin typeface="Times New Roman" panose="02020603050405020304" pitchFamily="18" charset="0"/>
              <a:cs typeface="Times New Roman" panose="02020603050405020304" pitchFamily="18" charset="0"/>
            </a:endParaRPr>
          </a:p>
          <a:p>
            <a:pPr marL="286385" indent="-285750">
              <a:lnSpc>
                <a:spcPct val="100000"/>
              </a:lnSpc>
              <a:spcBef>
                <a:spcPts val="100"/>
              </a:spcBef>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In response to this growing crisis, AI-powered chatbots have emerged as innovative tools for delivering mental health support, offering scalable, round-the-clock assistance to users</a:t>
            </a:r>
          </a:p>
          <a:p>
            <a:pPr marL="286385" indent="-285750">
              <a:lnSpc>
                <a:spcPct val="100000"/>
              </a:lnSpc>
              <a:spcBef>
                <a:spcPts val="100"/>
              </a:spcBef>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By utilizing advanced natural language processing (NLP) and machine learning algorithms, AI chatbots are able to simulate human conversation, providing users with personalized and immediate responses in a non-judgmental, anonymous environment.</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735"/>
              </a:lnSpc>
            </a:pPr>
            <a:fld id="{81D60167-4931-47E6-BA6A-407CBD079E47}" type="slidenum">
              <a:rPr dirty="0"/>
              <a:t>3</a:t>
            </a:fld>
            <a:endParaRPr dirty="0"/>
          </a:p>
        </p:txBody>
      </p:sp>
      <p:sp>
        <p:nvSpPr>
          <p:cNvPr id="2" name="object 2"/>
          <p:cNvSpPr txBox="1"/>
          <p:nvPr/>
        </p:nvSpPr>
        <p:spPr>
          <a:xfrm>
            <a:off x="1130300" y="838200"/>
            <a:ext cx="5740400" cy="7920117"/>
          </a:xfrm>
          <a:prstGeom prst="rect">
            <a:avLst/>
          </a:prstGeom>
        </p:spPr>
        <p:txBody>
          <a:bodyPr vert="horz" wrap="square" lIns="0" tIns="12700" rIns="0" bIns="0" rtlCol="0">
            <a:spAutoFit/>
          </a:bodyPr>
          <a:lstStyle/>
          <a:p>
            <a:pPr marL="12700">
              <a:lnSpc>
                <a:spcPct val="100000"/>
              </a:lnSpc>
              <a:spcBef>
                <a:spcPts val="100"/>
              </a:spcBef>
            </a:pPr>
            <a:r>
              <a:rPr b="1" dirty="0">
                <a:latin typeface="Times New Roman"/>
                <a:cs typeface="Times New Roman"/>
              </a:rPr>
              <a:t>1.</a:t>
            </a:r>
            <a:r>
              <a:rPr b="1" spc="240" dirty="0">
                <a:latin typeface="Times New Roman"/>
                <a:cs typeface="Times New Roman"/>
              </a:rPr>
              <a:t> </a:t>
            </a:r>
            <a:r>
              <a:rPr b="1" dirty="0">
                <a:latin typeface="Times New Roman"/>
                <a:cs typeface="Times New Roman"/>
              </a:rPr>
              <a:t>INTRODUCTION</a:t>
            </a:r>
            <a:r>
              <a:rPr lang="en-IN" b="1" dirty="0">
                <a:latin typeface="Times New Roman"/>
                <a:cs typeface="Times New Roman"/>
              </a:rPr>
              <a:t>:</a:t>
            </a:r>
          </a:p>
          <a:p>
            <a:pPr marL="298450" indent="-285750">
              <a:lnSpc>
                <a:spcPct val="100000"/>
              </a:lnSpc>
              <a:spcBef>
                <a:spcPts val="100"/>
              </a:spcBef>
              <a:buFont typeface="Wingdings" panose="05000000000000000000" pitchFamily="2" charset="2"/>
              <a:buChar char="Ø"/>
            </a:pPr>
            <a:endParaRPr sz="1500" dirty="0">
              <a:latin typeface="Times New Roman"/>
              <a:cs typeface="Times New Roman"/>
            </a:endParaRPr>
          </a:p>
          <a:p>
            <a:pPr marL="285750" indent="-285750">
              <a:lnSpc>
                <a:spcPct val="100000"/>
              </a:lnSpc>
              <a:spcBef>
                <a:spcPts val="30"/>
              </a:spcBef>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The global burden of mental health disorders continues to rise, with an estimated one in four individuals experiencing some form of mental illness in their lifetime. Despite the increasing awareness of mental health issues, access to professional mental healthcare remains a significant challenge. Long waiting times, high costs, and limited availability of mental health professionals exacerbate the treatment gap, particularly in underserved or remote areas. In this context, technology-driven solutions, particularly AI-powered chatbots, have gained attention as a novel and scalable approach to providing mental health support.</a:t>
            </a:r>
          </a:p>
          <a:p>
            <a:pPr marL="285750" indent="-285750">
              <a:lnSpc>
                <a:spcPct val="100000"/>
              </a:lnSpc>
              <a:spcBef>
                <a:spcPts val="30"/>
              </a:spcBef>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AI chatbots, which rely on artificial intelligence (AI) and natural language processing (NLP), offer a promising alternative for delivering mental health interventions. These chatbots can engage users in text-based conversations, providing personalized responses and guidance on various mental health concerns. By mimicking human conversation, AI-powered chatbots offer users a sense of anonymity, privacy, and constant availability that traditional mental health services may struggle to provide. This makes them an appealing option for individuals who may be reluctant to seek professional help due to stigma, financial constraints, or geographical limitations.</a:t>
            </a:r>
            <a:endParaRPr lang="en-US" sz="1600" dirty="0">
              <a:solidFill>
                <a:srgbClr val="0D0D0D"/>
              </a:solidFill>
              <a:latin typeface="Times New Roman" panose="02020603050405020304" pitchFamily="18" charset="0"/>
              <a:cs typeface="Times New Roman" panose="02020603050405020304" pitchFamily="18" charset="0"/>
            </a:endParaRPr>
          </a:p>
          <a:p>
            <a:pPr marL="285750" indent="-285750">
              <a:lnSpc>
                <a:spcPct val="100000"/>
              </a:lnSpc>
              <a:spcBef>
                <a:spcPts val="30"/>
              </a:spcBef>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The appeal of AI-powered chatbots lies in their potential to offer round-the-clock support for users experiencing anxiety, depression, stress, or other mental health challenges. They can deliver therapeutic techniques, such as Cognitive Behavioral Therapy (CBT) exercises, mindfulness practices, and mood tracking, all within the convenience of a mobile device. Additionally, some chatbots are programmed to provide immediate assistance in crisis situations, offering coping strategies or connecting users to emergency services.</a:t>
            </a:r>
            <a:endParaRPr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735"/>
              </a:lnSpc>
            </a:pPr>
            <a:fld id="{81D60167-4931-47E6-BA6A-407CBD079E47}" type="slidenum">
              <a:rPr dirty="0"/>
              <a:t>4</a:t>
            </a:fld>
            <a:endParaRPr dirty="0"/>
          </a:p>
        </p:txBody>
      </p:sp>
      <p:sp>
        <p:nvSpPr>
          <p:cNvPr id="2" name="object 2"/>
          <p:cNvSpPr txBox="1"/>
          <p:nvPr/>
        </p:nvSpPr>
        <p:spPr>
          <a:xfrm>
            <a:off x="901700" y="228600"/>
            <a:ext cx="6184900" cy="9905276"/>
          </a:xfrm>
          <a:prstGeom prst="rect">
            <a:avLst/>
          </a:prstGeom>
        </p:spPr>
        <p:txBody>
          <a:bodyPr vert="horz" wrap="square" lIns="0" tIns="12700" rIns="0" bIns="0" rtlCol="0">
            <a:spAutoFit/>
          </a:bodyPr>
          <a:lstStyle/>
          <a:p>
            <a:pPr algn="l"/>
            <a:r>
              <a:rPr lang="en-US" b="1" i="0" dirty="0">
                <a:solidFill>
                  <a:srgbClr val="0D0D0D"/>
                </a:solidFill>
                <a:effectLst/>
                <a:latin typeface="Times New Roman" panose="02020603050405020304" pitchFamily="18" charset="0"/>
                <a:cs typeface="Times New Roman" panose="02020603050405020304" pitchFamily="18" charset="0"/>
              </a:rPr>
              <a:t>2.KEY OBJECTIVES:</a:t>
            </a:r>
          </a:p>
          <a:p>
            <a:pPr algn="l"/>
            <a:endParaRPr lang="en-US" sz="1600" b="1"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sz="1600" b="1" i="0" dirty="0">
                <a:solidFill>
                  <a:srgbClr val="0D0D0D"/>
                </a:solidFill>
                <a:effectLst/>
                <a:latin typeface="Times New Roman" panose="02020603050405020304" pitchFamily="18" charset="0"/>
                <a:cs typeface="Times New Roman" panose="02020603050405020304" pitchFamily="18" charset="0"/>
              </a:rPr>
              <a:t>Assess the Role of AI-Powered Chatbots in Mental Health Support:</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To explore how AI chatbots are being utilized in providing mental health services, including emotional support, cognitive behavioral therapy (CBT), and crisis intervention.</a:t>
            </a: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To evaluate the extent to which chatbots can bridge the gap in access to mental health care, particularly in underserved populations.</a:t>
            </a:r>
          </a:p>
          <a:p>
            <a:pPr marL="285750" indent="-285750" algn="l">
              <a:buFont typeface="Wingdings" panose="05000000000000000000" pitchFamily="2" charset="2"/>
              <a:buChar char="v"/>
            </a:pPr>
            <a:r>
              <a:rPr lang="en-US" sz="1600" b="1" i="0" dirty="0">
                <a:solidFill>
                  <a:srgbClr val="0D0D0D"/>
                </a:solidFill>
                <a:effectLst/>
                <a:latin typeface="Times New Roman" panose="02020603050405020304" pitchFamily="18" charset="0"/>
                <a:cs typeface="Times New Roman" panose="02020603050405020304" pitchFamily="18" charset="0"/>
              </a:rPr>
              <a:t>Examine the Benefits and Limitations of AI Chatbots: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To investigate the advantages of AI chatbots, such as scalability, accessibility, and round-the-clock availability, in delivering mental health interventions.</a:t>
            </a: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To identify the limitations of AI-powered chatbots, including their inability to handle complex cases, limitations in empathy, and the potential risks of over-reliance on technology-based care.</a:t>
            </a:r>
          </a:p>
          <a:p>
            <a:pPr marL="285750" indent="-285750" algn="l">
              <a:buFont typeface="Wingdings" panose="05000000000000000000" pitchFamily="2" charset="2"/>
              <a:buChar char="v"/>
            </a:pPr>
            <a:r>
              <a:rPr lang="en-US" sz="1600" b="1" i="0" dirty="0">
                <a:solidFill>
                  <a:srgbClr val="0D0D0D"/>
                </a:solidFill>
                <a:effectLst/>
                <a:latin typeface="Times New Roman" panose="02020603050405020304" pitchFamily="18" charset="0"/>
                <a:cs typeface="Times New Roman" panose="02020603050405020304" pitchFamily="18" charset="0"/>
              </a:rPr>
              <a:t>Evaluate the Efficacy of AI Chatbots in Improving Mental Health Outcomes: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To review studies and evidence on the effectiveness of AI chatbots in reducing symptoms of mental health conditions like anxiety, depression, and stress.</a:t>
            </a: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To assess whether chatbot-based interventions can meaningfully improve user well-being and supplement traditional therapy.</a:t>
            </a:r>
          </a:p>
          <a:p>
            <a:pPr marL="285750" indent="-285750" algn="l">
              <a:buFont typeface="Wingdings" panose="05000000000000000000" pitchFamily="2" charset="2"/>
              <a:buChar char="v"/>
            </a:pPr>
            <a:r>
              <a:rPr lang="en-US" sz="1600" b="1" i="0" dirty="0">
                <a:solidFill>
                  <a:srgbClr val="0D0D0D"/>
                </a:solidFill>
                <a:effectLst/>
                <a:latin typeface="Times New Roman" panose="02020603050405020304" pitchFamily="18" charset="0"/>
                <a:cs typeface="Times New Roman" panose="02020603050405020304" pitchFamily="18" charset="0"/>
              </a:rPr>
              <a:t>Analyze Ethical and Privacy Concerns: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To explore ethical issues related to data privacy, security, and consent when using AI-powered chatbots for mental health support.</a:t>
            </a: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To examine the implications of using automated systems in sensitive areas of mental health, especially regarding confidentiality and safety.</a:t>
            </a:r>
          </a:p>
          <a:p>
            <a:pPr marL="285750" indent="-285750" algn="l">
              <a:buFont typeface="Wingdings" panose="05000000000000000000" pitchFamily="2" charset="2"/>
              <a:buChar char="v"/>
            </a:pPr>
            <a:r>
              <a:rPr lang="en-US" sz="1600" b="1" i="0" dirty="0">
                <a:solidFill>
                  <a:srgbClr val="0D0D0D"/>
                </a:solidFill>
                <a:effectLst/>
                <a:latin typeface="Times New Roman" panose="02020603050405020304" pitchFamily="18" charset="0"/>
                <a:cs typeface="Times New Roman" panose="02020603050405020304" pitchFamily="18" charset="0"/>
              </a:rPr>
              <a:t>Determine the Future Role of AI Chatbots in Mental Health Systems: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To identify the appropriate role for AI chatbots as part of the broader mental health care ecosystem, highlighting the need for human oversight and integration with professional services.</a:t>
            </a: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To propose potential improvements and innovations that can enhance the performance and reliability of AI-powered mental health tools.</a:t>
            </a:r>
          </a:p>
          <a:p>
            <a:pPr marL="241300">
              <a:lnSpc>
                <a:spcPct val="100000"/>
              </a:lnSpc>
              <a:spcBef>
                <a:spcPts val="100"/>
              </a:spcBef>
            </a:pPr>
            <a:endParaRPr lang="en-IN" sz="1600" dirty="0">
              <a:latin typeface="Times New Roman" panose="02020603050405020304" pitchFamily="18" charset="0"/>
              <a:cs typeface="Times New Roman" panose="02020603050405020304" pitchFamily="18" charset="0"/>
            </a:endParaRPr>
          </a:p>
          <a:p>
            <a:pPr>
              <a:lnSpc>
                <a:spcPct val="100000"/>
              </a:lnSpc>
              <a:spcBef>
                <a:spcPts val="25"/>
              </a:spcBef>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735"/>
              </a:lnSpc>
            </a:pPr>
            <a:fld id="{81D60167-4931-47E6-BA6A-407CBD079E47}" type="slidenum">
              <a:rPr dirty="0"/>
              <a:t>5</a:t>
            </a:fld>
            <a:endParaRPr dirty="0"/>
          </a:p>
        </p:txBody>
      </p:sp>
      <p:sp>
        <p:nvSpPr>
          <p:cNvPr id="2" name="object 2"/>
          <p:cNvSpPr txBox="1"/>
          <p:nvPr/>
        </p:nvSpPr>
        <p:spPr>
          <a:xfrm>
            <a:off x="813435" y="153298"/>
            <a:ext cx="6501765" cy="9153788"/>
          </a:xfrm>
          <a:prstGeom prst="rect">
            <a:avLst/>
          </a:prstGeom>
        </p:spPr>
        <p:txBody>
          <a:bodyPr vert="horz" wrap="square" lIns="0" tIns="12700" rIns="0" bIns="0" rtlCol="0">
            <a:spAutoFit/>
          </a:bodyPr>
          <a:lstStyle/>
          <a:p>
            <a:pPr marL="12700">
              <a:lnSpc>
                <a:spcPct val="100000"/>
              </a:lnSpc>
              <a:spcBef>
                <a:spcPts val="100"/>
              </a:spcBef>
              <a:tabLst>
                <a:tab pos="203200" algn="l"/>
              </a:tabLst>
            </a:pPr>
            <a:r>
              <a:rPr lang="en-IN" b="1" spc="-15" dirty="0">
                <a:latin typeface="Times New Roman" panose="02020603050405020304" pitchFamily="18" charset="0"/>
                <a:cs typeface="Times New Roman" panose="02020603050405020304" pitchFamily="18" charset="0"/>
              </a:rPr>
              <a:t>3.METHODOLOGY:</a:t>
            </a:r>
            <a:endParaRPr dirty="0">
              <a:latin typeface="Times New Roman" panose="02020603050405020304" pitchFamily="18" charset="0"/>
              <a:cs typeface="Times New Roman" panose="02020603050405020304" pitchFamily="18" charset="0"/>
            </a:endParaRPr>
          </a:p>
          <a:p>
            <a:pPr>
              <a:lnSpc>
                <a:spcPct val="100000"/>
              </a:lnSpc>
              <a:spcBef>
                <a:spcPts val="25"/>
              </a:spcBef>
              <a:buFont typeface="Times New Roman"/>
              <a:buAutoNum type="arabicPeriod" startAt="3"/>
            </a:pPr>
            <a:endParaRPr sz="1600" dirty="0">
              <a:latin typeface="Times New Roman" panose="02020603050405020304" pitchFamily="18" charset="0"/>
              <a:cs typeface="Times New Roman" panose="02020603050405020304" pitchFamily="18" charset="0"/>
            </a:endParaRPr>
          </a:p>
          <a:p>
            <a:pPr algn="l"/>
            <a:r>
              <a:rPr lang="en-US" sz="1600" b="0" i="0" dirty="0">
                <a:solidFill>
                  <a:srgbClr val="0D0D0D"/>
                </a:solidFill>
                <a:effectLst/>
                <a:latin typeface="Times New Roman" panose="02020603050405020304" pitchFamily="18" charset="0"/>
                <a:cs typeface="Times New Roman" panose="02020603050405020304" pitchFamily="18" charset="0"/>
              </a:rPr>
              <a:t>This study employs a multi-faceted approach to evaluate the role, effectiveness, and challenges of AI-powered chatbots in mental health support. The methodology integrates both qualitative and quantitative research methods to provide a comprehensive understanding of the technology's potential and limitations. The following approaches are employed:</a:t>
            </a:r>
            <a:br>
              <a:rPr lang="en-US" sz="1600" b="0" i="0" dirty="0">
                <a:solidFill>
                  <a:srgbClr val="0D0D0D"/>
                </a:solidFill>
                <a:effectLst/>
                <a:latin typeface="Times New Roman" panose="02020603050405020304" pitchFamily="18" charset="0"/>
                <a:cs typeface="Times New Roman" panose="02020603050405020304" pitchFamily="18" charset="0"/>
              </a:rPr>
            </a:b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latin typeface="Times New Roman" panose="02020603050405020304" pitchFamily="18" charset="0"/>
                <a:cs typeface="Times New Roman" panose="02020603050405020304" pitchFamily="18" charset="0"/>
              </a:rPr>
              <a:t>         1.Literature Review:</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A systematic review of existing research on AI-powered chatbots in mental health, including peer-reviewed articles, case studies, reports, and clinical trials. This review covers areas such as the technological foundations of chatbots, their application in mental health interventions, and their impact on users.</a:t>
            </a: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Examination of studies on the effectiveness of AI chatbots in delivering therapeutic techniques like Cognitive Behavioral Therapy (CBT), mindfulness exercises, and crisis management. Review of reports on ethical considerations, data privacy, and      safety concerns related to the use of AI in mental health.</a:t>
            </a:r>
          </a:p>
          <a:p>
            <a:pPr lvl="1" algn="l"/>
            <a:r>
              <a:rPr lang="en-US" sz="1600" b="1" i="0" dirty="0">
                <a:solidFill>
                  <a:srgbClr val="0D0D0D"/>
                </a:solidFill>
                <a:effectLst/>
                <a:latin typeface="Times New Roman" panose="02020603050405020304" pitchFamily="18" charset="0"/>
                <a:cs typeface="Times New Roman" panose="02020603050405020304" pitchFamily="18" charset="0"/>
              </a:rPr>
              <a:t>2.Case Studies: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In-depth analysis of key AI-powered chatbot platforms (e.g., </a:t>
            </a:r>
            <a:r>
              <a:rPr lang="en-US" sz="1600" b="0" i="0" dirty="0" err="1">
                <a:solidFill>
                  <a:srgbClr val="0D0D0D"/>
                </a:solidFill>
                <a:effectLst/>
                <a:latin typeface="Times New Roman" panose="02020603050405020304" pitchFamily="18" charset="0"/>
                <a:cs typeface="Times New Roman" panose="02020603050405020304" pitchFamily="18" charset="0"/>
              </a:rPr>
              <a:t>Woebot</a:t>
            </a:r>
            <a:r>
              <a:rPr lang="en-US" sz="1600" b="0" i="0" dirty="0">
                <a:solidFill>
                  <a:srgbClr val="0D0D0D"/>
                </a:solidFill>
                <a:effectLst/>
                <a:latin typeface="Times New Roman" panose="02020603050405020304" pitchFamily="18" charset="0"/>
                <a:cs typeface="Times New Roman" panose="02020603050405020304" pitchFamily="18" charset="0"/>
              </a:rPr>
              <a:t>, </a:t>
            </a:r>
            <a:r>
              <a:rPr lang="en-US" sz="1600" b="0" i="0" dirty="0" err="1">
                <a:solidFill>
                  <a:srgbClr val="0D0D0D"/>
                </a:solidFill>
                <a:effectLst/>
                <a:latin typeface="Times New Roman" panose="02020603050405020304" pitchFamily="18" charset="0"/>
                <a:cs typeface="Times New Roman" panose="02020603050405020304" pitchFamily="18" charset="0"/>
              </a:rPr>
              <a:t>Wysa</a:t>
            </a:r>
            <a:r>
              <a:rPr lang="en-US" sz="1600" b="0" i="0" dirty="0">
                <a:solidFill>
                  <a:srgbClr val="0D0D0D"/>
                </a:solidFill>
                <a:effectLst/>
                <a:latin typeface="Times New Roman" panose="02020603050405020304" pitchFamily="18" charset="0"/>
                <a:cs typeface="Times New Roman" panose="02020603050405020304" pitchFamily="18" charset="0"/>
              </a:rPr>
              <a:t>, Tess) to understand their design, functionality, and user engagement strategies.</a:t>
            </a: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Exploration of how these chatbots implement mental health interventions, their target populations, and their outcomes based on user feedback and clinical studies.</a:t>
            </a:r>
          </a:p>
          <a:p>
            <a:pPr lvl="1" algn="l"/>
            <a:r>
              <a:rPr lang="en-US" sz="1600" b="1" i="0" dirty="0">
                <a:solidFill>
                  <a:srgbClr val="0D0D0D"/>
                </a:solidFill>
                <a:effectLst/>
                <a:latin typeface="Times New Roman" panose="02020603050405020304" pitchFamily="18" charset="0"/>
                <a:cs typeface="Times New Roman" panose="02020603050405020304" pitchFamily="18" charset="0"/>
              </a:rPr>
              <a:t>3.User Feedback and Sentiment Analysis: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Collection and analysis of user reviews, feedback, and testimonials from various platforms that offer AI mental health chatbots. This will include data from app stores, forums, and clinical studies.</a:t>
            </a: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Sentiment analysis using natural language processing (NLP) tools to assess user satisfaction, perceived effectiveness, and concerns.</a:t>
            </a: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Surveys or interviews with users, where possible, to gather firsthand accounts of their experiences with AI-powered mental health chatbots.</a:t>
            </a:r>
          </a:p>
          <a:p>
            <a:pPr marL="285750" indent="-285750">
              <a:buFont typeface="Arial" panose="020B0604020202020204" pitchFamily="34" charset="0"/>
              <a:buChar char="•"/>
            </a:pP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735"/>
              </a:lnSpc>
            </a:pPr>
            <a:fld id="{81D60167-4931-47E6-BA6A-407CBD079E47}" type="slidenum">
              <a:rPr dirty="0"/>
              <a:t>6</a:t>
            </a:fld>
            <a:endParaRPr dirty="0"/>
          </a:p>
        </p:txBody>
      </p:sp>
      <p:sp>
        <p:nvSpPr>
          <p:cNvPr id="2" name="object 2"/>
          <p:cNvSpPr txBox="1"/>
          <p:nvPr/>
        </p:nvSpPr>
        <p:spPr>
          <a:xfrm>
            <a:off x="901700" y="228600"/>
            <a:ext cx="5969000" cy="8384347"/>
          </a:xfrm>
          <a:prstGeom prst="rect">
            <a:avLst/>
          </a:prstGeom>
        </p:spPr>
        <p:txBody>
          <a:bodyPr vert="horz" wrap="square" lIns="0" tIns="12700" rIns="0" bIns="0" rtlCol="0">
            <a:spAutoFit/>
          </a:bodyPr>
          <a:lstStyle/>
          <a:p>
            <a:pPr marL="12700">
              <a:lnSpc>
                <a:spcPct val="100000"/>
              </a:lnSpc>
              <a:spcBef>
                <a:spcPts val="100"/>
              </a:spcBef>
              <a:tabLst>
                <a:tab pos="203200" algn="l"/>
              </a:tabLst>
            </a:pPr>
            <a:r>
              <a:rPr lang="en-US" sz="1600" b="1" dirty="0">
                <a:solidFill>
                  <a:srgbClr val="0D0D0D"/>
                </a:solidFill>
                <a:latin typeface="Times New Roman" panose="02020603050405020304" pitchFamily="18" charset="0"/>
                <a:cs typeface="Times New Roman" panose="02020603050405020304" pitchFamily="18" charset="0"/>
              </a:rPr>
              <a:t>        4.</a:t>
            </a:r>
            <a:r>
              <a:rPr lang="en-US" sz="1600" b="1" i="0" dirty="0">
                <a:solidFill>
                  <a:srgbClr val="0D0D0D"/>
                </a:solidFill>
                <a:effectLst/>
                <a:latin typeface="Times New Roman" panose="02020603050405020304" pitchFamily="18" charset="0"/>
                <a:cs typeface="Times New Roman" panose="02020603050405020304" pitchFamily="18" charset="0"/>
              </a:rPr>
              <a:t>Quantitative Data Analysis: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Statistical analysis of clinical trial data and user studies that measure the effectiveness of AI-powered chatbots in improving mental health outcomes, such as reductions in anxiety, depression, or stress symptoms.</a:t>
            </a: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Meta-analysis of chatbot efficacy studies to aggregate findings on user outcomes, engagement levels, and therapeutic benefits.</a:t>
            </a: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Evaluation of usage patterns, including duration, frequency, and adherence to chatbot-based interventions.</a:t>
            </a:r>
            <a:endParaRPr lang="en-US" sz="1600" dirty="0">
              <a:solidFill>
                <a:srgbClr val="0D0D0D"/>
              </a:solidFill>
              <a:latin typeface="Times New Roman" panose="02020603050405020304" pitchFamily="18" charset="0"/>
              <a:cs typeface="Times New Roman" panose="02020603050405020304" pitchFamily="18" charset="0"/>
            </a:endParaRPr>
          </a:p>
          <a:p>
            <a:pPr algn="l"/>
            <a:r>
              <a:rPr lang="en-US" sz="1600" dirty="0">
                <a:solidFill>
                  <a:srgbClr val="0D0D0D"/>
                </a:solidFill>
                <a:latin typeface="Times New Roman" panose="02020603050405020304" pitchFamily="18" charset="0"/>
                <a:cs typeface="Times New Roman" panose="02020603050405020304" pitchFamily="18" charset="0"/>
              </a:rPr>
              <a:t>         5.</a:t>
            </a:r>
            <a:r>
              <a:rPr lang="en-US" sz="1600" b="1" i="0" dirty="0">
                <a:solidFill>
                  <a:srgbClr val="0D0D0D"/>
                </a:solidFill>
                <a:effectLst/>
                <a:latin typeface="Times New Roman" panose="02020603050405020304" pitchFamily="18" charset="0"/>
                <a:cs typeface="Times New Roman" panose="02020603050405020304" pitchFamily="18" charset="0"/>
              </a:rPr>
              <a:t> Expert Interviews: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Interviews with mental health professionals, AI developers, and ethicists to gain insights into the strengths and weaknesses of AI-powered chatbots. These interviews will provide expert perspectives on the viability of integrating chatbots into broader mental health care systems.</a:t>
            </a: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Collection of expert opinions on the ethical challenges, including data privacy, reliability, and the risk of over-reliance on non-human support.</a:t>
            </a:r>
          </a:p>
          <a:p>
            <a:pPr algn="l"/>
            <a:r>
              <a:rPr lang="en-US" sz="1600" dirty="0">
                <a:solidFill>
                  <a:srgbClr val="0D0D0D"/>
                </a:solidFill>
                <a:latin typeface="Times New Roman" panose="02020603050405020304" pitchFamily="18" charset="0"/>
                <a:cs typeface="Times New Roman" panose="02020603050405020304" pitchFamily="18" charset="0"/>
              </a:rPr>
              <a:t>         6.</a:t>
            </a:r>
            <a:r>
              <a:rPr lang="en-US" sz="1600" b="1" i="0" dirty="0">
                <a:solidFill>
                  <a:srgbClr val="0D0D0D"/>
                </a:solidFill>
                <a:effectLst/>
                <a:latin typeface="Times New Roman" panose="02020603050405020304" pitchFamily="18" charset="0"/>
                <a:cs typeface="Times New Roman" panose="02020603050405020304" pitchFamily="18" charset="0"/>
              </a:rPr>
              <a:t> Ethical and Privacy Analysis: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A critical examination of ethical issues surrounding the use of AI chatbots in mental health, focusing on data privacy, user consent, and the protection of sensitive mental health data.</a:t>
            </a: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Exploration of the current regulatory landscape and recommendations for ensuring user safety and privacy in AI-powered mental health solutions.</a:t>
            </a:r>
          </a:p>
          <a:p>
            <a:pPr algn="l"/>
            <a:r>
              <a:rPr lang="en-US" sz="1600" dirty="0">
                <a:solidFill>
                  <a:srgbClr val="0D0D0D"/>
                </a:solidFill>
                <a:latin typeface="Times New Roman" panose="02020603050405020304" pitchFamily="18" charset="0"/>
                <a:cs typeface="Times New Roman" panose="02020603050405020304" pitchFamily="18" charset="0"/>
              </a:rPr>
              <a:t>         7.</a:t>
            </a:r>
            <a:r>
              <a:rPr lang="en-US" sz="1600" b="1" i="0" dirty="0">
                <a:solidFill>
                  <a:srgbClr val="0D0D0D"/>
                </a:solidFill>
                <a:effectLst/>
                <a:latin typeface="Times New Roman" panose="02020603050405020304" pitchFamily="18" charset="0"/>
                <a:cs typeface="Times New Roman" panose="02020603050405020304" pitchFamily="18" charset="0"/>
              </a:rPr>
              <a:t> Comparative Analysis: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Comparison between AI-powered chatbot interventions and traditional mental health care (in-person therapy, teletherapy) to assess the relative strengths, weaknesses, and appropriate contexts for chatbot use.</a:t>
            </a:r>
          </a:p>
          <a:p>
            <a:pPr marL="742950" lvl="1"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Analysis of how AI chatbots are integrated with or complement existing mental health care systems in various regions or healthcare settings.</a:t>
            </a:r>
          </a:p>
          <a:p>
            <a:pPr lvl="1" algn="l"/>
            <a:endParaRPr lang="en-US" sz="16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735"/>
              </a:lnSpc>
            </a:pPr>
            <a:fld id="{81D60167-4931-47E6-BA6A-407CBD079E47}" type="slidenum">
              <a:rPr dirty="0"/>
              <a:t>7</a:t>
            </a:fld>
            <a:endParaRPr dirty="0"/>
          </a:p>
        </p:txBody>
      </p:sp>
      <p:sp>
        <p:nvSpPr>
          <p:cNvPr id="2" name="object 2"/>
          <p:cNvSpPr txBox="1"/>
          <p:nvPr/>
        </p:nvSpPr>
        <p:spPr>
          <a:xfrm>
            <a:off x="838200" y="171743"/>
            <a:ext cx="5969000" cy="10343857"/>
          </a:xfrm>
          <a:prstGeom prst="rect">
            <a:avLst/>
          </a:prstGeom>
        </p:spPr>
        <p:txBody>
          <a:bodyPr vert="horz" wrap="square" lIns="0" tIns="12700" rIns="0" bIns="0" rtlCol="0">
            <a:spAutoFit/>
          </a:bodyPr>
          <a:lstStyle/>
          <a:p>
            <a:pPr marL="203200" indent="-190500">
              <a:lnSpc>
                <a:spcPct val="100000"/>
              </a:lnSpc>
              <a:spcBef>
                <a:spcPts val="100"/>
              </a:spcBef>
              <a:buAutoNum type="arabicPeriod" startAt="5"/>
              <a:tabLst>
                <a:tab pos="203200" algn="l"/>
              </a:tabLst>
            </a:pPr>
            <a:r>
              <a:rPr lang="en-IN" b="1" dirty="0">
                <a:latin typeface="Times New Roman" panose="02020603050405020304" pitchFamily="18" charset="0"/>
                <a:cs typeface="Times New Roman" panose="02020603050405020304" pitchFamily="18" charset="0"/>
              </a:rPr>
              <a:t>CODE IMPLEMENTATION:</a:t>
            </a:r>
          </a:p>
          <a:p>
            <a:pPr marL="203200" indent="-190500">
              <a:lnSpc>
                <a:spcPct val="100000"/>
              </a:lnSpc>
              <a:spcBef>
                <a:spcPts val="100"/>
              </a:spcBef>
              <a:buAutoNum type="arabicPeriod" startAt="5"/>
              <a:tabLst>
                <a:tab pos="203200" algn="l"/>
              </a:tabLst>
            </a:pPr>
            <a:endParaRPr lang="en-IN" b="1" dirty="0">
              <a:latin typeface="Times New Roman" panose="02020603050405020304" pitchFamily="18" charset="0"/>
              <a:cs typeface="Times New Roman" panose="02020603050405020304" pitchFamily="18" charset="0"/>
            </a:endParaRPr>
          </a:p>
          <a:p>
            <a:pPr marL="12700">
              <a:spcBef>
                <a:spcPts val="100"/>
              </a:spcBef>
              <a:tabLst>
                <a:tab pos="203200" algn="l"/>
              </a:tabLst>
            </a:pPr>
            <a:r>
              <a:rPr lang="en-IN" sz="1600" i="0" dirty="0">
                <a:solidFill>
                  <a:srgbClr val="0D0D0D"/>
                </a:solidFill>
                <a:effectLst/>
                <a:latin typeface="Times New Roman" panose="02020603050405020304" pitchFamily="18" charset="0"/>
                <a:cs typeface="Times New Roman" panose="02020603050405020304" pitchFamily="18" charset="0"/>
              </a:rPr>
              <a:t>1. </a:t>
            </a:r>
            <a:r>
              <a:rPr lang="en-IN" sz="1600" b="1" i="0" dirty="0">
                <a:solidFill>
                  <a:srgbClr val="0D0D0D"/>
                </a:solidFill>
                <a:effectLst/>
                <a:latin typeface="Times New Roman" panose="02020603050405020304" pitchFamily="18" charset="0"/>
                <a:cs typeface="Times New Roman" panose="02020603050405020304" pitchFamily="18" charset="0"/>
              </a:rPr>
              <a:t>Importing Libraries</a:t>
            </a:r>
          </a:p>
          <a:p>
            <a:pPr marL="12700">
              <a:spcBef>
                <a:spcPts val="100"/>
              </a:spcBef>
              <a:tabLst>
                <a:tab pos="203200" algn="l"/>
              </a:tabLst>
            </a:pPr>
            <a:r>
              <a:rPr lang="en-IN" sz="1600" i="0" dirty="0">
                <a:solidFill>
                  <a:srgbClr val="0D0D0D"/>
                </a:solidFill>
                <a:effectLst/>
                <a:latin typeface="Times New Roman" panose="02020603050405020304" pitchFamily="18" charset="0"/>
                <a:cs typeface="Times New Roman" panose="02020603050405020304" pitchFamily="18" charset="0"/>
              </a:rPr>
              <a:t>import random</a:t>
            </a:r>
          </a:p>
          <a:p>
            <a:pPr marL="12700">
              <a:spcBef>
                <a:spcPts val="100"/>
              </a:spcBef>
              <a:tabLst>
                <a:tab pos="203200" algn="l"/>
              </a:tabLst>
            </a:pPr>
            <a:r>
              <a:rPr lang="en-IN" sz="1600" i="0" dirty="0">
                <a:solidFill>
                  <a:srgbClr val="0D0D0D"/>
                </a:solidFill>
                <a:effectLst/>
                <a:latin typeface="Times New Roman" panose="02020603050405020304" pitchFamily="18" charset="0"/>
                <a:cs typeface="Times New Roman" panose="02020603050405020304" pitchFamily="18" charset="0"/>
              </a:rPr>
              <a:t>import </a:t>
            </a:r>
            <a:r>
              <a:rPr lang="en-IN" sz="1600" i="0" dirty="0" err="1">
                <a:solidFill>
                  <a:srgbClr val="0D0D0D"/>
                </a:solidFill>
                <a:effectLst/>
                <a:latin typeface="Times New Roman" panose="02020603050405020304" pitchFamily="18" charset="0"/>
                <a:cs typeface="Times New Roman" panose="02020603050405020304" pitchFamily="18" charset="0"/>
              </a:rPr>
              <a:t>nltk</a:t>
            </a:r>
            <a:endParaRPr lang="en-IN" sz="1600" i="0" dirty="0">
              <a:solidFill>
                <a:srgbClr val="0D0D0D"/>
              </a:solidFill>
              <a:effectLst/>
              <a:latin typeface="Times New Roman" panose="02020603050405020304" pitchFamily="18" charset="0"/>
              <a:cs typeface="Times New Roman" panose="02020603050405020304" pitchFamily="18" charset="0"/>
            </a:endParaRPr>
          </a:p>
          <a:p>
            <a:pPr marL="12700">
              <a:spcBef>
                <a:spcPts val="100"/>
              </a:spcBef>
              <a:tabLst>
                <a:tab pos="203200" algn="l"/>
              </a:tabLst>
            </a:pPr>
            <a:r>
              <a:rPr lang="en-IN" sz="1600" i="0" dirty="0">
                <a:solidFill>
                  <a:srgbClr val="0D0D0D"/>
                </a:solidFill>
                <a:effectLst/>
                <a:latin typeface="Times New Roman" panose="02020603050405020304" pitchFamily="18" charset="0"/>
                <a:cs typeface="Times New Roman" panose="02020603050405020304" pitchFamily="18" charset="0"/>
              </a:rPr>
              <a:t>from </a:t>
            </a:r>
            <a:r>
              <a:rPr lang="en-IN" sz="1600" i="0" dirty="0" err="1">
                <a:solidFill>
                  <a:srgbClr val="0D0D0D"/>
                </a:solidFill>
                <a:effectLst/>
                <a:latin typeface="Times New Roman" panose="02020603050405020304" pitchFamily="18" charset="0"/>
                <a:cs typeface="Times New Roman" panose="02020603050405020304" pitchFamily="18" charset="0"/>
              </a:rPr>
              <a:t>nltk.corpus</a:t>
            </a:r>
            <a:r>
              <a:rPr lang="en-IN" sz="1600" i="0" dirty="0">
                <a:solidFill>
                  <a:srgbClr val="0D0D0D"/>
                </a:solidFill>
                <a:effectLst/>
                <a:latin typeface="Times New Roman" panose="02020603050405020304" pitchFamily="18" charset="0"/>
                <a:cs typeface="Times New Roman" panose="02020603050405020304" pitchFamily="18" charset="0"/>
              </a:rPr>
              <a:t> import wordnet</a:t>
            </a:r>
          </a:p>
          <a:p>
            <a:pPr marL="12700">
              <a:spcBef>
                <a:spcPts val="100"/>
              </a:spcBef>
              <a:tabLst>
                <a:tab pos="203200" algn="l"/>
              </a:tabLst>
            </a:pPr>
            <a:r>
              <a:rPr lang="en-IN" sz="1600" i="0" dirty="0">
                <a:solidFill>
                  <a:srgbClr val="0D0D0D"/>
                </a:solidFill>
                <a:effectLst/>
                <a:latin typeface="Times New Roman" panose="02020603050405020304" pitchFamily="18" charset="0"/>
                <a:cs typeface="Times New Roman" panose="02020603050405020304" pitchFamily="18" charset="0"/>
              </a:rPr>
              <a:t>from </a:t>
            </a:r>
            <a:r>
              <a:rPr lang="en-IN" sz="1600" i="0" dirty="0" err="1">
                <a:solidFill>
                  <a:srgbClr val="0D0D0D"/>
                </a:solidFill>
                <a:effectLst/>
                <a:latin typeface="Times New Roman" panose="02020603050405020304" pitchFamily="18" charset="0"/>
                <a:cs typeface="Times New Roman" panose="02020603050405020304" pitchFamily="18" charset="0"/>
              </a:rPr>
              <a:t>tensorflow.keras.models</a:t>
            </a:r>
            <a:r>
              <a:rPr lang="en-IN" sz="1600" i="0" dirty="0">
                <a:solidFill>
                  <a:srgbClr val="0D0D0D"/>
                </a:solidFill>
                <a:effectLst/>
                <a:latin typeface="Times New Roman" panose="02020603050405020304" pitchFamily="18" charset="0"/>
                <a:cs typeface="Times New Roman" panose="02020603050405020304" pitchFamily="18" charset="0"/>
              </a:rPr>
              <a:t> import Sequential</a:t>
            </a:r>
          </a:p>
          <a:p>
            <a:pPr marL="12700">
              <a:spcBef>
                <a:spcPts val="100"/>
              </a:spcBef>
              <a:tabLst>
                <a:tab pos="203200" algn="l"/>
              </a:tabLst>
            </a:pPr>
            <a:r>
              <a:rPr lang="en-IN" sz="1600" i="0" dirty="0">
                <a:solidFill>
                  <a:srgbClr val="0D0D0D"/>
                </a:solidFill>
                <a:effectLst/>
                <a:latin typeface="Times New Roman" panose="02020603050405020304" pitchFamily="18" charset="0"/>
                <a:cs typeface="Times New Roman" panose="02020603050405020304" pitchFamily="18" charset="0"/>
              </a:rPr>
              <a:t>from </a:t>
            </a:r>
            <a:r>
              <a:rPr lang="en-IN" sz="1600" i="0" dirty="0" err="1">
                <a:solidFill>
                  <a:srgbClr val="0D0D0D"/>
                </a:solidFill>
                <a:effectLst/>
                <a:latin typeface="Times New Roman" panose="02020603050405020304" pitchFamily="18" charset="0"/>
                <a:cs typeface="Times New Roman" panose="02020603050405020304" pitchFamily="18" charset="0"/>
              </a:rPr>
              <a:t>tensorflow.keras.layers</a:t>
            </a:r>
            <a:r>
              <a:rPr lang="en-IN" sz="1600" i="0" dirty="0">
                <a:solidFill>
                  <a:srgbClr val="0D0D0D"/>
                </a:solidFill>
                <a:effectLst/>
                <a:latin typeface="Times New Roman" panose="02020603050405020304" pitchFamily="18" charset="0"/>
                <a:cs typeface="Times New Roman" panose="02020603050405020304" pitchFamily="18" charset="0"/>
              </a:rPr>
              <a:t> import Dense, Activation, Dropout</a:t>
            </a:r>
          </a:p>
          <a:p>
            <a:pPr marL="12700">
              <a:spcBef>
                <a:spcPts val="100"/>
              </a:spcBef>
              <a:tabLst>
                <a:tab pos="203200" algn="l"/>
              </a:tabLst>
            </a:pPr>
            <a:r>
              <a:rPr lang="en-IN" sz="1600" i="0" dirty="0">
                <a:solidFill>
                  <a:srgbClr val="0D0D0D"/>
                </a:solidFill>
                <a:effectLst/>
                <a:latin typeface="Times New Roman" panose="02020603050405020304" pitchFamily="18" charset="0"/>
                <a:cs typeface="Times New Roman" panose="02020603050405020304" pitchFamily="18" charset="0"/>
              </a:rPr>
              <a:t>from </a:t>
            </a:r>
            <a:r>
              <a:rPr lang="en-IN" sz="1600" i="0" dirty="0" err="1">
                <a:solidFill>
                  <a:srgbClr val="0D0D0D"/>
                </a:solidFill>
                <a:effectLst/>
                <a:latin typeface="Times New Roman" panose="02020603050405020304" pitchFamily="18" charset="0"/>
                <a:cs typeface="Times New Roman" panose="02020603050405020304" pitchFamily="18" charset="0"/>
              </a:rPr>
              <a:t>tensorflow.keras.optimizers</a:t>
            </a:r>
            <a:r>
              <a:rPr lang="en-IN" sz="1600" i="0" dirty="0">
                <a:solidFill>
                  <a:srgbClr val="0D0D0D"/>
                </a:solidFill>
                <a:effectLst/>
                <a:latin typeface="Times New Roman" panose="02020603050405020304" pitchFamily="18" charset="0"/>
                <a:cs typeface="Times New Roman" panose="02020603050405020304" pitchFamily="18" charset="0"/>
              </a:rPr>
              <a:t> import SGD</a:t>
            </a:r>
          </a:p>
          <a:p>
            <a:pPr marL="12700">
              <a:spcBef>
                <a:spcPts val="100"/>
              </a:spcBef>
              <a:tabLst>
                <a:tab pos="203200" algn="l"/>
              </a:tabLst>
            </a:pPr>
            <a:r>
              <a:rPr lang="en-IN" sz="1600" i="0" dirty="0">
                <a:solidFill>
                  <a:srgbClr val="0D0D0D"/>
                </a:solidFill>
                <a:effectLst/>
                <a:latin typeface="Times New Roman" panose="02020603050405020304" pitchFamily="18" charset="0"/>
                <a:cs typeface="Times New Roman" panose="02020603050405020304" pitchFamily="18" charset="0"/>
              </a:rPr>
              <a:t>import </a:t>
            </a:r>
            <a:r>
              <a:rPr lang="en-IN" sz="1600" i="0" dirty="0" err="1">
                <a:solidFill>
                  <a:srgbClr val="0D0D0D"/>
                </a:solidFill>
                <a:effectLst/>
                <a:latin typeface="Times New Roman" panose="02020603050405020304" pitchFamily="18" charset="0"/>
                <a:cs typeface="Times New Roman" panose="02020603050405020304" pitchFamily="18" charset="0"/>
              </a:rPr>
              <a:t>numpy</a:t>
            </a:r>
            <a:r>
              <a:rPr lang="en-IN" sz="1600" i="0" dirty="0">
                <a:solidFill>
                  <a:srgbClr val="0D0D0D"/>
                </a:solidFill>
                <a:effectLst/>
                <a:latin typeface="Times New Roman" panose="02020603050405020304" pitchFamily="18" charset="0"/>
                <a:cs typeface="Times New Roman" panose="02020603050405020304" pitchFamily="18" charset="0"/>
              </a:rPr>
              <a:t> as np</a:t>
            </a:r>
          </a:p>
          <a:p>
            <a:pPr marL="12700">
              <a:spcBef>
                <a:spcPts val="100"/>
              </a:spcBef>
              <a:tabLst>
                <a:tab pos="203200" algn="l"/>
              </a:tabLst>
            </a:pPr>
            <a:r>
              <a:rPr lang="en-IN" sz="1600" i="0" dirty="0">
                <a:solidFill>
                  <a:srgbClr val="0D0D0D"/>
                </a:solidFill>
                <a:effectLst/>
                <a:latin typeface="Times New Roman" panose="02020603050405020304" pitchFamily="18" charset="0"/>
                <a:cs typeface="Times New Roman" panose="02020603050405020304" pitchFamily="18" charset="0"/>
              </a:rPr>
              <a:t>import </a:t>
            </a:r>
            <a:r>
              <a:rPr lang="en-IN" sz="1600" i="0" dirty="0" err="1">
                <a:solidFill>
                  <a:srgbClr val="0D0D0D"/>
                </a:solidFill>
                <a:effectLst/>
                <a:latin typeface="Times New Roman" panose="02020603050405020304" pitchFamily="18" charset="0"/>
                <a:cs typeface="Times New Roman" panose="02020603050405020304" pitchFamily="18" charset="0"/>
              </a:rPr>
              <a:t>json</a:t>
            </a:r>
            <a:endParaRPr lang="en-IN" sz="1600" i="0" dirty="0">
              <a:solidFill>
                <a:srgbClr val="0D0D0D"/>
              </a:solidFill>
              <a:effectLst/>
              <a:latin typeface="Times New Roman" panose="02020603050405020304" pitchFamily="18" charset="0"/>
              <a:cs typeface="Times New Roman" panose="02020603050405020304" pitchFamily="18" charset="0"/>
            </a:endParaRPr>
          </a:p>
          <a:p>
            <a:pPr marL="12700">
              <a:spcBef>
                <a:spcPts val="100"/>
              </a:spcBef>
              <a:tabLst>
                <a:tab pos="203200" algn="l"/>
              </a:tabLst>
            </a:pPr>
            <a:r>
              <a:rPr lang="en-IN" sz="1600" i="0" dirty="0">
                <a:solidFill>
                  <a:srgbClr val="0D0D0D"/>
                </a:solidFill>
                <a:effectLst/>
                <a:latin typeface="Times New Roman" panose="02020603050405020304" pitchFamily="18" charset="0"/>
                <a:cs typeface="Times New Roman" panose="02020603050405020304" pitchFamily="18" charset="0"/>
              </a:rPr>
              <a:t>import pickle</a:t>
            </a:r>
          </a:p>
          <a:p>
            <a:pPr marL="12700">
              <a:spcBef>
                <a:spcPts val="100"/>
              </a:spcBef>
              <a:tabLst>
                <a:tab pos="203200" algn="l"/>
              </a:tabLst>
            </a:pPr>
            <a:r>
              <a:rPr lang="en-IN" sz="1600" b="1" i="0" dirty="0">
                <a:solidFill>
                  <a:srgbClr val="0D0D0D"/>
                </a:solidFill>
                <a:effectLst/>
                <a:latin typeface="Times New Roman" panose="02020603050405020304" pitchFamily="18" charset="0"/>
                <a:cs typeface="Times New Roman" panose="02020603050405020304" pitchFamily="18" charset="0"/>
              </a:rPr>
              <a:t>2. Downloading NLTK Data</a:t>
            </a:r>
          </a:p>
          <a:p>
            <a:pPr marL="12700">
              <a:spcBef>
                <a:spcPts val="100"/>
              </a:spcBef>
              <a:tabLst>
                <a:tab pos="203200" algn="l"/>
              </a:tabLst>
            </a:pPr>
            <a:r>
              <a:rPr lang="en-IN" sz="1600" i="0" dirty="0" err="1">
                <a:solidFill>
                  <a:srgbClr val="0D0D0D"/>
                </a:solidFill>
                <a:effectLst/>
                <a:latin typeface="Times New Roman" panose="02020603050405020304" pitchFamily="18" charset="0"/>
                <a:cs typeface="Times New Roman" panose="02020603050405020304" pitchFamily="18" charset="0"/>
              </a:rPr>
              <a:t>nltk.download</a:t>
            </a:r>
            <a:r>
              <a:rPr lang="en-IN" sz="1600" i="0" dirty="0">
                <a:solidFill>
                  <a:srgbClr val="0D0D0D"/>
                </a:solidFill>
                <a:effectLst/>
                <a:latin typeface="Times New Roman" panose="02020603050405020304" pitchFamily="18" charset="0"/>
                <a:cs typeface="Times New Roman" panose="02020603050405020304" pitchFamily="18" charset="0"/>
              </a:rPr>
              <a:t>('</a:t>
            </a:r>
            <a:r>
              <a:rPr lang="en-IN" sz="1600" i="0" dirty="0" err="1">
                <a:solidFill>
                  <a:srgbClr val="0D0D0D"/>
                </a:solidFill>
                <a:effectLst/>
                <a:latin typeface="Times New Roman" panose="02020603050405020304" pitchFamily="18" charset="0"/>
                <a:cs typeface="Times New Roman" panose="02020603050405020304" pitchFamily="18" charset="0"/>
              </a:rPr>
              <a:t>punkt</a:t>
            </a:r>
            <a:r>
              <a:rPr lang="en-IN" sz="1600" i="0" dirty="0">
                <a:solidFill>
                  <a:srgbClr val="0D0D0D"/>
                </a:solidFill>
                <a:effectLst/>
                <a:latin typeface="Times New Roman" panose="02020603050405020304" pitchFamily="18" charset="0"/>
                <a:cs typeface="Times New Roman" panose="02020603050405020304" pitchFamily="18" charset="0"/>
              </a:rPr>
              <a:t>')</a:t>
            </a:r>
          </a:p>
          <a:p>
            <a:pPr marL="12700">
              <a:spcBef>
                <a:spcPts val="100"/>
              </a:spcBef>
              <a:tabLst>
                <a:tab pos="203200" algn="l"/>
              </a:tabLst>
            </a:pPr>
            <a:r>
              <a:rPr lang="en-IN" sz="1600" i="0" dirty="0" err="1">
                <a:solidFill>
                  <a:srgbClr val="0D0D0D"/>
                </a:solidFill>
                <a:effectLst/>
                <a:latin typeface="Times New Roman" panose="02020603050405020304" pitchFamily="18" charset="0"/>
                <a:cs typeface="Times New Roman" panose="02020603050405020304" pitchFamily="18" charset="0"/>
              </a:rPr>
              <a:t>nltk.download</a:t>
            </a:r>
            <a:r>
              <a:rPr lang="en-IN" sz="1600" i="0" dirty="0">
                <a:solidFill>
                  <a:srgbClr val="0D0D0D"/>
                </a:solidFill>
                <a:effectLst/>
                <a:latin typeface="Times New Roman" panose="02020603050405020304" pitchFamily="18" charset="0"/>
                <a:cs typeface="Times New Roman" panose="02020603050405020304" pitchFamily="18" charset="0"/>
              </a:rPr>
              <a:t>('wordnet’)</a:t>
            </a:r>
          </a:p>
          <a:p>
            <a:pPr marL="12700">
              <a:spcBef>
                <a:spcPts val="100"/>
              </a:spcBef>
              <a:tabLst>
                <a:tab pos="203200" algn="l"/>
              </a:tabLst>
            </a:pPr>
            <a:r>
              <a:rPr lang="en-IN" sz="1600" i="0" dirty="0">
                <a:solidFill>
                  <a:srgbClr val="0D0D0D"/>
                </a:solidFill>
                <a:effectLst/>
                <a:latin typeface="Times New Roman" panose="02020603050405020304" pitchFamily="18" charset="0"/>
                <a:cs typeface="Times New Roman" panose="02020603050405020304" pitchFamily="18" charset="0"/>
              </a:rPr>
              <a:t>3.</a:t>
            </a:r>
            <a:r>
              <a:rPr lang="en-IN" sz="1600" b="1" i="0" dirty="0">
                <a:solidFill>
                  <a:srgbClr val="0D0D0D"/>
                </a:solidFill>
                <a:effectLst/>
                <a:latin typeface="Times New Roman" panose="02020603050405020304" pitchFamily="18" charset="0"/>
                <a:cs typeface="Times New Roman" panose="02020603050405020304" pitchFamily="18" charset="0"/>
              </a:rPr>
              <a:t> Defining Intents</a:t>
            </a:r>
          </a:p>
          <a:p>
            <a:pPr marL="12700">
              <a:spcBef>
                <a:spcPts val="100"/>
              </a:spcBef>
              <a:tabLst>
                <a:tab pos="203200" algn="l"/>
              </a:tabLst>
            </a:pPr>
            <a:r>
              <a:rPr lang="en-US" sz="1600" i="0" dirty="0">
                <a:solidFill>
                  <a:srgbClr val="0D0D0D"/>
                </a:solidFill>
                <a:effectLst/>
                <a:latin typeface="Times New Roman" panose="02020603050405020304" pitchFamily="18" charset="0"/>
                <a:cs typeface="Times New Roman" panose="02020603050405020304" pitchFamily="18" charset="0"/>
              </a:rPr>
              <a:t>intents = {</a:t>
            </a:r>
          </a:p>
          <a:p>
            <a:pPr marL="12700">
              <a:spcBef>
                <a:spcPts val="100"/>
              </a:spcBef>
              <a:tabLst>
                <a:tab pos="203200" algn="l"/>
              </a:tabLst>
            </a:pPr>
            <a:r>
              <a:rPr lang="en-US" sz="1600" i="0" dirty="0">
                <a:solidFill>
                  <a:srgbClr val="0D0D0D"/>
                </a:solidFill>
                <a:effectLst/>
                <a:latin typeface="Times New Roman" panose="02020603050405020304" pitchFamily="18" charset="0"/>
                <a:cs typeface="Times New Roman" panose="02020603050405020304" pitchFamily="18" charset="0"/>
              </a:rPr>
              <a:t>    "intents": [</a:t>
            </a:r>
          </a:p>
          <a:p>
            <a:pPr marL="12700">
              <a:spcBef>
                <a:spcPts val="100"/>
              </a:spcBef>
              <a:tabLst>
                <a:tab pos="203200" algn="l"/>
              </a:tabLst>
            </a:pPr>
            <a:r>
              <a:rPr lang="en-US" sz="1600" i="0" dirty="0">
                <a:solidFill>
                  <a:srgbClr val="0D0D0D"/>
                </a:solidFill>
                <a:effectLst/>
                <a:latin typeface="Times New Roman" panose="02020603050405020304" pitchFamily="18" charset="0"/>
                <a:cs typeface="Times New Roman" panose="02020603050405020304" pitchFamily="18" charset="0"/>
              </a:rPr>
              <a:t>        {"tag": "greeting", "patterns": ["Hi", "Hello", "Hey", "Good day"], "responses": ["Hello! How can I support you today?"]},</a:t>
            </a:r>
          </a:p>
          <a:p>
            <a:pPr marL="12700">
              <a:spcBef>
                <a:spcPts val="100"/>
              </a:spcBef>
              <a:tabLst>
                <a:tab pos="203200" algn="l"/>
              </a:tabLst>
            </a:pPr>
            <a:r>
              <a:rPr lang="en-US" sz="1600" i="0" dirty="0">
                <a:solidFill>
                  <a:srgbClr val="0D0D0D"/>
                </a:solidFill>
                <a:effectLst/>
                <a:latin typeface="Times New Roman" panose="02020603050405020304" pitchFamily="18" charset="0"/>
                <a:cs typeface="Times New Roman" panose="02020603050405020304" pitchFamily="18" charset="0"/>
              </a:rPr>
              <a:t>        {"tag": "goodbye", "patterns": ["Bye", "Goodbye", "See you"], "responses": ["Take care! Reach out whenever you need support."]},</a:t>
            </a:r>
          </a:p>
          <a:p>
            <a:pPr marL="12700">
              <a:spcBef>
                <a:spcPts val="100"/>
              </a:spcBef>
              <a:tabLst>
                <a:tab pos="203200" algn="l"/>
              </a:tabLst>
            </a:pPr>
            <a:r>
              <a:rPr lang="en-US" sz="1600" i="0" dirty="0">
                <a:solidFill>
                  <a:srgbClr val="0D0D0D"/>
                </a:solidFill>
                <a:effectLst/>
                <a:latin typeface="Times New Roman" panose="02020603050405020304" pitchFamily="18" charset="0"/>
                <a:cs typeface="Times New Roman" panose="02020603050405020304" pitchFamily="18" charset="0"/>
              </a:rPr>
              <a:t>        {"tag": "depression", "patterns": ["I feel sad", "I'm depressed", "I'm down", "I feel hopeless"], "responses": ["I'm sorry you're feeling this way. Have you tried talking to someone you trust?"]},</a:t>
            </a:r>
          </a:p>
          <a:p>
            <a:pPr marL="12700">
              <a:spcBef>
                <a:spcPts val="100"/>
              </a:spcBef>
              <a:tabLst>
                <a:tab pos="203200" algn="l"/>
              </a:tabLst>
            </a:pPr>
            <a:r>
              <a:rPr lang="en-US" sz="1600" i="0" dirty="0">
                <a:solidFill>
                  <a:srgbClr val="0D0D0D"/>
                </a:solidFill>
                <a:effectLst/>
                <a:latin typeface="Times New Roman" panose="02020603050405020304" pitchFamily="18" charset="0"/>
                <a:cs typeface="Times New Roman" panose="02020603050405020304" pitchFamily="18" charset="0"/>
              </a:rPr>
              <a:t>        {"tag": "anxiety", "patterns": ["I'm anxious", "I feel nervous", "I'm worried"], "responses": ["It's okay to feel anxious. Deep breathing exercises might help."]},</a:t>
            </a:r>
          </a:p>
          <a:p>
            <a:pPr marL="12700">
              <a:spcBef>
                <a:spcPts val="100"/>
              </a:spcBef>
              <a:tabLst>
                <a:tab pos="203200" algn="l"/>
              </a:tabLst>
            </a:pPr>
            <a:r>
              <a:rPr lang="en-US" sz="1600" i="0" dirty="0">
                <a:solidFill>
                  <a:srgbClr val="0D0D0D"/>
                </a:solidFill>
                <a:effectLst/>
                <a:latin typeface="Times New Roman" panose="02020603050405020304" pitchFamily="18" charset="0"/>
                <a:cs typeface="Times New Roman" panose="02020603050405020304" pitchFamily="18" charset="0"/>
              </a:rPr>
              <a:t>        {"tag": "self-harm", "patterns": ["I want to hurt myself", "I'm thinking about self-harm"], "responses": ["I'm really sorry you're feeling this way. Please consider talking to a professional or calling a helpline."]},</a:t>
            </a:r>
          </a:p>
          <a:p>
            <a:pPr marL="12700">
              <a:spcBef>
                <a:spcPts val="100"/>
              </a:spcBef>
              <a:tabLst>
                <a:tab pos="203200" algn="l"/>
              </a:tabLst>
            </a:pPr>
            <a:r>
              <a:rPr lang="en-US" sz="1600" i="0" dirty="0">
                <a:solidFill>
                  <a:srgbClr val="0D0D0D"/>
                </a:solidFill>
                <a:effectLst/>
                <a:latin typeface="Times New Roman" panose="02020603050405020304" pitchFamily="18" charset="0"/>
                <a:cs typeface="Times New Roman" panose="02020603050405020304" pitchFamily="18" charset="0"/>
              </a:rPr>
              <a:t>        {"tag": "encouragement", "patterns": ["I'm feeling hopeless", "I can't do this", "I feel stuck"], "responses": ["You are stronger than you think. Taking one step at a time can help."]},</a:t>
            </a:r>
          </a:p>
          <a:p>
            <a:pPr marL="12700">
              <a:spcBef>
                <a:spcPts val="100"/>
              </a:spcBef>
              <a:tabLst>
                <a:tab pos="203200" algn="l"/>
              </a:tabLst>
            </a:pPr>
            <a:r>
              <a:rPr lang="en-US" sz="1600" i="0" dirty="0">
                <a:solidFill>
                  <a:srgbClr val="0D0D0D"/>
                </a:solidFill>
                <a:effectLst/>
                <a:latin typeface="Times New Roman" panose="02020603050405020304" pitchFamily="18" charset="0"/>
                <a:cs typeface="Times New Roman" panose="02020603050405020304" pitchFamily="18" charset="0"/>
              </a:rPr>
              <a:t>    ]</a:t>
            </a:r>
          </a:p>
          <a:p>
            <a:pPr marL="12700">
              <a:spcBef>
                <a:spcPts val="100"/>
              </a:spcBef>
              <a:tabLst>
                <a:tab pos="203200" algn="l"/>
              </a:tabLst>
            </a:pPr>
            <a:r>
              <a:rPr lang="en-US" sz="1600" i="0" dirty="0">
                <a:solidFill>
                  <a:srgbClr val="0D0D0D"/>
                </a:solidFill>
                <a:effectLst/>
                <a:latin typeface="Times New Roman" panose="02020603050405020304" pitchFamily="18" charset="0"/>
                <a:cs typeface="Times New Roman" panose="02020603050405020304" pitchFamily="18" charset="0"/>
              </a:rPr>
              <a:t>}</a:t>
            </a:r>
          </a:p>
          <a:p>
            <a:pPr marL="12700">
              <a:spcBef>
                <a:spcPts val="100"/>
              </a:spcBef>
              <a:tabLst>
                <a:tab pos="203200" algn="l"/>
              </a:tabLst>
            </a:pPr>
            <a:endParaRPr lang="en-IN" sz="1600" i="0" dirty="0">
              <a:solidFill>
                <a:srgbClr val="0D0D0D"/>
              </a:solidFill>
              <a:effectLst/>
              <a:latin typeface="Times New Roman" panose="02020603050405020304" pitchFamily="18" charset="0"/>
              <a:cs typeface="Times New Roman" panose="02020603050405020304" pitchFamily="18" charset="0"/>
            </a:endParaRPr>
          </a:p>
          <a:p>
            <a:pPr marL="12700">
              <a:spcBef>
                <a:spcPts val="100"/>
              </a:spcBef>
              <a:tabLst>
                <a:tab pos="203200" algn="l"/>
              </a:tabLst>
            </a:pPr>
            <a:endParaRPr lang="en-IN" i="0" dirty="0">
              <a:solidFill>
                <a:srgbClr val="0D0D0D"/>
              </a:solidFill>
              <a:effectLst/>
              <a:latin typeface="Times New Roman" panose="02020603050405020304" pitchFamily="18" charset="0"/>
              <a:cs typeface="Times New Roman" panose="02020603050405020304" pitchFamily="18" charset="0"/>
            </a:endParaRPr>
          </a:p>
          <a:p>
            <a:pPr marL="203200" indent="-190500">
              <a:lnSpc>
                <a:spcPct val="100000"/>
              </a:lnSpc>
              <a:spcBef>
                <a:spcPts val="100"/>
              </a:spcBef>
              <a:buAutoNum type="arabicPeriod" startAt="5"/>
              <a:tabLst>
                <a:tab pos="203200" algn="l"/>
              </a:tabLst>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735"/>
              </a:lnSpc>
            </a:pPr>
            <a:fld id="{81D60167-4931-47E6-BA6A-407CBD079E47}" type="slidenum">
              <a:rPr dirty="0"/>
              <a:t>8</a:t>
            </a:fld>
            <a:endParaRPr dirty="0"/>
          </a:p>
        </p:txBody>
      </p:sp>
      <p:sp>
        <p:nvSpPr>
          <p:cNvPr id="2" name="object 2"/>
          <p:cNvSpPr txBox="1"/>
          <p:nvPr/>
        </p:nvSpPr>
        <p:spPr>
          <a:xfrm>
            <a:off x="901700" y="152400"/>
            <a:ext cx="5969000" cy="9926435"/>
          </a:xfrm>
          <a:prstGeom prst="rect">
            <a:avLst/>
          </a:prstGeom>
        </p:spPr>
        <p:txBody>
          <a:bodyPr vert="horz" wrap="square" lIns="0" tIns="31115" rIns="0" bIns="0" rtlCol="0">
            <a:spAutoFit/>
          </a:bodyPr>
          <a:lstStyle/>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4.</a:t>
            </a:r>
            <a:r>
              <a:rPr lang="en-IN" sz="1600" b="1" i="0" dirty="0">
                <a:solidFill>
                  <a:srgbClr val="0D0D0D"/>
                </a:solidFill>
                <a:effectLst/>
                <a:latin typeface="Times New Roman" panose="02020603050405020304" pitchFamily="18" charset="0"/>
                <a:cs typeface="Times New Roman" panose="02020603050405020304" pitchFamily="18" charset="0"/>
              </a:rPr>
              <a:t> Preprocessing Data</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words = []</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classes = []</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documents = []</a:t>
            </a:r>
          </a:p>
          <a:p>
            <a:pPr marL="241300" algn="just">
              <a:lnSpc>
                <a:spcPct val="100000"/>
              </a:lnSpc>
              <a:spcBef>
                <a:spcPts val="245"/>
              </a:spcBef>
              <a:tabLst>
                <a:tab pos="469900" algn="l"/>
              </a:tabLst>
            </a:pPr>
            <a:r>
              <a:rPr lang="en-IN" sz="1600" dirty="0" err="1">
                <a:latin typeface="Times New Roman" panose="02020603050405020304" pitchFamily="18" charset="0"/>
                <a:cs typeface="Times New Roman" panose="02020603050405020304" pitchFamily="18" charset="0"/>
              </a:rPr>
              <a:t>ignore_words</a:t>
            </a:r>
            <a:r>
              <a:rPr lang="en-IN" sz="1600" dirty="0">
                <a:latin typeface="Times New Roman" panose="02020603050405020304" pitchFamily="18" charset="0"/>
                <a:cs typeface="Times New Roman" panose="02020603050405020304" pitchFamily="18" charset="0"/>
              </a:rPr>
              <a:t> = ['?', '!']</a:t>
            </a:r>
          </a:p>
          <a:p>
            <a:pPr marL="241300" algn="just">
              <a:lnSpc>
                <a:spcPct val="100000"/>
              </a:lnSpc>
              <a:spcBef>
                <a:spcPts val="245"/>
              </a:spcBef>
              <a:tabLst>
                <a:tab pos="469900" algn="l"/>
              </a:tabLst>
            </a:pPr>
            <a:endParaRPr lang="en-IN" sz="1600" dirty="0">
              <a:latin typeface="Times New Roman" panose="02020603050405020304" pitchFamily="18" charset="0"/>
              <a:cs typeface="Times New Roman" panose="02020603050405020304" pitchFamily="18" charset="0"/>
            </a:endParaRP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for intent in intents['intents']:</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    for pattern in intent['patterns']:</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        w = </a:t>
            </a:r>
            <a:r>
              <a:rPr lang="en-IN" sz="1600" dirty="0" err="1">
                <a:latin typeface="Times New Roman" panose="02020603050405020304" pitchFamily="18" charset="0"/>
                <a:cs typeface="Times New Roman" panose="02020603050405020304" pitchFamily="18" charset="0"/>
              </a:rPr>
              <a:t>nltk.word_tokenize</a:t>
            </a:r>
            <a:r>
              <a:rPr lang="en-IN" sz="1600" dirty="0">
                <a:latin typeface="Times New Roman" panose="02020603050405020304" pitchFamily="18" charset="0"/>
                <a:cs typeface="Times New Roman" panose="02020603050405020304" pitchFamily="18" charset="0"/>
              </a:rPr>
              <a:t>(pattern)</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words.extend</a:t>
            </a:r>
            <a:r>
              <a:rPr lang="en-IN" sz="1600" dirty="0">
                <a:latin typeface="Times New Roman" panose="02020603050405020304" pitchFamily="18" charset="0"/>
                <a:cs typeface="Times New Roman" panose="02020603050405020304" pitchFamily="18" charset="0"/>
              </a:rPr>
              <a:t>(w)</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documents.append</a:t>
            </a:r>
            <a:r>
              <a:rPr lang="en-IN" sz="1600" dirty="0">
                <a:latin typeface="Times New Roman" panose="02020603050405020304" pitchFamily="18" charset="0"/>
                <a:cs typeface="Times New Roman" panose="02020603050405020304" pitchFamily="18" charset="0"/>
              </a:rPr>
              <a:t>((w, intent['tag']))</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        if intent['tag'] not in classes:</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classes.append</a:t>
            </a:r>
            <a:r>
              <a:rPr lang="en-IN" sz="1600" dirty="0">
                <a:latin typeface="Times New Roman" panose="02020603050405020304" pitchFamily="18" charset="0"/>
                <a:cs typeface="Times New Roman" panose="02020603050405020304" pitchFamily="18" charset="0"/>
              </a:rPr>
              <a:t>(intent['tag’])</a:t>
            </a:r>
          </a:p>
          <a:p>
            <a:pPr marL="241300" algn="just">
              <a:spcBef>
                <a:spcPts val="245"/>
              </a:spcBef>
              <a:tabLst>
                <a:tab pos="469900" algn="l"/>
              </a:tabLst>
            </a:pPr>
            <a:r>
              <a:rPr lang="en-IN" sz="1600" dirty="0">
                <a:latin typeface="Times New Roman" panose="02020603050405020304" pitchFamily="18" charset="0"/>
                <a:cs typeface="Times New Roman" panose="02020603050405020304" pitchFamily="18" charset="0"/>
              </a:rPr>
              <a:t>5.</a:t>
            </a:r>
            <a:r>
              <a:rPr lang="en-IN" sz="1600" b="1" i="0" dirty="0">
                <a:solidFill>
                  <a:srgbClr val="0D0D0D"/>
                </a:solidFill>
                <a:effectLst/>
                <a:latin typeface="Times New Roman" panose="02020603050405020304" pitchFamily="18" charset="0"/>
                <a:cs typeface="Times New Roman" panose="02020603050405020304" pitchFamily="18" charset="0"/>
              </a:rPr>
              <a:t> Lemmatization and Data Cleaning</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words = [</a:t>
            </a:r>
            <a:r>
              <a:rPr lang="en-IN" sz="1600" dirty="0" err="1">
                <a:latin typeface="Times New Roman" panose="02020603050405020304" pitchFamily="18" charset="0"/>
                <a:cs typeface="Times New Roman" panose="02020603050405020304" pitchFamily="18" charset="0"/>
              </a:rPr>
              <a:t>nltk.WordNetLemmatizer</a:t>
            </a:r>
            <a:r>
              <a:rPr lang="en-IN" sz="1600" dirty="0">
                <a:latin typeface="Times New Roman" panose="02020603050405020304" pitchFamily="18" charset="0"/>
                <a:cs typeface="Times New Roman" panose="02020603050405020304" pitchFamily="18" charset="0"/>
              </a:rPr>
              <a:t>().lemmatize(</a:t>
            </a:r>
            <a:r>
              <a:rPr lang="en-IN" sz="1600" dirty="0" err="1">
                <a:latin typeface="Times New Roman" panose="02020603050405020304" pitchFamily="18" charset="0"/>
                <a:cs typeface="Times New Roman" panose="02020603050405020304" pitchFamily="18" charset="0"/>
              </a:rPr>
              <a:t>w.lower</a:t>
            </a:r>
            <a:r>
              <a:rPr lang="en-IN" sz="1600" dirty="0">
                <a:latin typeface="Times New Roman" panose="02020603050405020304" pitchFamily="18" charset="0"/>
                <a:cs typeface="Times New Roman" panose="02020603050405020304" pitchFamily="18" charset="0"/>
              </a:rPr>
              <a:t>()) for w in words if w not in </a:t>
            </a:r>
            <a:r>
              <a:rPr lang="en-IN" sz="1600" dirty="0" err="1">
                <a:latin typeface="Times New Roman" panose="02020603050405020304" pitchFamily="18" charset="0"/>
                <a:cs typeface="Times New Roman" panose="02020603050405020304" pitchFamily="18" charset="0"/>
              </a:rPr>
              <a:t>ignore_words</a:t>
            </a:r>
            <a:r>
              <a:rPr lang="en-IN" sz="1600" dirty="0">
                <a:latin typeface="Times New Roman" panose="02020603050405020304" pitchFamily="18" charset="0"/>
                <a:cs typeface="Times New Roman" panose="02020603050405020304" pitchFamily="18" charset="0"/>
              </a:rPr>
              <a:t>]</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words = sorted(list(set(words)))</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classes = sorted(list(set(classes)))</a:t>
            </a:r>
          </a:p>
          <a:p>
            <a:pPr marL="241300" algn="just">
              <a:lnSpc>
                <a:spcPct val="100000"/>
              </a:lnSpc>
              <a:spcBef>
                <a:spcPts val="245"/>
              </a:spcBef>
              <a:tabLst>
                <a:tab pos="469900" algn="l"/>
              </a:tabLst>
            </a:pPr>
            <a:endParaRPr lang="en-IN" sz="1600" dirty="0">
              <a:latin typeface="Times New Roman" panose="02020603050405020304" pitchFamily="18" charset="0"/>
              <a:cs typeface="Times New Roman" panose="02020603050405020304" pitchFamily="18" charset="0"/>
            </a:endParaRPr>
          </a:p>
          <a:p>
            <a:pPr marL="241300" algn="just">
              <a:lnSpc>
                <a:spcPct val="100000"/>
              </a:lnSpc>
              <a:spcBef>
                <a:spcPts val="245"/>
              </a:spcBef>
              <a:tabLst>
                <a:tab pos="469900" algn="l"/>
              </a:tabLst>
            </a:pPr>
            <a:r>
              <a:rPr lang="en-IN" sz="1600" dirty="0" err="1">
                <a:latin typeface="Times New Roman" panose="02020603050405020304" pitchFamily="18" charset="0"/>
                <a:cs typeface="Times New Roman" panose="02020603050405020304" pitchFamily="18" charset="0"/>
              </a:rPr>
              <a:t>pickle.dump</a:t>
            </a:r>
            <a:r>
              <a:rPr lang="en-IN" sz="1600" dirty="0">
                <a:latin typeface="Times New Roman" panose="02020603050405020304" pitchFamily="18" charset="0"/>
                <a:cs typeface="Times New Roman" panose="02020603050405020304" pitchFamily="18" charset="0"/>
              </a:rPr>
              <a:t>(words, open('</a:t>
            </a:r>
            <a:r>
              <a:rPr lang="en-IN" sz="1600" dirty="0" err="1">
                <a:latin typeface="Times New Roman" panose="02020603050405020304" pitchFamily="18" charset="0"/>
                <a:cs typeface="Times New Roman" panose="02020603050405020304" pitchFamily="18" charset="0"/>
              </a:rPr>
              <a:t>words.pkl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wb</a:t>
            </a:r>
            <a:r>
              <a:rPr lang="en-IN" sz="1600" dirty="0">
                <a:latin typeface="Times New Roman" panose="02020603050405020304" pitchFamily="18" charset="0"/>
                <a:cs typeface="Times New Roman" panose="02020603050405020304" pitchFamily="18" charset="0"/>
              </a:rPr>
              <a:t>'))</a:t>
            </a:r>
          </a:p>
          <a:p>
            <a:pPr marL="241300" algn="just">
              <a:lnSpc>
                <a:spcPct val="100000"/>
              </a:lnSpc>
              <a:spcBef>
                <a:spcPts val="245"/>
              </a:spcBef>
              <a:tabLst>
                <a:tab pos="469900" algn="l"/>
              </a:tabLst>
            </a:pPr>
            <a:r>
              <a:rPr lang="en-IN" sz="1600" dirty="0" err="1">
                <a:latin typeface="Times New Roman" panose="02020603050405020304" pitchFamily="18" charset="0"/>
                <a:cs typeface="Times New Roman" panose="02020603050405020304" pitchFamily="18" charset="0"/>
              </a:rPr>
              <a:t>pickle.dump</a:t>
            </a:r>
            <a:r>
              <a:rPr lang="en-IN" sz="1600" dirty="0">
                <a:latin typeface="Times New Roman" panose="02020603050405020304" pitchFamily="18" charset="0"/>
                <a:cs typeface="Times New Roman" panose="02020603050405020304" pitchFamily="18" charset="0"/>
              </a:rPr>
              <a:t>(classes, open('</a:t>
            </a:r>
            <a:r>
              <a:rPr lang="en-IN" sz="1600" dirty="0" err="1">
                <a:latin typeface="Times New Roman" panose="02020603050405020304" pitchFamily="18" charset="0"/>
                <a:cs typeface="Times New Roman" panose="02020603050405020304" pitchFamily="18" charset="0"/>
              </a:rPr>
              <a:t>classes.pkl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wb</a:t>
            </a:r>
            <a:r>
              <a:rPr lang="en-IN" sz="1600" dirty="0">
                <a:latin typeface="Times New Roman" panose="02020603050405020304" pitchFamily="18" charset="0"/>
                <a:cs typeface="Times New Roman" panose="02020603050405020304" pitchFamily="18" charset="0"/>
              </a:rPr>
              <a:t>’))</a:t>
            </a:r>
          </a:p>
          <a:p>
            <a:pPr marL="241300" algn="just">
              <a:spcBef>
                <a:spcPts val="245"/>
              </a:spcBef>
              <a:tabLst>
                <a:tab pos="469900" algn="l"/>
              </a:tabLst>
            </a:pPr>
            <a:r>
              <a:rPr lang="en-IN" sz="1600" dirty="0">
                <a:latin typeface="Times New Roman" panose="02020603050405020304" pitchFamily="18" charset="0"/>
                <a:cs typeface="Times New Roman" panose="02020603050405020304" pitchFamily="18" charset="0"/>
              </a:rPr>
              <a:t>6.</a:t>
            </a:r>
            <a:r>
              <a:rPr lang="en-US" sz="1600" b="1" i="0" dirty="0">
                <a:solidFill>
                  <a:srgbClr val="0D0D0D"/>
                </a:solidFill>
                <a:effectLst/>
                <a:latin typeface="Times New Roman" panose="02020603050405020304" pitchFamily="18" charset="0"/>
                <a:cs typeface="Times New Roman" panose="02020603050405020304" pitchFamily="18" charset="0"/>
              </a:rPr>
              <a:t> Creating Training Data (Bag of Words)</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training = []</a:t>
            </a:r>
          </a:p>
          <a:p>
            <a:pPr marL="241300" algn="just">
              <a:lnSpc>
                <a:spcPct val="100000"/>
              </a:lnSpc>
              <a:spcBef>
                <a:spcPts val="245"/>
              </a:spcBef>
              <a:tabLst>
                <a:tab pos="469900" algn="l"/>
              </a:tabLst>
            </a:pPr>
            <a:r>
              <a:rPr lang="en-IN" sz="1600" dirty="0" err="1">
                <a:latin typeface="Times New Roman" panose="02020603050405020304" pitchFamily="18" charset="0"/>
                <a:cs typeface="Times New Roman" panose="02020603050405020304" pitchFamily="18" charset="0"/>
              </a:rPr>
              <a:t>output_empty</a:t>
            </a:r>
            <a:r>
              <a:rPr lang="en-IN" sz="1600" dirty="0">
                <a:latin typeface="Times New Roman" panose="02020603050405020304" pitchFamily="18" charset="0"/>
                <a:cs typeface="Times New Roman" panose="02020603050405020304" pitchFamily="18" charset="0"/>
              </a:rPr>
              <a:t> = [0] * </a:t>
            </a:r>
            <a:r>
              <a:rPr lang="en-IN" sz="1600" dirty="0" err="1">
                <a:latin typeface="Times New Roman" panose="02020603050405020304" pitchFamily="18" charset="0"/>
                <a:cs typeface="Times New Roman" panose="02020603050405020304" pitchFamily="18" charset="0"/>
              </a:rPr>
              <a:t>len</a:t>
            </a:r>
            <a:r>
              <a:rPr lang="en-IN" sz="1600" dirty="0">
                <a:latin typeface="Times New Roman" panose="02020603050405020304" pitchFamily="18" charset="0"/>
                <a:cs typeface="Times New Roman" panose="02020603050405020304" pitchFamily="18" charset="0"/>
              </a:rPr>
              <a:t>(classes)</a:t>
            </a:r>
          </a:p>
          <a:p>
            <a:pPr marL="241300" algn="just">
              <a:lnSpc>
                <a:spcPct val="100000"/>
              </a:lnSpc>
              <a:spcBef>
                <a:spcPts val="245"/>
              </a:spcBef>
              <a:tabLst>
                <a:tab pos="469900" algn="l"/>
              </a:tabLst>
            </a:pPr>
            <a:endParaRPr lang="en-IN" sz="1600" dirty="0">
              <a:latin typeface="Times New Roman" panose="02020603050405020304" pitchFamily="18" charset="0"/>
              <a:cs typeface="Times New Roman" panose="02020603050405020304" pitchFamily="18" charset="0"/>
            </a:endParaRP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for doc in documents:</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    bag = []</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pattern_words</a:t>
            </a:r>
            <a:r>
              <a:rPr lang="en-IN" sz="1600" dirty="0">
                <a:latin typeface="Times New Roman" panose="02020603050405020304" pitchFamily="18" charset="0"/>
                <a:cs typeface="Times New Roman" panose="02020603050405020304" pitchFamily="18" charset="0"/>
              </a:rPr>
              <a:t> = doc[0]</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pattern_words</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nltk.WordNetLemmatizer</a:t>
            </a:r>
            <a:r>
              <a:rPr lang="en-IN" sz="1600" dirty="0">
                <a:latin typeface="Times New Roman" panose="02020603050405020304" pitchFamily="18" charset="0"/>
                <a:cs typeface="Times New Roman" panose="02020603050405020304" pitchFamily="18" charset="0"/>
              </a:rPr>
              <a:t>().lemmatize(</a:t>
            </a:r>
            <a:r>
              <a:rPr lang="en-IN" sz="1600" dirty="0" err="1">
                <a:latin typeface="Times New Roman" panose="02020603050405020304" pitchFamily="18" charset="0"/>
                <a:cs typeface="Times New Roman" panose="02020603050405020304" pitchFamily="18" charset="0"/>
              </a:rPr>
              <a:t>word.lower</a:t>
            </a:r>
            <a:r>
              <a:rPr lang="en-IN" sz="1600" dirty="0">
                <a:latin typeface="Times New Roman" panose="02020603050405020304" pitchFamily="18" charset="0"/>
                <a:cs typeface="Times New Roman" panose="02020603050405020304" pitchFamily="18" charset="0"/>
              </a:rPr>
              <a:t>()) for word in </a:t>
            </a:r>
            <a:r>
              <a:rPr lang="en-IN" sz="1600" dirty="0" err="1">
                <a:latin typeface="Times New Roman" panose="02020603050405020304" pitchFamily="18" charset="0"/>
                <a:cs typeface="Times New Roman" panose="02020603050405020304" pitchFamily="18" charset="0"/>
              </a:rPr>
              <a:t>pattern_words</a:t>
            </a:r>
            <a:r>
              <a:rPr lang="en-IN" sz="1600" dirty="0">
                <a:latin typeface="Times New Roman" panose="02020603050405020304" pitchFamily="18" charset="0"/>
                <a:cs typeface="Times New Roman" panose="02020603050405020304" pitchFamily="18" charset="0"/>
              </a:rPr>
              <a:t>]</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    for w in words:</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bag.append</a:t>
            </a:r>
            <a:r>
              <a:rPr lang="en-IN" sz="1600" dirty="0">
                <a:latin typeface="Times New Roman" panose="02020603050405020304" pitchFamily="18" charset="0"/>
                <a:cs typeface="Times New Roman" panose="02020603050405020304" pitchFamily="18" charset="0"/>
              </a:rPr>
              <a:t>(1) if w in </a:t>
            </a:r>
            <a:r>
              <a:rPr lang="en-IN" sz="1600" dirty="0" err="1">
                <a:latin typeface="Times New Roman" panose="02020603050405020304" pitchFamily="18" charset="0"/>
                <a:cs typeface="Times New Roman" panose="02020603050405020304" pitchFamily="18" charset="0"/>
              </a:rPr>
              <a:t>pattern_words</a:t>
            </a:r>
            <a:r>
              <a:rPr lang="en-IN" sz="1600" dirty="0">
                <a:latin typeface="Times New Roman" panose="02020603050405020304" pitchFamily="18" charset="0"/>
                <a:cs typeface="Times New Roman" panose="02020603050405020304" pitchFamily="18" charset="0"/>
              </a:rPr>
              <a:t> else </a:t>
            </a:r>
            <a:r>
              <a:rPr lang="en-IN" sz="1600" dirty="0" err="1">
                <a:latin typeface="Times New Roman" panose="02020603050405020304" pitchFamily="18" charset="0"/>
                <a:cs typeface="Times New Roman" panose="02020603050405020304" pitchFamily="18" charset="0"/>
              </a:rPr>
              <a:t>bag.append</a:t>
            </a:r>
            <a:r>
              <a:rPr lang="en-IN" sz="1600" dirty="0">
                <a:latin typeface="Times New Roman" panose="02020603050405020304" pitchFamily="18" charset="0"/>
                <a:cs typeface="Times New Roman" panose="02020603050405020304" pitchFamily="18" charset="0"/>
              </a:rPr>
              <a:t>(0)</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output_row</a:t>
            </a:r>
            <a:r>
              <a:rPr lang="en-IN" sz="1600" dirty="0">
                <a:latin typeface="Times New Roman" panose="02020603050405020304" pitchFamily="18" charset="0"/>
                <a:cs typeface="Times New Roman" panose="02020603050405020304" pitchFamily="18" charset="0"/>
              </a:rPr>
              <a:t> = list(</a:t>
            </a:r>
            <a:r>
              <a:rPr lang="en-IN" sz="1600" dirty="0" err="1">
                <a:latin typeface="Times New Roman" panose="02020603050405020304" pitchFamily="18" charset="0"/>
                <a:cs typeface="Times New Roman" panose="02020603050405020304" pitchFamily="18" charset="0"/>
              </a:rPr>
              <a:t>output_empty</a:t>
            </a:r>
            <a:r>
              <a:rPr lang="en-IN" sz="1600" dirty="0">
                <a:latin typeface="Times New Roman" panose="02020603050405020304" pitchFamily="18" charset="0"/>
                <a:cs typeface="Times New Roman" panose="02020603050405020304" pitchFamily="18" charset="0"/>
              </a:rPr>
              <a:t>)</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output_row</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classes.index</a:t>
            </a:r>
            <a:r>
              <a:rPr lang="en-IN" sz="1600" dirty="0">
                <a:latin typeface="Times New Roman" panose="02020603050405020304" pitchFamily="18" charset="0"/>
                <a:cs typeface="Times New Roman" panose="02020603050405020304" pitchFamily="18" charset="0"/>
              </a:rPr>
              <a:t>(doc[1])] = 1</a:t>
            </a:r>
          </a:p>
          <a:p>
            <a:pPr marL="241300" algn="just">
              <a:lnSpc>
                <a:spcPct val="100000"/>
              </a:lnSpc>
              <a:spcBef>
                <a:spcPts val="245"/>
              </a:spcBef>
              <a:tabLst>
                <a:tab pos="469900" algn="l"/>
              </a:tabLst>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training.append</a:t>
            </a:r>
            <a:r>
              <a:rPr lang="en-IN" sz="1600" dirty="0">
                <a:latin typeface="Times New Roman" panose="02020603050405020304" pitchFamily="18" charset="0"/>
                <a:cs typeface="Times New Roman" panose="02020603050405020304" pitchFamily="18" charset="0"/>
              </a:rPr>
              <a:t>([bag, </a:t>
            </a:r>
            <a:r>
              <a:rPr lang="en-IN" sz="1600" dirty="0" err="1">
                <a:latin typeface="Times New Roman" panose="02020603050405020304" pitchFamily="18" charset="0"/>
                <a:cs typeface="Times New Roman" panose="02020603050405020304" pitchFamily="18" charset="0"/>
              </a:rPr>
              <a:t>output_row</a:t>
            </a:r>
            <a:r>
              <a:rPr lang="en-IN" sz="1600" dirty="0">
                <a:latin typeface="Times New Roman" panose="02020603050405020304" pitchFamily="18" charset="0"/>
                <a:cs typeface="Times New Roman" panose="02020603050405020304" pitchFamily="18" charset="0"/>
              </a:rPr>
              <a:t>])</a:t>
            </a:r>
          </a:p>
          <a:p>
            <a:pPr marL="241300" algn="just">
              <a:lnSpc>
                <a:spcPct val="100000"/>
              </a:lnSpc>
              <a:spcBef>
                <a:spcPts val="245"/>
              </a:spcBef>
              <a:tabLst>
                <a:tab pos="469900" algn="l"/>
              </a:tabLst>
            </a:pPr>
            <a:endParaRPr sz="12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735"/>
              </a:lnSpc>
            </a:pPr>
            <a:fld id="{81D60167-4931-47E6-BA6A-407CBD079E47}" type="slidenum">
              <a:rPr dirty="0"/>
              <a:t>9</a:t>
            </a:fld>
            <a:endParaRPr dirty="0"/>
          </a:p>
        </p:txBody>
      </p:sp>
      <p:sp>
        <p:nvSpPr>
          <p:cNvPr id="2" name="object 2"/>
          <p:cNvSpPr txBox="1"/>
          <p:nvPr/>
        </p:nvSpPr>
        <p:spPr>
          <a:xfrm>
            <a:off x="762000" y="184964"/>
            <a:ext cx="6718300" cy="9941183"/>
          </a:xfrm>
          <a:prstGeom prst="rect">
            <a:avLst/>
          </a:prstGeom>
        </p:spPr>
        <p:txBody>
          <a:bodyPr vert="horz" wrap="square" lIns="0" tIns="12700" rIns="0" bIns="0" rtlCol="0">
            <a:spAutoFit/>
          </a:bodyPr>
          <a:lstStyle/>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7.</a:t>
            </a:r>
            <a:r>
              <a:rPr lang="en-US" sz="1600" b="1" i="0" dirty="0">
                <a:solidFill>
                  <a:srgbClr val="0D0D0D"/>
                </a:solidFill>
                <a:effectLst/>
                <a:latin typeface="Times New Roman" panose="02020603050405020304" pitchFamily="18" charset="0"/>
                <a:cs typeface="Times New Roman" panose="02020603050405020304" pitchFamily="18" charset="0"/>
              </a:rPr>
              <a:t> Building the Neural Network Model</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model = Sequential()</a:t>
            </a:r>
          </a:p>
          <a:p>
            <a:pPr marL="317500">
              <a:lnSpc>
                <a:spcPct val="100000"/>
              </a:lnSpc>
              <a:spcBef>
                <a:spcPts val="145"/>
              </a:spcBef>
            </a:pPr>
            <a:r>
              <a:rPr lang="en-IN" sz="1600" dirty="0" err="1">
                <a:latin typeface="Times New Roman" panose="02020603050405020304" pitchFamily="18" charset="0"/>
                <a:cs typeface="Times New Roman" panose="02020603050405020304" pitchFamily="18" charset="0"/>
              </a:rPr>
              <a:t>model.add</a:t>
            </a:r>
            <a:r>
              <a:rPr lang="en-IN" sz="1600" dirty="0">
                <a:latin typeface="Times New Roman" panose="02020603050405020304" pitchFamily="18" charset="0"/>
                <a:cs typeface="Times New Roman" panose="02020603050405020304" pitchFamily="18" charset="0"/>
              </a:rPr>
              <a:t>(Dense(128, </a:t>
            </a:r>
            <a:r>
              <a:rPr lang="en-IN" sz="1600" dirty="0" err="1">
                <a:latin typeface="Times New Roman" panose="02020603050405020304" pitchFamily="18" charset="0"/>
                <a:cs typeface="Times New Roman" panose="02020603050405020304" pitchFamily="18" charset="0"/>
              </a:rPr>
              <a:t>input_shape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len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train_x</a:t>
            </a:r>
            <a:r>
              <a:rPr lang="en-IN" sz="1600" dirty="0">
                <a:latin typeface="Times New Roman" panose="02020603050405020304" pitchFamily="18" charset="0"/>
                <a:cs typeface="Times New Roman" panose="02020603050405020304" pitchFamily="18" charset="0"/>
              </a:rPr>
              <a:t>[0]),), activation='</a:t>
            </a:r>
            <a:r>
              <a:rPr lang="en-IN" sz="1600" dirty="0" err="1">
                <a:latin typeface="Times New Roman" panose="02020603050405020304" pitchFamily="18" charset="0"/>
                <a:cs typeface="Times New Roman" panose="02020603050405020304" pitchFamily="18" charset="0"/>
              </a:rPr>
              <a:t>relu</a:t>
            </a:r>
            <a:r>
              <a:rPr lang="en-IN" sz="1600" dirty="0">
                <a:latin typeface="Times New Roman" panose="02020603050405020304" pitchFamily="18" charset="0"/>
                <a:cs typeface="Times New Roman" panose="02020603050405020304" pitchFamily="18" charset="0"/>
              </a:rPr>
              <a:t>'))</a:t>
            </a:r>
          </a:p>
          <a:p>
            <a:pPr marL="317500">
              <a:lnSpc>
                <a:spcPct val="100000"/>
              </a:lnSpc>
              <a:spcBef>
                <a:spcPts val="145"/>
              </a:spcBef>
            </a:pPr>
            <a:r>
              <a:rPr lang="en-IN" sz="1600" dirty="0" err="1">
                <a:latin typeface="Times New Roman" panose="02020603050405020304" pitchFamily="18" charset="0"/>
                <a:cs typeface="Times New Roman" panose="02020603050405020304" pitchFamily="18" charset="0"/>
              </a:rPr>
              <a:t>model.add</a:t>
            </a:r>
            <a:r>
              <a:rPr lang="en-IN" sz="1600" dirty="0">
                <a:latin typeface="Times New Roman" panose="02020603050405020304" pitchFamily="18" charset="0"/>
                <a:cs typeface="Times New Roman" panose="02020603050405020304" pitchFamily="18" charset="0"/>
              </a:rPr>
              <a:t>(Dropout(0.5))</a:t>
            </a:r>
          </a:p>
          <a:p>
            <a:pPr marL="317500">
              <a:lnSpc>
                <a:spcPct val="100000"/>
              </a:lnSpc>
              <a:spcBef>
                <a:spcPts val="145"/>
              </a:spcBef>
            </a:pPr>
            <a:r>
              <a:rPr lang="en-IN" sz="1600" dirty="0" err="1">
                <a:latin typeface="Times New Roman" panose="02020603050405020304" pitchFamily="18" charset="0"/>
                <a:cs typeface="Times New Roman" panose="02020603050405020304" pitchFamily="18" charset="0"/>
              </a:rPr>
              <a:t>model.add</a:t>
            </a:r>
            <a:r>
              <a:rPr lang="en-IN" sz="1600" dirty="0">
                <a:latin typeface="Times New Roman" panose="02020603050405020304" pitchFamily="18" charset="0"/>
                <a:cs typeface="Times New Roman" panose="02020603050405020304" pitchFamily="18" charset="0"/>
              </a:rPr>
              <a:t>(Dense(64, activation='</a:t>
            </a:r>
            <a:r>
              <a:rPr lang="en-IN" sz="1600" dirty="0" err="1">
                <a:latin typeface="Times New Roman" panose="02020603050405020304" pitchFamily="18" charset="0"/>
                <a:cs typeface="Times New Roman" panose="02020603050405020304" pitchFamily="18" charset="0"/>
              </a:rPr>
              <a:t>relu</a:t>
            </a:r>
            <a:r>
              <a:rPr lang="en-IN" sz="1600" dirty="0">
                <a:latin typeface="Times New Roman" panose="02020603050405020304" pitchFamily="18" charset="0"/>
                <a:cs typeface="Times New Roman" panose="02020603050405020304" pitchFamily="18" charset="0"/>
              </a:rPr>
              <a:t>'))</a:t>
            </a:r>
          </a:p>
          <a:p>
            <a:pPr marL="317500">
              <a:lnSpc>
                <a:spcPct val="100000"/>
              </a:lnSpc>
              <a:spcBef>
                <a:spcPts val="145"/>
              </a:spcBef>
            </a:pPr>
            <a:r>
              <a:rPr lang="en-IN" sz="1600" dirty="0" err="1">
                <a:latin typeface="Times New Roman" panose="02020603050405020304" pitchFamily="18" charset="0"/>
                <a:cs typeface="Times New Roman" panose="02020603050405020304" pitchFamily="18" charset="0"/>
              </a:rPr>
              <a:t>model.add</a:t>
            </a:r>
            <a:r>
              <a:rPr lang="en-IN" sz="1600" dirty="0">
                <a:latin typeface="Times New Roman" panose="02020603050405020304" pitchFamily="18" charset="0"/>
                <a:cs typeface="Times New Roman" panose="02020603050405020304" pitchFamily="18" charset="0"/>
              </a:rPr>
              <a:t>(Dropout(0.5))</a:t>
            </a:r>
          </a:p>
          <a:p>
            <a:pPr marL="317500">
              <a:lnSpc>
                <a:spcPct val="100000"/>
              </a:lnSpc>
              <a:spcBef>
                <a:spcPts val="145"/>
              </a:spcBef>
            </a:pPr>
            <a:r>
              <a:rPr lang="en-IN" sz="1600" dirty="0" err="1">
                <a:latin typeface="Times New Roman" panose="02020603050405020304" pitchFamily="18" charset="0"/>
                <a:cs typeface="Times New Roman" panose="02020603050405020304" pitchFamily="18" charset="0"/>
              </a:rPr>
              <a:t>model.add</a:t>
            </a:r>
            <a:r>
              <a:rPr lang="en-IN" sz="1600" dirty="0">
                <a:latin typeface="Times New Roman" panose="02020603050405020304" pitchFamily="18" charset="0"/>
                <a:cs typeface="Times New Roman" panose="02020603050405020304" pitchFamily="18" charset="0"/>
              </a:rPr>
              <a:t>(Dense(</a:t>
            </a:r>
            <a:r>
              <a:rPr lang="en-IN" sz="1600" dirty="0" err="1">
                <a:latin typeface="Times New Roman" panose="02020603050405020304" pitchFamily="18" charset="0"/>
                <a:cs typeface="Times New Roman" panose="02020603050405020304" pitchFamily="18" charset="0"/>
              </a:rPr>
              <a:t>len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train_y</a:t>
            </a:r>
            <a:r>
              <a:rPr lang="en-IN" sz="1600" dirty="0">
                <a:latin typeface="Times New Roman" panose="02020603050405020304" pitchFamily="18" charset="0"/>
                <a:cs typeface="Times New Roman" panose="02020603050405020304" pitchFamily="18" charset="0"/>
              </a:rPr>
              <a:t>[0]), activation='</a:t>
            </a:r>
            <a:r>
              <a:rPr lang="en-IN" sz="1600" dirty="0" err="1">
                <a:latin typeface="Times New Roman" panose="02020603050405020304" pitchFamily="18" charset="0"/>
                <a:cs typeface="Times New Roman" panose="02020603050405020304" pitchFamily="18" charset="0"/>
              </a:rPr>
              <a:t>softmax</a:t>
            </a:r>
            <a:r>
              <a:rPr lang="en-IN" sz="1600" dirty="0">
                <a:latin typeface="Times New Roman" panose="02020603050405020304" pitchFamily="18" charset="0"/>
                <a:cs typeface="Times New Roman" panose="02020603050405020304" pitchFamily="18" charset="0"/>
              </a:rPr>
              <a:t>'))</a:t>
            </a:r>
          </a:p>
          <a:p>
            <a:pPr marL="317500">
              <a:lnSpc>
                <a:spcPct val="100000"/>
              </a:lnSpc>
              <a:spcBef>
                <a:spcPts val="145"/>
              </a:spcBef>
            </a:pPr>
            <a:endParaRPr lang="en-IN" sz="1600" dirty="0">
              <a:latin typeface="Times New Roman" panose="02020603050405020304" pitchFamily="18" charset="0"/>
              <a:cs typeface="Times New Roman" panose="02020603050405020304" pitchFamily="18" charset="0"/>
            </a:endParaRPr>
          </a:p>
          <a:p>
            <a:pPr marL="317500">
              <a:lnSpc>
                <a:spcPct val="100000"/>
              </a:lnSpc>
              <a:spcBef>
                <a:spcPts val="145"/>
              </a:spcBef>
            </a:pPr>
            <a:r>
              <a:rPr lang="en-IN" sz="1600" dirty="0" err="1">
                <a:latin typeface="Times New Roman" panose="02020603050405020304" pitchFamily="18" charset="0"/>
                <a:cs typeface="Times New Roman" panose="02020603050405020304" pitchFamily="18" charset="0"/>
              </a:rPr>
              <a:t>sgd</a:t>
            </a:r>
            <a:r>
              <a:rPr lang="en-IN" sz="1600" dirty="0">
                <a:latin typeface="Times New Roman" panose="02020603050405020304" pitchFamily="18" charset="0"/>
                <a:cs typeface="Times New Roman" panose="02020603050405020304" pitchFamily="18" charset="0"/>
              </a:rPr>
              <a:t> = SGD(</a:t>
            </a:r>
            <a:r>
              <a:rPr lang="en-IN" sz="1600" dirty="0" err="1">
                <a:latin typeface="Times New Roman" panose="02020603050405020304" pitchFamily="18" charset="0"/>
                <a:cs typeface="Times New Roman" panose="02020603050405020304" pitchFamily="18" charset="0"/>
              </a:rPr>
              <a:t>learning_rate</a:t>
            </a:r>
            <a:r>
              <a:rPr lang="en-IN" sz="1600" dirty="0">
                <a:latin typeface="Times New Roman" panose="02020603050405020304" pitchFamily="18" charset="0"/>
                <a:cs typeface="Times New Roman" panose="02020603050405020304" pitchFamily="18" charset="0"/>
              </a:rPr>
              <a:t>=0.01, decay=1e-6, momentum=0.9, </a:t>
            </a:r>
            <a:r>
              <a:rPr lang="en-IN" sz="1600" dirty="0" err="1">
                <a:latin typeface="Times New Roman" panose="02020603050405020304" pitchFamily="18" charset="0"/>
                <a:cs typeface="Times New Roman" panose="02020603050405020304" pitchFamily="18" charset="0"/>
              </a:rPr>
              <a:t>nesterov</a:t>
            </a:r>
            <a:r>
              <a:rPr lang="en-IN" sz="1600" dirty="0">
                <a:latin typeface="Times New Roman" panose="02020603050405020304" pitchFamily="18" charset="0"/>
                <a:cs typeface="Times New Roman" panose="02020603050405020304" pitchFamily="18" charset="0"/>
              </a:rPr>
              <a:t>=True)</a:t>
            </a:r>
          </a:p>
          <a:p>
            <a:pPr marL="317500">
              <a:lnSpc>
                <a:spcPct val="100000"/>
              </a:lnSpc>
              <a:spcBef>
                <a:spcPts val="145"/>
              </a:spcBef>
            </a:pPr>
            <a:r>
              <a:rPr lang="en-IN" sz="1600" dirty="0" err="1">
                <a:latin typeface="Times New Roman" panose="02020603050405020304" pitchFamily="18" charset="0"/>
                <a:cs typeface="Times New Roman" panose="02020603050405020304" pitchFamily="18" charset="0"/>
              </a:rPr>
              <a:t>model.compile</a:t>
            </a:r>
            <a:r>
              <a:rPr lang="en-IN" sz="1600" dirty="0">
                <a:latin typeface="Times New Roman" panose="02020603050405020304" pitchFamily="18" charset="0"/>
                <a:cs typeface="Times New Roman" panose="02020603050405020304" pitchFamily="18" charset="0"/>
              </a:rPr>
              <a:t>(loss='</a:t>
            </a:r>
            <a:r>
              <a:rPr lang="en-IN" sz="1600" dirty="0" err="1">
                <a:latin typeface="Times New Roman" panose="02020603050405020304" pitchFamily="18" charset="0"/>
                <a:cs typeface="Times New Roman" panose="02020603050405020304" pitchFamily="18" charset="0"/>
              </a:rPr>
              <a:t>categorical_crossentropy</a:t>
            </a:r>
            <a:r>
              <a:rPr lang="en-IN" sz="1600" dirty="0">
                <a:latin typeface="Times New Roman" panose="02020603050405020304" pitchFamily="18" charset="0"/>
                <a:cs typeface="Times New Roman" panose="02020603050405020304" pitchFamily="18" charset="0"/>
              </a:rPr>
              <a:t>', optimizer=</a:t>
            </a:r>
            <a:r>
              <a:rPr lang="en-IN" sz="1600" dirty="0" err="1">
                <a:latin typeface="Times New Roman" panose="02020603050405020304" pitchFamily="18" charset="0"/>
                <a:cs typeface="Times New Roman" panose="02020603050405020304" pitchFamily="18" charset="0"/>
              </a:rPr>
              <a:t>sgd</a:t>
            </a:r>
            <a:r>
              <a:rPr lang="en-IN" sz="1600" dirty="0">
                <a:latin typeface="Times New Roman" panose="02020603050405020304" pitchFamily="18" charset="0"/>
                <a:cs typeface="Times New Roman" panose="02020603050405020304" pitchFamily="18" charset="0"/>
              </a:rPr>
              <a:t>, metrics=['accuracy’])</a:t>
            </a:r>
          </a:p>
          <a:p>
            <a:pPr marL="317500">
              <a:spcBef>
                <a:spcPts val="145"/>
              </a:spcBef>
            </a:pPr>
            <a:r>
              <a:rPr lang="en-IN" sz="1600" dirty="0">
                <a:latin typeface="Times New Roman" panose="02020603050405020304" pitchFamily="18" charset="0"/>
                <a:cs typeface="Times New Roman" panose="02020603050405020304" pitchFamily="18" charset="0"/>
              </a:rPr>
              <a:t>8.</a:t>
            </a:r>
            <a:r>
              <a:rPr lang="en-IN" sz="1600" b="1" i="0" dirty="0">
                <a:solidFill>
                  <a:srgbClr val="0D0D0D"/>
                </a:solidFill>
                <a:effectLst/>
                <a:latin typeface="Times New Roman" panose="02020603050405020304" pitchFamily="18" charset="0"/>
                <a:cs typeface="Times New Roman" panose="02020603050405020304" pitchFamily="18" charset="0"/>
              </a:rPr>
              <a:t> Training the Model</a:t>
            </a:r>
          </a:p>
          <a:p>
            <a:pPr marL="317500">
              <a:lnSpc>
                <a:spcPct val="100000"/>
              </a:lnSpc>
              <a:spcBef>
                <a:spcPts val="145"/>
              </a:spcBef>
            </a:pPr>
            <a:r>
              <a:rPr lang="en-IN" sz="1600" dirty="0" err="1">
                <a:latin typeface="Times New Roman" panose="02020603050405020304" pitchFamily="18" charset="0"/>
                <a:cs typeface="Times New Roman" panose="02020603050405020304" pitchFamily="18" charset="0"/>
              </a:rPr>
              <a:t>model.fit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np.array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train_x</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np.array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train_y</a:t>
            </a:r>
            <a:r>
              <a:rPr lang="en-IN" sz="1600" dirty="0">
                <a:latin typeface="Times New Roman" panose="02020603050405020304" pitchFamily="18" charset="0"/>
                <a:cs typeface="Times New Roman" panose="02020603050405020304" pitchFamily="18" charset="0"/>
              </a:rPr>
              <a:t>), epochs=200, </a:t>
            </a:r>
            <a:r>
              <a:rPr lang="en-IN" sz="1600" dirty="0" err="1">
                <a:latin typeface="Times New Roman" panose="02020603050405020304" pitchFamily="18" charset="0"/>
                <a:cs typeface="Times New Roman" panose="02020603050405020304" pitchFamily="18" charset="0"/>
              </a:rPr>
              <a:t>batch_size</a:t>
            </a:r>
            <a:r>
              <a:rPr lang="en-IN" sz="1600" dirty="0">
                <a:latin typeface="Times New Roman" panose="02020603050405020304" pitchFamily="18" charset="0"/>
                <a:cs typeface="Times New Roman" panose="02020603050405020304" pitchFamily="18" charset="0"/>
              </a:rPr>
              <a:t>=5, verbose=1)</a:t>
            </a:r>
          </a:p>
          <a:p>
            <a:pPr marL="317500">
              <a:lnSpc>
                <a:spcPct val="100000"/>
              </a:lnSpc>
              <a:spcBef>
                <a:spcPts val="145"/>
              </a:spcBef>
            </a:pPr>
            <a:r>
              <a:rPr lang="en-IN" sz="1600" dirty="0" err="1">
                <a:latin typeface="Times New Roman" panose="02020603050405020304" pitchFamily="18" charset="0"/>
                <a:cs typeface="Times New Roman" panose="02020603050405020304" pitchFamily="18" charset="0"/>
              </a:rPr>
              <a:t>model.save</a:t>
            </a:r>
            <a:r>
              <a:rPr lang="en-IN" sz="1600" dirty="0">
                <a:latin typeface="Times New Roman" panose="02020603050405020304" pitchFamily="18" charset="0"/>
                <a:cs typeface="Times New Roman" panose="02020603050405020304" pitchFamily="18" charset="0"/>
              </a:rPr>
              <a:t>('chatbot_model.h5’)</a:t>
            </a:r>
          </a:p>
          <a:p>
            <a:pPr marL="317500">
              <a:spcBef>
                <a:spcPts val="145"/>
              </a:spcBef>
            </a:pPr>
            <a:r>
              <a:rPr lang="en-IN" sz="1600" dirty="0">
                <a:latin typeface="Times New Roman" panose="02020603050405020304" pitchFamily="18" charset="0"/>
                <a:cs typeface="Times New Roman" panose="02020603050405020304" pitchFamily="18" charset="0"/>
              </a:rPr>
              <a:t>9.</a:t>
            </a:r>
            <a:r>
              <a:rPr lang="en-US" sz="1600" b="1" i="0" dirty="0">
                <a:solidFill>
                  <a:srgbClr val="0D0D0D"/>
                </a:solidFill>
                <a:effectLst/>
                <a:latin typeface="Times New Roman" panose="02020603050405020304" pitchFamily="18" charset="0"/>
                <a:cs typeface="Times New Roman" panose="02020603050405020304" pitchFamily="18" charset="0"/>
              </a:rPr>
              <a:t> Helper Functions to Process User Input</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def </a:t>
            </a:r>
            <a:r>
              <a:rPr lang="en-IN" sz="1600" dirty="0" err="1">
                <a:latin typeface="Times New Roman" panose="02020603050405020304" pitchFamily="18" charset="0"/>
                <a:cs typeface="Times New Roman" panose="02020603050405020304" pitchFamily="18" charset="0"/>
              </a:rPr>
              <a:t>clean_up_sentence</a:t>
            </a:r>
            <a:r>
              <a:rPr lang="en-IN" sz="1600" dirty="0">
                <a:latin typeface="Times New Roman" panose="02020603050405020304" pitchFamily="18" charset="0"/>
                <a:cs typeface="Times New Roman" panose="02020603050405020304" pitchFamily="18" charset="0"/>
              </a:rPr>
              <a:t>(sentence):</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sentence_words</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nltk.word_tokenize</a:t>
            </a:r>
            <a:r>
              <a:rPr lang="en-IN" sz="1600" dirty="0">
                <a:latin typeface="Times New Roman" panose="02020603050405020304" pitchFamily="18" charset="0"/>
                <a:cs typeface="Times New Roman" panose="02020603050405020304" pitchFamily="18" charset="0"/>
              </a:rPr>
              <a:t>(sentence)</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sentence_words</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nltk.WordNetLemmatizer</a:t>
            </a:r>
            <a:r>
              <a:rPr lang="en-IN" sz="1600" dirty="0">
                <a:latin typeface="Times New Roman" panose="02020603050405020304" pitchFamily="18" charset="0"/>
                <a:cs typeface="Times New Roman" panose="02020603050405020304" pitchFamily="18" charset="0"/>
              </a:rPr>
              <a:t>().lemmatize(</a:t>
            </a:r>
            <a:r>
              <a:rPr lang="en-IN" sz="1600" dirty="0" err="1">
                <a:latin typeface="Times New Roman" panose="02020603050405020304" pitchFamily="18" charset="0"/>
                <a:cs typeface="Times New Roman" panose="02020603050405020304" pitchFamily="18" charset="0"/>
              </a:rPr>
              <a:t>word.lower</a:t>
            </a:r>
            <a:r>
              <a:rPr lang="en-IN" sz="1600" dirty="0">
                <a:latin typeface="Times New Roman" panose="02020603050405020304" pitchFamily="18" charset="0"/>
                <a:cs typeface="Times New Roman" panose="02020603050405020304" pitchFamily="18" charset="0"/>
              </a:rPr>
              <a:t>()) for word in </a:t>
            </a:r>
            <a:r>
              <a:rPr lang="en-IN" sz="1600" dirty="0" err="1">
                <a:latin typeface="Times New Roman" panose="02020603050405020304" pitchFamily="18" charset="0"/>
                <a:cs typeface="Times New Roman" panose="02020603050405020304" pitchFamily="18" charset="0"/>
              </a:rPr>
              <a:t>sentence_words</a:t>
            </a:r>
            <a:r>
              <a:rPr lang="en-IN" sz="1600" dirty="0">
                <a:latin typeface="Times New Roman" panose="02020603050405020304" pitchFamily="18" charset="0"/>
                <a:cs typeface="Times New Roman" panose="02020603050405020304" pitchFamily="18" charset="0"/>
              </a:rPr>
              <a:t>]</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    return </a:t>
            </a:r>
            <a:r>
              <a:rPr lang="en-IN" sz="1600" dirty="0" err="1">
                <a:latin typeface="Times New Roman" panose="02020603050405020304" pitchFamily="18" charset="0"/>
                <a:cs typeface="Times New Roman" panose="02020603050405020304" pitchFamily="18" charset="0"/>
              </a:rPr>
              <a:t>sentence_words</a:t>
            </a:r>
            <a:endParaRPr lang="en-IN" sz="1600" dirty="0">
              <a:latin typeface="Times New Roman" panose="02020603050405020304" pitchFamily="18" charset="0"/>
              <a:cs typeface="Times New Roman" panose="02020603050405020304" pitchFamily="18" charset="0"/>
            </a:endParaRPr>
          </a:p>
          <a:p>
            <a:pPr marL="317500">
              <a:lnSpc>
                <a:spcPct val="100000"/>
              </a:lnSpc>
              <a:spcBef>
                <a:spcPts val="145"/>
              </a:spcBef>
            </a:pPr>
            <a:endParaRPr lang="en-IN" sz="1600" dirty="0">
              <a:latin typeface="Times New Roman" panose="02020603050405020304" pitchFamily="18" charset="0"/>
              <a:cs typeface="Times New Roman" panose="02020603050405020304" pitchFamily="18" charset="0"/>
            </a:endParaRP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def bow(sentence, words):</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sentence_words</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clean_up_sentence</a:t>
            </a:r>
            <a:r>
              <a:rPr lang="en-IN" sz="1600" dirty="0">
                <a:latin typeface="Times New Roman" panose="02020603050405020304" pitchFamily="18" charset="0"/>
                <a:cs typeface="Times New Roman" panose="02020603050405020304" pitchFamily="18" charset="0"/>
              </a:rPr>
              <a:t>(sentence)</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    bag = [0] * </a:t>
            </a:r>
            <a:r>
              <a:rPr lang="en-IN" sz="1600" dirty="0" err="1">
                <a:latin typeface="Times New Roman" panose="02020603050405020304" pitchFamily="18" charset="0"/>
                <a:cs typeface="Times New Roman" panose="02020603050405020304" pitchFamily="18" charset="0"/>
              </a:rPr>
              <a:t>len</a:t>
            </a:r>
            <a:r>
              <a:rPr lang="en-IN" sz="1600" dirty="0">
                <a:latin typeface="Times New Roman" panose="02020603050405020304" pitchFamily="18" charset="0"/>
                <a:cs typeface="Times New Roman" panose="02020603050405020304" pitchFamily="18" charset="0"/>
              </a:rPr>
              <a:t>(words)</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    for s in </a:t>
            </a:r>
            <a:r>
              <a:rPr lang="en-IN" sz="1600" dirty="0" err="1">
                <a:latin typeface="Times New Roman" panose="02020603050405020304" pitchFamily="18" charset="0"/>
                <a:cs typeface="Times New Roman" panose="02020603050405020304" pitchFamily="18" charset="0"/>
              </a:rPr>
              <a:t>sentence_words</a:t>
            </a:r>
            <a:r>
              <a:rPr lang="en-IN" sz="1600" dirty="0">
                <a:latin typeface="Times New Roman" panose="02020603050405020304" pitchFamily="18" charset="0"/>
                <a:cs typeface="Times New Roman" panose="02020603050405020304" pitchFamily="18" charset="0"/>
              </a:rPr>
              <a:t>:</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        for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w in enumerate(words):</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            if w == s:</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                bag[</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 1</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    return </a:t>
            </a:r>
            <a:r>
              <a:rPr lang="en-IN" sz="1600" dirty="0" err="1">
                <a:latin typeface="Times New Roman" panose="02020603050405020304" pitchFamily="18" charset="0"/>
                <a:cs typeface="Times New Roman" panose="02020603050405020304" pitchFamily="18" charset="0"/>
              </a:rPr>
              <a:t>np.array</a:t>
            </a:r>
            <a:r>
              <a:rPr lang="en-IN" sz="1600" dirty="0">
                <a:latin typeface="Times New Roman" panose="02020603050405020304" pitchFamily="18" charset="0"/>
                <a:cs typeface="Times New Roman" panose="02020603050405020304" pitchFamily="18" charset="0"/>
              </a:rPr>
              <a:t>(bag)</a:t>
            </a:r>
          </a:p>
          <a:p>
            <a:pPr marL="317500">
              <a:spcBef>
                <a:spcPts val="145"/>
              </a:spcBef>
            </a:pPr>
            <a:r>
              <a:rPr lang="en-IN" sz="1600" dirty="0">
                <a:latin typeface="Times New Roman" panose="02020603050405020304" pitchFamily="18" charset="0"/>
                <a:cs typeface="Times New Roman" panose="02020603050405020304" pitchFamily="18" charset="0"/>
              </a:rPr>
              <a:t>10.</a:t>
            </a:r>
            <a:r>
              <a:rPr lang="en-US" sz="1600" b="1" i="0" dirty="0">
                <a:solidFill>
                  <a:srgbClr val="0D0D0D"/>
                </a:solidFill>
                <a:effectLst/>
                <a:latin typeface="Times New Roman" panose="02020603050405020304" pitchFamily="18" charset="0"/>
                <a:cs typeface="Times New Roman" panose="02020603050405020304" pitchFamily="18" charset="0"/>
              </a:rPr>
              <a:t> Predicting User Intent and Generating a Response</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def </a:t>
            </a:r>
            <a:r>
              <a:rPr lang="en-IN" sz="1600" dirty="0" err="1">
                <a:latin typeface="Times New Roman" panose="02020603050405020304" pitchFamily="18" charset="0"/>
                <a:cs typeface="Times New Roman" panose="02020603050405020304" pitchFamily="18" charset="0"/>
              </a:rPr>
              <a:t>classify_local</a:t>
            </a:r>
            <a:r>
              <a:rPr lang="en-IN" sz="1600" dirty="0">
                <a:latin typeface="Times New Roman" panose="02020603050405020304" pitchFamily="18" charset="0"/>
                <a:cs typeface="Times New Roman" panose="02020603050405020304" pitchFamily="18" charset="0"/>
              </a:rPr>
              <a:t>(sentence):</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    ERROR_THRESHOLD = 0.25</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    p = bow(sentence, words)</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    res = </a:t>
            </a:r>
            <a:r>
              <a:rPr lang="en-IN" sz="1600" dirty="0" err="1">
                <a:latin typeface="Times New Roman" panose="02020603050405020304" pitchFamily="18" charset="0"/>
                <a:cs typeface="Times New Roman" panose="02020603050405020304" pitchFamily="18" charset="0"/>
              </a:rPr>
              <a:t>model.predict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np.array</a:t>
            </a:r>
            <a:r>
              <a:rPr lang="en-IN" sz="1600" dirty="0">
                <a:latin typeface="Times New Roman" panose="02020603050405020304" pitchFamily="18" charset="0"/>
                <a:cs typeface="Times New Roman" panose="02020603050405020304" pitchFamily="18" charset="0"/>
              </a:rPr>
              <a:t>([p]))[0]</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    results =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r] for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r in enumerate(res) if r &gt; ERROR_THRESHOLD]</a:t>
            </a:r>
          </a:p>
          <a:p>
            <a:pPr marL="317500">
              <a:lnSpc>
                <a:spcPct val="100000"/>
              </a:lnSpc>
              <a:spcBef>
                <a:spcPts val="145"/>
              </a:spcBef>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results.sort</a:t>
            </a:r>
            <a:r>
              <a:rPr lang="en-IN" sz="1600" dirty="0">
                <a:latin typeface="Times New Roman" panose="02020603050405020304" pitchFamily="18" charset="0"/>
                <a:cs typeface="Times New Roman" panose="02020603050405020304" pitchFamily="18" charset="0"/>
              </a:rPr>
              <a:t>(key=lambda x: x[1</a:t>
            </a:r>
          </a:p>
          <a:p>
            <a:pPr marL="317500">
              <a:lnSpc>
                <a:spcPct val="100000"/>
              </a:lnSpc>
              <a:spcBef>
                <a:spcPts val="145"/>
              </a:spcBef>
            </a:pPr>
            <a:endParaRPr lang="en-IN" sz="1200" dirty="0">
              <a:latin typeface="Times New Roman"/>
              <a:cs typeface="Times New Roman"/>
            </a:endParaRPr>
          </a:p>
          <a:p>
            <a:pPr marL="317500">
              <a:lnSpc>
                <a:spcPct val="100000"/>
              </a:lnSpc>
              <a:spcBef>
                <a:spcPts val="145"/>
              </a:spcBef>
            </a:pPr>
            <a:endParaRPr lang="en-IN" sz="12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TotalTime>
  <Words>4246</Words>
  <Application>Microsoft Office PowerPoint</Application>
  <PresentationFormat>Custom</PresentationFormat>
  <Paragraphs>242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ui-sans-serif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 ORGANIZER USING PYTHON</dc:title>
  <dc:creator>KARTHIKEYA S</dc:creator>
  <cp:lastModifiedBy>KARTHIKEYA S</cp:lastModifiedBy>
  <cp:revision>4</cp:revision>
  <dcterms:created xsi:type="dcterms:W3CDTF">2024-07-18T07:01:03Z</dcterms:created>
  <dcterms:modified xsi:type="dcterms:W3CDTF">2024-09-10T09:26:02Z</dcterms:modified>
</cp:coreProperties>
</file>