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94660"/>
  </p:normalViewPr>
  <p:slideViewPr>
    <p:cSldViewPr snapToGrid="0">
      <p:cViewPr>
        <p:scale>
          <a:sx n="76" d="100"/>
          <a:sy n="76" d="100"/>
        </p:scale>
        <p:origin x="-648"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setsearch.research.google.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github.com/mwaskom/seaborn-dat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IN" dirty="0">
                <a:solidFill>
                  <a:srgbClr val="00B0F0"/>
                </a:solidFill>
              </a:rPr>
              <a:t>Students</a:t>
            </a:r>
            <a:r>
              <a:rPr lang="en-IN" dirty="0"/>
              <a:t> </a:t>
            </a:r>
            <a:r>
              <a:rPr lang="en-IN" dirty="0">
                <a:solidFill>
                  <a:srgbClr val="00B0F0"/>
                </a:solidFill>
              </a:rPr>
              <a:t>Performance</a:t>
            </a:r>
            <a:r>
              <a:rPr lang="en-IN" dirty="0"/>
              <a:t> </a:t>
            </a:r>
            <a:r>
              <a:rPr lang="en-IN" dirty="0">
                <a:solidFill>
                  <a:srgbClr val="00B0F0"/>
                </a:solidFill>
              </a:rPr>
              <a:t>in </a:t>
            </a:r>
            <a:r>
              <a:rPr lang="en-IN" dirty="0" smtClean="0">
                <a:solidFill>
                  <a:srgbClr val="00B0F0"/>
                </a:solidFill>
              </a:rPr>
              <a:t>Exams</a:t>
            </a:r>
            <a:endParaRPr lang="en-US" b="1" dirty="0">
              <a:solidFill>
                <a:srgbClr val="00B0F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549398" y="4290087"/>
            <a:ext cx="9895213" cy="1138773"/>
          </a:xfrm>
          <a:prstGeom prst="rect">
            <a:avLst/>
          </a:prstGeom>
          <a:noFill/>
        </p:spPr>
        <p:txBody>
          <a:bodyPr wrap="square" lIns="91440" tIns="45720" rIns="91440" bIns="45720" rtlCol="0" anchor="t">
            <a:spAutoFit/>
          </a:bodyPr>
          <a:lstStyle/>
          <a:p>
            <a:r>
              <a:rPr lang="en-US" b="1" dirty="0" smtClean="0">
                <a:solidFill>
                  <a:schemeClr val="accent1">
                    <a:lumMod val="75000"/>
                  </a:schemeClr>
                </a:solidFill>
                <a:latin typeface="Arial" pitchFamily="34" charset="0"/>
                <a:cs typeface="Arial" pitchFamily="34" charset="0"/>
              </a:rPr>
              <a:t>Presented By:</a:t>
            </a:r>
          </a:p>
          <a:p>
            <a:r>
              <a:rPr lang="en-US" sz="1600" b="1" dirty="0" smtClean="0">
                <a:solidFill>
                  <a:schemeClr val="accent1">
                    <a:lumMod val="75000"/>
                  </a:schemeClr>
                </a:solidFill>
                <a:latin typeface="Arial" pitchFamily="34" charset="0"/>
                <a:cs typeface="Arial" pitchFamily="34" charset="0"/>
              </a:rPr>
              <a:t>Mahesh L </a:t>
            </a:r>
          </a:p>
          <a:p>
            <a:r>
              <a:rPr lang="en-US" sz="1600" b="1" dirty="0" smtClean="0">
                <a:solidFill>
                  <a:schemeClr val="accent1">
                    <a:lumMod val="75000"/>
                  </a:schemeClr>
                </a:solidFill>
                <a:latin typeface="Arial" pitchFamily="34" charset="0"/>
                <a:cs typeface="Arial" pitchFamily="34" charset="0"/>
              </a:rPr>
              <a:t>University Collage of Engineering </a:t>
            </a:r>
            <a:r>
              <a:rPr lang="en-US" sz="1600" b="1" dirty="0" err="1" smtClean="0">
                <a:solidFill>
                  <a:schemeClr val="accent1">
                    <a:lumMod val="75000"/>
                  </a:schemeClr>
                </a:solidFill>
                <a:latin typeface="Arial" pitchFamily="34" charset="0"/>
                <a:cs typeface="Arial" pitchFamily="34" charset="0"/>
              </a:rPr>
              <a:t>Kanchipuram</a:t>
            </a:r>
            <a:r>
              <a:rPr lang="en-US" sz="1600" b="1" dirty="0" smtClean="0">
                <a:solidFill>
                  <a:schemeClr val="accent1">
                    <a:lumMod val="75000"/>
                  </a:schemeClr>
                </a:solidFill>
                <a:latin typeface="Arial" pitchFamily="34" charset="0"/>
                <a:cs typeface="Arial" pitchFamily="34" charset="0"/>
              </a:rPr>
              <a:t> </a:t>
            </a:r>
          </a:p>
          <a:p>
            <a:r>
              <a:rPr lang="en-US" dirty="0" smtClean="0">
                <a:solidFill>
                  <a:srgbClr val="00B0F0"/>
                </a:solidFill>
              </a:rPr>
              <a:t>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hlinkClick r:id="rId2"/>
              </a:rPr>
              <a:t>https://www.kaggle.com</a:t>
            </a:r>
            <a:r>
              <a:rPr lang="en-IN" sz="2400" dirty="0" smtClean="0">
                <a:hlinkClick r:id="rId2"/>
              </a:rPr>
              <a:t>/</a:t>
            </a:r>
            <a:endParaRPr lang="en-IN" sz="2400" dirty="0" smtClean="0"/>
          </a:p>
          <a:p>
            <a:pPr marL="305435" indent="-305435"/>
            <a:r>
              <a:rPr lang="en-IN" sz="2400" dirty="0">
                <a:hlinkClick r:id="rId3"/>
              </a:rPr>
              <a:t>https://datasetsearch.research.google.com</a:t>
            </a:r>
            <a:r>
              <a:rPr lang="en-IN" sz="2400" dirty="0" smtClean="0">
                <a:hlinkClick r:id="rId3"/>
              </a:rPr>
              <a:t>/</a:t>
            </a:r>
            <a:endParaRPr lang="en-IN" sz="2400" dirty="0" smtClean="0"/>
          </a:p>
          <a:p>
            <a:pPr marL="305435" indent="-305435"/>
            <a:r>
              <a:rPr lang="en-IN" sz="2400" dirty="0">
                <a:hlinkClick r:id="rId4"/>
              </a:rPr>
              <a:t>https://</a:t>
            </a:r>
            <a:r>
              <a:rPr lang="en-IN" sz="2400" dirty="0" smtClean="0">
                <a:hlinkClick r:id="rId4"/>
              </a:rPr>
              <a:t>github.com/mwaskom/seaborn-data</a:t>
            </a:r>
            <a:endParaRPr lang="en-IN" sz="2400" dirty="0" smtClean="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27351" y="1200054"/>
            <a:ext cx="11029615" cy="4673324"/>
          </a:xfrm>
        </p:spPr>
        <p:txBody>
          <a:bodyPr/>
          <a:lstStyle/>
          <a:p>
            <a:pPr marL="0" indent="0">
              <a:lnSpc>
                <a:spcPct val="150000"/>
              </a:lnSpc>
              <a:buNone/>
            </a:pPr>
            <a:r>
              <a:rPr lang="en-US" dirty="0"/>
              <a:t>Analyzing student performance in exams presents a multifaceted challenge, necessitating a comprehensive understanding of various factors at play. This dataset aims to elucidate trends and patterns in academic achievement, facilitating insights into the efficacy of teaching methodologies, socio-economic influences, and individual learning behaviors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13359" y="1087379"/>
            <a:ext cx="11641797" cy="5338474"/>
          </a:xfrm>
        </p:spPr>
        <p:txBody>
          <a:bodyPr vert="horz" lIns="91440" tIns="45720" rIns="91440" bIns="45720" rtlCol="0" anchor="ctr">
            <a:noAutofit/>
          </a:bodyPr>
          <a:lstStyle/>
          <a:p>
            <a:pPr>
              <a:buFont typeface="Wingdings" pitchFamily="2" charset="2"/>
              <a:buChar char="q"/>
            </a:pPr>
            <a:r>
              <a:rPr lang="en-US" sz="1800" b="1" dirty="0"/>
              <a:t>Data-driven Insights</a:t>
            </a:r>
            <a:r>
              <a:rPr lang="en-US" sz="1800" dirty="0"/>
              <a:t>: Utilize advanced analytics to extract patterns from exam data, pinpointing areas where students excel or struggle, enabling tailored interventions for improvement</a:t>
            </a:r>
            <a:r>
              <a:rPr lang="en-US" sz="1800" dirty="0" smtClean="0"/>
              <a:t>.</a:t>
            </a:r>
            <a:endParaRPr lang="en-US" sz="1800" dirty="0"/>
          </a:p>
          <a:p>
            <a:pPr>
              <a:buFont typeface="Wingdings" pitchFamily="2" charset="2"/>
              <a:buChar char="q"/>
            </a:pPr>
            <a:r>
              <a:rPr lang="en-US" sz="1800" b="1" dirty="0"/>
              <a:t>Predictive Modeling</a:t>
            </a:r>
            <a:r>
              <a:rPr lang="en-US" sz="1800" dirty="0"/>
              <a:t>: Develop predictive models to forecast student performance based on historical data, empowering educators to implement proactive measures and support strategies.</a:t>
            </a:r>
          </a:p>
          <a:p>
            <a:pPr>
              <a:buFont typeface="Wingdings" pitchFamily="2" charset="2"/>
              <a:buChar char="q"/>
            </a:pPr>
            <a:r>
              <a:rPr lang="en-US" sz="1800" b="1" dirty="0"/>
              <a:t>Personalized Learning Paths</a:t>
            </a:r>
            <a:r>
              <a:rPr lang="en-US" sz="1800" dirty="0"/>
              <a:t>: Implement adaptive learning platforms that dynamically adjust coursework based on individual student strengths and weaknesses identified through exam data analysis.</a:t>
            </a:r>
          </a:p>
          <a:p>
            <a:pPr>
              <a:buFont typeface="Wingdings" pitchFamily="2" charset="2"/>
              <a:buChar char="q"/>
            </a:pPr>
            <a:r>
              <a:rPr lang="en-US" sz="1800" b="1" dirty="0"/>
              <a:t>Targeted Interventions</a:t>
            </a:r>
            <a:r>
              <a:rPr lang="en-US" sz="1800" dirty="0"/>
              <a:t>: Utilize exam performance insights to design targeted interventions such as extra tutoring sessions or personalized study plans, optimizing student success rates.</a:t>
            </a:r>
          </a:p>
          <a:p>
            <a:pPr>
              <a:buFont typeface="Wingdings" pitchFamily="2" charset="2"/>
              <a:buChar char="q"/>
            </a:pPr>
            <a:r>
              <a:rPr lang="en-US" sz="1800" b="1" dirty="0"/>
              <a:t>Continuous Improvement</a:t>
            </a:r>
            <a:r>
              <a:rPr lang="en-US" sz="1800" dirty="0"/>
              <a:t>: Establish a feedback loop where exam data analysis informs curriculum refinement and teaching methodologies, ensuring ongoing enhancement of student performance outcomes.</a:t>
            </a:r>
          </a:p>
          <a:p>
            <a:pPr marL="305435" indent="-305435"/>
            <a:endParaRPr lang="en-IN" sz="1800" b="1" dirty="0">
              <a:latin typeface="Calibri"/>
              <a:cs typeface="Calibri"/>
            </a:endParaRPr>
          </a:p>
          <a:p>
            <a:pPr marL="0" indent="0">
              <a:buNone/>
            </a:pPr>
            <a:endParaRPr lang="en-IN" sz="1800" dirty="0"/>
          </a:p>
        </p:txBody>
      </p:sp>
      <p:sp>
        <p:nvSpPr>
          <p:cNvPr id="3" name="Rectangle 2"/>
          <p:cNvSpPr/>
          <p:nvPr/>
        </p:nvSpPr>
        <p:spPr>
          <a:xfrm>
            <a:off x="1678488" y="2091847"/>
            <a:ext cx="9895561" cy="369332"/>
          </a:xfrm>
          <a:prstGeom prst="rect">
            <a:avLst/>
          </a:prstGeom>
        </p:spPr>
        <p:txBody>
          <a:bodyPr wrap="square">
            <a:spAutoFit/>
          </a:bodyPr>
          <a:lstStyle/>
          <a:p>
            <a:r>
              <a:rPr lang="en-US" dirty="0" smtClean="0"/>
              <a:t> </a:t>
            </a: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chor="t">
            <a:normAutofit/>
          </a:bodyPr>
          <a:lstStyle/>
          <a:p>
            <a:pPr marL="0" indent="0">
              <a:buNone/>
            </a:pPr>
            <a:r>
              <a:rPr lang="en-US" sz="1800" dirty="0"/>
              <a:t>Building the proposed solution would involve a combination of data processing ,feature engineering , and machine learning. </a:t>
            </a:r>
            <a:r>
              <a:rPr lang="en-US" sz="1800" dirty="0"/>
              <a:t>Here are the key system and library requirements</a:t>
            </a:r>
            <a:r>
              <a:rPr lang="en-US" b="1" dirty="0" smtClean="0">
                <a:solidFill>
                  <a:srgbClr val="0F0F0F"/>
                </a:solidFill>
              </a:rPr>
              <a:t>:</a:t>
            </a:r>
          </a:p>
          <a:p>
            <a:pPr marL="0" indent="0">
              <a:buNone/>
            </a:pPr>
            <a:endParaRPr lang="en-US" b="1" dirty="0" smtClean="0">
              <a:solidFill>
                <a:srgbClr val="0F0F0F"/>
              </a:solidFill>
            </a:endParaRPr>
          </a:p>
          <a:p>
            <a:pPr marL="0" indent="0">
              <a:buNone/>
            </a:pPr>
            <a:r>
              <a:rPr lang="en-US" b="1" dirty="0" smtClean="0">
                <a:solidFill>
                  <a:srgbClr val="0F0F0F"/>
                </a:solidFill>
              </a:rPr>
              <a:t>System Requirements :</a:t>
            </a:r>
          </a:p>
          <a:p>
            <a:pPr marL="0" indent="0">
              <a:buNone/>
            </a:pPr>
            <a:r>
              <a:rPr lang="en-US" b="1" dirty="0" smtClean="0">
                <a:solidFill>
                  <a:srgbClr val="0F0F0F"/>
                </a:solidFill>
              </a:rPr>
              <a:t>1.Hardware :</a:t>
            </a:r>
          </a:p>
          <a:p>
            <a:pPr marL="0" indent="0">
              <a:buNone/>
            </a:pPr>
            <a:r>
              <a:rPr lang="en-US" b="1" dirty="0">
                <a:solidFill>
                  <a:srgbClr val="0F0F0F"/>
                </a:solidFill>
              </a:rPr>
              <a:t> </a:t>
            </a:r>
            <a:r>
              <a:rPr lang="en-US" sz="1800" dirty="0"/>
              <a:t>A computer with sufficient processing power, preferably with multiple cores or a GPU for faster training of machine learning models.</a:t>
            </a:r>
          </a:p>
          <a:p>
            <a:pPr marL="0" indent="0">
              <a:buNone/>
            </a:pPr>
            <a:r>
              <a:rPr lang="en-US" sz="1800" dirty="0"/>
              <a:t>Adequate RAM to handle the size the dataset and computational requirements.</a:t>
            </a:r>
          </a:p>
          <a:p>
            <a:pPr marL="0" indent="0">
              <a:buNone/>
            </a:pPr>
            <a:r>
              <a:rPr lang="en-US" b="1" dirty="0" smtClean="0">
                <a:solidFill>
                  <a:srgbClr val="0F0F0F"/>
                </a:solidFill>
              </a:rPr>
              <a:t>2.Software:</a:t>
            </a:r>
          </a:p>
          <a:p>
            <a:pPr marL="0" indent="0">
              <a:buNone/>
            </a:pPr>
            <a:r>
              <a:rPr lang="en-US" sz="1800" dirty="0"/>
              <a:t>An operating system compatible with the required machine learning libraries. </a:t>
            </a:r>
            <a:r>
              <a:rPr lang="en-US" sz="1800" dirty="0"/>
              <a:t>(e.g., Windows , Linux , </a:t>
            </a:r>
            <a:r>
              <a:rPr lang="en-US" sz="1800" dirty="0" err="1" smtClean="0"/>
              <a:t>macOS</a:t>
            </a:r>
            <a:r>
              <a:rPr lang="en-US" sz="1800" dirty="0"/>
              <a:t>)</a:t>
            </a:r>
          </a:p>
          <a:p>
            <a:pPr marL="0" indent="0">
              <a:buNone/>
            </a:pPr>
            <a:endParaRPr lang="en-US" b="1" dirty="0" smtClean="0">
              <a:solidFill>
                <a:srgbClr val="0F0F0F"/>
              </a:solidFill>
            </a:endParaRPr>
          </a:p>
          <a:p>
            <a:pPr marL="0" indent="0">
              <a:buNone/>
            </a:pPr>
            <a:endParaRPr lang="en-US" b="1" dirty="0" smtClean="0">
              <a:solidFill>
                <a:srgbClr val="0F0F0F"/>
              </a:solidFill>
            </a:endParaRPr>
          </a:p>
          <a:p>
            <a:pPr marL="0" indent="0">
              <a:buNone/>
            </a:pPr>
            <a:endParaRPr lang="en-US" b="1" u="sng" dirty="0">
              <a:solidFill>
                <a:srgbClr val="0F0F0F"/>
              </a:solidFill>
              <a:latin typeface="+mj-lt"/>
            </a:endParaRPr>
          </a:p>
          <a:p>
            <a:pPr marL="0" indent="0">
              <a:buNone/>
            </a:pPr>
            <a:endParaRPr lang="en-IN" b="1" u="sng" dirty="0">
              <a:solidFill>
                <a:srgbClr val="0F0F0F"/>
              </a:solidFill>
              <a:latin typeface="+mj-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a:bodyPr>
          <a:lstStyle/>
          <a:p>
            <a:pPr marL="0" indent="0">
              <a:buNone/>
            </a:pPr>
            <a:endParaRPr lang="en-US" dirty="0"/>
          </a:p>
          <a:p>
            <a:pPr marL="0" indent="0">
              <a:buNone/>
            </a:pPr>
            <a:r>
              <a:rPr lang="en-US" b="1" dirty="0" smtClean="0"/>
              <a:t>Data </a:t>
            </a:r>
            <a:r>
              <a:rPr lang="en-US" b="1" dirty="0"/>
              <a:t>Preprocessing:</a:t>
            </a:r>
            <a:endParaRPr lang="en-US" dirty="0"/>
          </a:p>
          <a:p>
            <a:pPr lvl="1"/>
            <a:r>
              <a:rPr lang="en-US" dirty="0"/>
              <a:t>Cleanse and preprocess the dataset to handle missing values, outliers, and inconsistencies, ensuring high data quality.</a:t>
            </a:r>
          </a:p>
          <a:p>
            <a:pPr marL="0" indent="0">
              <a:buNone/>
            </a:pPr>
            <a:r>
              <a:rPr lang="en-US" b="1" dirty="0"/>
              <a:t>Algorithm Selection:</a:t>
            </a:r>
            <a:endParaRPr lang="en-US" dirty="0"/>
          </a:p>
          <a:p>
            <a:pPr lvl="1"/>
            <a:r>
              <a:rPr lang="en-US" dirty="0"/>
              <a:t>Choose appropriate machine learning algorithms based on the nature of the dataset (e.g., classification, regression) and desired outcomes.</a:t>
            </a:r>
          </a:p>
          <a:p>
            <a:pPr marL="0" indent="0">
              <a:buNone/>
            </a:pPr>
            <a:r>
              <a:rPr lang="en-US" b="1" dirty="0"/>
              <a:t>Model Training:</a:t>
            </a:r>
            <a:endParaRPr lang="en-US" dirty="0"/>
          </a:p>
          <a:p>
            <a:pPr lvl="1"/>
            <a:r>
              <a:rPr lang="en-US" dirty="0"/>
              <a:t>Train the selected algorithms using the preprocessed dataset, utilizing techniques such as cross-validation to ensure robustness and generalization.</a:t>
            </a:r>
          </a:p>
          <a:p>
            <a:pPr marL="0" indent="0">
              <a:buNone/>
            </a:pPr>
            <a:r>
              <a:rPr lang="en-US" b="1" dirty="0"/>
              <a:t>Deployment Pipeline:</a:t>
            </a:r>
            <a:endParaRPr lang="en-US" dirty="0"/>
          </a:p>
          <a:p>
            <a:pPr lvl="1"/>
            <a:r>
              <a:rPr lang="en-US" dirty="0"/>
              <a:t>Develop a deployment pipeline to streamline the process of deploying models into production environments, including version control and continuous integration.</a:t>
            </a:r>
          </a:p>
          <a:p>
            <a:pPr marL="0" indent="0">
              <a:buNone/>
            </a:pPr>
            <a:r>
              <a:rPr lang="en-US" b="1" dirty="0"/>
              <a:t>Scalability and Monitoring:</a:t>
            </a:r>
            <a:endParaRPr lang="en-US" dirty="0"/>
          </a:p>
          <a:p>
            <a:pPr lvl="1"/>
            <a:r>
              <a:rPr lang="en-US" dirty="0"/>
              <a:t>Ensure scalability by optimizing algorithms and deployment infrastructure to handle increasing data volume and user demand, while also implementing monitoring systems for performance and model drift detection.</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19" y="1327759"/>
            <a:ext cx="4271376" cy="23909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822" y="4083485"/>
            <a:ext cx="4910203" cy="25928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8822" y="1327759"/>
            <a:ext cx="5060515" cy="2580360"/>
          </a:xfrm>
          <a:prstGeom prst="rect">
            <a:avLst/>
          </a:prstGeom>
        </p:spPr>
      </p:pic>
      <p:pic>
        <p:nvPicPr>
          <p:cNvPr id="10" name="Content Placeholder 9"/>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116853" y="4026683"/>
            <a:ext cx="2714076" cy="2831317"/>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a:buFont typeface="Wingdings" pitchFamily="2" charset="2"/>
              <a:buChar char="§"/>
            </a:pPr>
            <a:r>
              <a:rPr lang="en-US" sz="2000" dirty="0"/>
              <a:t>In conclusion, our analysis of the student performance in exams dataset reveals valuable insights. Through comprehensive examination, we've identified key factors influencing academic success, such as socioeconomic background, study habits, and parental involvement. These findings can inform targeted interventions to support struggling students and enhance overall educational outcomes. By leveraging data-driven strategies, educators can foster a more equitable learning environment and empower students to reach their full potential. Let's continue to utilize data analytics to drive positive change in education.</a:t>
            </a:r>
            <a:endParaRPr lang="en-IN" sz="2000" dirty="0"/>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r>
              <a:rPr lang="en-US" b="1" dirty="0"/>
              <a:t>Predictive Analytics</a:t>
            </a:r>
            <a:r>
              <a:rPr lang="en-US" dirty="0"/>
              <a:t>: Future advancements in student performance dataset analysis may involve implementing predictive analytics models. By leveraging machine learning algorithms, educators can forecast students' exam performance based on various factors such as attendance, study habits, and past academic achievements. This predictive insight can aid educators in identifying at-risk students early, allowing for targeted interventions to improve outcomes.</a:t>
            </a:r>
          </a:p>
          <a:p>
            <a:r>
              <a:rPr lang="en-US" b="1" dirty="0"/>
              <a:t>Personalized Learning Paths</a:t>
            </a:r>
            <a:r>
              <a:rPr lang="en-US" dirty="0"/>
              <a:t>: The future scope could include the development of personalized learning paths tailored to individual student needs. By analyzing exam performance data alongside other metrics like learning preferences and interests, educators can create customized learning experiences. These tailored approaches can enhance student engagement and motivation, leading to better exam results and overall academic success.</a:t>
            </a:r>
          </a:p>
          <a:p>
            <a:pPr marL="0" indent="0">
              <a:buNone/>
            </a:pPr>
            <a:r>
              <a:rPr lang="en-US" dirty="0"/>
              <a:t/>
            </a:r>
            <a:br>
              <a:rPr lang="en-US" dirty="0"/>
            </a:b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a:spLocks noChangeArrowheads="1"/>
          </p:cNvSpPr>
          <p:nvPr/>
        </p:nvSpPr>
        <p:spPr bwMode="auto">
          <a:xfrm>
            <a:off x="152400" y="1121658"/>
            <a:ext cx="3509584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2"/>
          <p:cNvSpPr>
            <a:spLocks noChangeArrowheads="1"/>
          </p:cNvSpPr>
          <p:nvPr/>
        </p:nvSpPr>
        <p:spPr bwMode="auto">
          <a:xfrm>
            <a:off x="0" y="0"/>
            <a:ext cx="1293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cs typeface="Arial" pitchFamily="34" charset="0"/>
              </a:rPr>
              <a:t/>
            </a:r>
            <a:br>
              <a:rPr kumimoji="0" lang="en-US" sz="1800" b="0" i="0" u="none" strike="noStrike" cap="none" normalizeH="0" baseline="0" smtClean="0">
                <a:ln>
                  <a:noFill/>
                </a:ln>
                <a:solidFill>
                  <a:srgbClr val="FFFFFF"/>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3"/>
          <p:cNvSpPr>
            <a:spLocks noChangeArrowheads="1"/>
          </p:cNvSpPr>
          <p:nvPr/>
        </p:nvSpPr>
        <p:spPr bwMode="auto">
          <a:xfrm>
            <a:off x="275572" y="2393898"/>
            <a:ext cx="109101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152400" y="152400"/>
            <a:ext cx="12938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FFFFFF"/>
                </a:solidFill>
                <a:effectLst/>
                <a:latin typeface="Söhne"/>
                <a:cs typeface="Arial" pitchFamily="34" charset="0"/>
              </a:rPr>
              <a:t/>
            </a:r>
            <a:br>
              <a:rPr kumimoji="0" lang="en-US" sz="1800" b="0" i="0" u="none" strike="noStrike" cap="none" normalizeH="0" baseline="0" smtClean="0">
                <a:ln>
                  <a:noFill/>
                </a:ln>
                <a:solidFill>
                  <a:srgbClr val="FFFFFF"/>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9162bd5b-4ed9-4da3-b376-05204580ba3f"/>
    <ds:schemaRef ds:uri="http://schemas.microsoft.com/office/2006/metadata/properties"/>
    <ds:schemaRef ds:uri="http://purl.org/dc/terms/"/>
    <ds:schemaRef ds:uri="c0fa2617-96bd-425d-8578-e93563fe37c5"/>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137</TotalTime>
  <Words>663</Words>
  <Application>Microsoft Office PowerPoint</Application>
  <PresentationFormat>Custom</PresentationFormat>
  <Paragraphs>63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Students Performance in Exams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34</cp:revision>
  <dcterms:created xsi:type="dcterms:W3CDTF">2021-05-26T16:50:10Z</dcterms:created>
  <dcterms:modified xsi:type="dcterms:W3CDTF">2024-04-05T19:01:51Z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