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or Optimization of photovoltaic power generation"/>
          <p:cNvSpPr txBox="1"/>
          <p:nvPr>
            <p:ph type="ctrTitle"/>
          </p:nvPr>
        </p:nvSpPr>
        <p:spPr>
          <a:prstGeom prst="rect">
            <a:avLst/>
          </a:prstGeom>
        </p:spPr>
        <p:txBody>
          <a:bodyPr/>
          <a:lstStyle>
            <a:lvl1pPr>
              <a:defRPr sz="5000"/>
            </a:lvl1pPr>
          </a:lstStyle>
          <a:p>
            <a:pPr/>
            <a:r>
              <a:t>For Optimization of photovoltaic power generation</a:t>
            </a:r>
          </a:p>
        </p:txBody>
      </p:sp>
      <p:sp>
        <p:nvSpPr>
          <p:cNvPr id="167" name="Solar Tracking"/>
          <p:cNvSpPr txBox="1"/>
          <p:nvPr>
            <p:ph type="subTitle" sz="quarter" idx="1"/>
          </p:nvPr>
        </p:nvSpPr>
        <p:spPr>
          <a:prstGeom prst="rect">
            <a:avLst/>
          </a:prstGeom>
        </p:spPr>
        <p:txBody>
          <a:bodyPr/>
          <a:lstStyle/>
          <a:p>
            <a:pPr/>
            <a:r>
              <a:t>Solar Tracking</a:t>
            </a:r>
          </a:p>
        </p:txBody>
      </p:sp>
      <p:sp>
        <p:nvSpPr>
          <p:cNvPr id="168" name="By:…"/>
          <p:cNvSpPr txBox="1"/>
          <p:nvPr/>
        </p:nvSpPr>
        <p:spPr>
          <a:xfrm>
            <a:off x="346939" y="8236978"/>
            <a:ext cx="3210602" cy="138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2200">
                <a:solidFill>
                  <a:srgbClr val="FFFFFF"/>
                </a:solidFill>
                <a:uFill>
                  <a:solidFill>
                    <a:srgbClr val="000000"/>
                  </a:solidFill>
                </a:uFill>
                <a:latin typeface="DIN Alternate"/>
                <a:ea typeface="DIN Alternate"/>
                <a:cs typeface="DIN Alternate"/>
                <a:sym typeface="DIN Alternate"/>
              </a:defRPr>
            </a:pPr>
            <a:r>
              <a:t>By:</a:t>
            </a:r>
          </a:p>
          <a:p>
            <a:pPr defTabSz="457200">
              <a:spcBef>
                <a:spcPts val="0"/>
              </a:spcBef>
              <a:defRPr sz="2200">
                <a:solidFill>
                  <a:srgbClr val="FFFFFF"/>
                </a:solidFill>
                <a:uFill>
                  <a:solidFill>
                    <a:srgbClr val="000000"/>
                  </a:solidFill>
                </a:uFill>
                <a:latin typeface="DIN Alternate"/>
                <a:ea typeface="DIN Alternate"/>
                <a:cs typeface="DIN Alternate"/>
                <a:sym typeface="DIN Alternate"/>
              </a:defRPr>
            </a:pPr>
            <a:r>
              <a:rPr sz="2100"/>
              <a:t>Sanjana D 17BCE1068 </a:t>
            </a:r>
            <a:endParaRPr sz="2100"/>
          </a:p>
          <a:p>
            <a:pPr defTabSz="457200">
              <a:spcBef>
                <a:spcPts val="0"/>
              </a:spcBef>
              <a:defRPr sz="2200">
                <a:solidFill>
                  <a:srgbClr val="FFFFFF"/>
                </a:solidFill>
                <a:uFill>
                  <a:solidFill>
                    <a:srgbClr val="000000"/>
                  </a:solidFill>
                </a:uFill>
                <a:latin typeface="DIN Alternate"/>
                <a:ea typeface="DIN Alternate"/>
                <a:cs typeface="DIN Alternate"/>
                <a:sym typeface="DIN Alternate"/>
              </a:defRPr>
            </a:pPr>
            <a:r>
              <a:rPr sz="2100"/>
              <a:t>Maheshvar C 17BCE1172 </a:t>
            </a:r>
            <a:endParaRPr sz="2100"/>
          </a:p>
          <a:p>
            <a:pPr defTabSz="457200">
              <a:spcBef>
                <a:spcPts val="0"/>
              </a:spcBef>
              <a:defRPr sz="2200">
                <a:solidFill>
                  <a:srgbClr val="FFFFFF"/>
                </a:solidFill>
                <a:uFill>
                  <a:solidFill>
                    <a:srgbClr val="000000"/>
                  </a:solidFill>
                </a:uFill>
                <a:latin typeface="DIN Alternate"/>
                <a:ea typeface="DIN Alternate"/>
                <a:cs typeface="DIN Alternate"/>
                <a:sym typeface="DIN Alternate"/>
              </a:defRPr>
            </a:pPr>
            <a:r>
              <a:rPr sz="2100"/>
              <a:t>Chris Kokkat 17BCE1271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ext"/>
          <p:cNvSpPr txBox="1"/>
          <p:nvPr>
            <p:ph type="body" idx="13"/>
          </p:nvPr>
        </p:nvSpPr>
        <p:spPr>
          <a:prstGeom prst="rect">
            <a:avLst/>
          </a:prstGeom>
        </p:spPr>
        <p:txBody>
          <a:bodyPr/>
          <a:lstStyle/>
          <a:p>
            <a:pPr/>
            <a:r>
              <a:t>Text</a:t>
            </a:r>
          </a:p>
        </p:txBody>
      </p:sp>
      <p:sp>
        <p:nvSpPr>
          <p:cNvPr id="227" name="Hardware"/>
          <p:cNvSpPr txBox="1"/>
          <p:nvPr>
            <p:ph type="title"/>
          </p:nvPr>
        </p:nvSpPr>
        <p:spPr>
          <a:prstGeom prst="rect">
            <a:avLst/>
          </a:prstGeom>
        </p:spPr>
        <p:txBody>
          <a:bodyPr/>
          <a:lstStyle>
            <a:lvl1pPr defTabSz="467359">
              <a:spcBef>
                <a:spcPts val="2200"/>
              </a:spcBef>
              <a:defRPr sz="4800"/>
            </a:lvl1pPr>
          </a:lstStyle>
          <a:p>
            <a:pPr/>
            <a:r>
              <a:t>Hardware</a:t>
            </a:r>
          </a:p>
        </p:txBody>
      </p:sp>
      <p:sp>
        <p:nvSpPr>
          <p:cNvPr id="228"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ext"/>
          <p:cNvSpPr txBox="1"/>
          <p:nvPr>
            <p:ph type="body" idx="13"/>
          </p:nvPr>
        </p:nvSpPr>
        <p:spPr>
          <a:prstGeom prst="rect">
            <a:avLst/>
          </a:prstGeom>
        </p:spPr>
        <p:txBody>
          <a:bodyPr/>
          <a:lstStyle/>
          <a:p>
            <a:pPr/>
            <a:r>
              <a:t>Text</a:t>
            </a:r>
          </a:p>
        </p:txBody>
      </p:sp>
      <p:sp>
        <p:nvSpPr>
          <p:cNvPr id="231" name="Software"/>
          <p:cNvSpPr txBox="1"/>
          <p:nvPr>
            <p:ph type="title"/>
          </p:nvPr>
        </p:nvSpPr>
        <p:spPr>
          <a:prstGeom prst="rect">
            <a:avLst/>
          </a:prstGeom>
        </p:spPr>
        <p:txBody>
          <a:bodyPr/>
          <a:lstStyle>
            <a:lvl1pPr defTabSz="467359">
              <a:spcBef>
                <a:spcPts val="2200"/>
              </a:spcBef>
              <a:defRPr sz="4800"/>
            </a:lvl1pPr>
          </a:lstStyle>
          <a:p>
            <a:pPr/>
            <a:r>
              <a:t>Software</a:t>
            </a:r>
          </a:p>
        </p:txBody>
      </p:sp>
      <p:sp>
        <p:nvSpPr>
          <p:cNvPr id="232"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171625531_1440x846.jpeg" descr="171625531_1440x846.jpeg"/>
          <p:cNvPicPr>
            <a:picLocks noChangeAspect="1"/>
          </p:cNvPicPr>
          <p:nvPr>
            <p:ph type="pic" idx="13"/>
          </p:nvPr>
        </p:nvPicPr>
        <p:blipFill>
          <a:blip r:embed="rId2">
            <a:extLst/>
          </a:blip>
          <a:srcRect l="10833" t="0" r="10833" b="0"/>
          <a:stretch>
            <a:fillRect/>
          </a:stretch>
        </p:blipFill>
        <p:spPr>
          <a:xfrm>
            <a:off x="0" y="0"/>
            <a:ext cx="13004800" cy="9753600"/>
          </a:xfrm>
          <a:prstGeom prst="rect">
            <a:avLst/>
          </a:prstGeom>
        </p:spPr>
      </p:pic>
      <p:sp>
        <p:nvSpPr>
          <p:cNvPr id="235" name="T"/>
          <p:cNvSpPr txBox="1"/>
          <p:nvPr>
            <p:ph type="body" sz="quarter" idx="4294967295"/>
          </p:nvPr>
        </p:nvSpPr>
        <p:spPr>
          <a:xfrm rot="2700000">
            <a:off x="2726320" y="4465252"/>
            <a:ext cx="716563" cy="823096"/>
          </a:xfrm>
          <a:prstGeom prst="rect">
            <a:avLst/>
          </a:prstGeom>
        </p:spPr>
        <p:txBody>
          <a:bodyPr anchor="b"/>
          <a:lstStyle>
            <a:lvl1pPr marL="0" indent="0" defTabSz="531622">
              <a:lnSpc>
                <a:spcPct val="80000"/>
              </a:lnSpc>
              <a:spcBef>
                <a:spcPts val="2000"/>
              </a:spcBef>
              <a:buClrTx/>
              <a:buSzTx/>
              <a:buFontTx/>
              <a:buNone/>
              <a:defRPr cap="all" sz="4914">
                <a:solidFill>
                  <a:srgbClr val="FFFFFF"/>
                </a:solidFill>
                <a:latin typeface="DIN Alternate"/>
                <a:ea typeface="DIN Alternate"/>
                <a:cs typeface="DIN Alternate"/>
                <a:sym typeface="DIN Alternate"/>
              </a:defRPr>
            </a:lvl1pPr>
          </a:lstStyle>
          <a:p>
            <a:pPr/>
            <a:r>
              <a:t>T</a:t>
            </a:r>
          </a:p>
        </p:txBody>
      </p:sp>
      <p:sp>
        <p:nvSpPr>
          <p:cNvPr id="236" name="h"/>
          <p:cNvSpPr txBox="1"/>
          <p:nvPr/>
        </p:nvSpPr>
        <p:spPr>
          <a:xfrm rot="2700000">
            <a:off x="3425768" y="4968863"/>
            <a:ext cx="716563" cy="8230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31622">
              <a:lnSpc>
                <a:spcPct val="80000"/>
              </a:lnSpc>
              <a:spcBef>
                <a:spcPts val="2000"/>
              </a:spcBef>
              <a:defRPr cap="all" sz="4914">
                <a:solidFill>
                  <a:srgbClr val="FFFFFF"/>
                </a:solidFill>
                <a:latin typeface="DIN Alternate"/>
                <a:ea typeface="DIN Alternate"/>
                <a:cs typeface="DIN Alternate"/>
                <a:sym typeface="DIN Alternate"/>
              </a:defRPr>
            </a:lvl1pPr>
          </a:lstStyle>
          <a:p>
            <a:pPr/>
            <a:r>
              <a:t>h</a:t>
            </a:r>
          </a:p>
        </p:txBody>
      </p:sp>
      <p:sp>
        <p:nvSpPr>
          <p:cNvPr id="237" name="A"/>
          <p:cNvSpPr txBox="1"/>
          <p:nvPr/>
        </p:nvSpPr>
        <p:spPr>
          <a:xfrm rot="2700000">
            <a:off x="4359762" y="5526246"/>
            <a:ext cx="716563" cy="823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31622">
              <a:lnSpc>
                <a:spcPct val="80000"/>
              </a:lnSpc>
              <a:spcBef>
                <a:spcPts val="2000"/>
              </a:spcBef>
              <a:defRPr cap="all" sz="4914">
                <a:solidFill>
                  <a:srgbClr val="FFFFFF"/>
                </a:solidFill>
                <a:latin typeface="DIN Alternate"/>
                <a:ea typeface="DIN Alternate"/>
                <a:cs typeface="DIN Alternate"/>
                <a:sym typeface="DIN Alternate"/>
              </a:defRPr>
            </a:lvl1pPr>
          </a:lstStyle>
          <a:p>
            <a:pPr/>
            <a:r>
              <a:t>A</a:t>
            </a:r>
          </a:p>
        </p:txBody>
      </p:sp>
      <p:sp>
        <p:nvSpPr>
          <p:cNvPr id="238" name="N"/>
          <p:cNvSpPr txBox="1"/>
          <p:nvPr/>
        </p:nvSpPr>
        <p:spPr>
          <a:xfrm rot="2700000">
            <a:off x="5315304" y="6210629"/>
            <a:ext cx="716564" cy="823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31622">
              <a:lnSpc>
                <a:spcPct val="80000"/>
              </a:lnSpc>
              <a:spcBef>
                <a:spcPts val="2000"/>
              </a:spcBef>
              <a:defRPr cap="all" sz="4914">
                <a:solidFill>
                  <a:srgbClr val="FFFFFF"/>
                </a:solidFill>
                <a:latin typeface="DIN Alternate"/>
                <a:ea typeface="DIN Alternate"/>
                <a:cs typeface="DIN Alternate"/>
                <a:sym typeface="DIN Alternate"/>
              </a:defRPr>
            </a:lvl1pPr>
          </a:lstStyle>
          <a:p>
            <a:pPr/>
            <a:r>
              <a:t>N</a:t>
            </a:r>
          </a:p>
        </p:txBody>
      </p:sp>
      <p:sp>
        <p:nvSpPr>
          <p:cNvPr id="239" name="K"/>
          <p:cNvSpPr txBox="1"/>
          <p:nvPr/>
        </p:nvSpPr>
        <p:spPr>
          <a:xfrm rot="2700000">
            <a:off x="6677587" y="7060721"/>
            <a:ext cx="716563" cy="823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31622">
              <a:lnSpc>
                <a:spcPct val="80000"/>
              </a:lnSpc>
              <a:spcBef>
                <a:spcPts val="2000"/>
              </a:spcBef>
              <a:defRPr cap="all" sz="4914">
                <a:solidFill>
                  <a:srgbClr val="FFFFFF"/>
                </a:solidFill>
                <a:latin typeface="DIN Alternate"/>
                <a:ea typeface="DIN Alternate"/>
                <a:cs typeface="DIN Alternate"/>
                <a:sym typeface="DIN Alternate"/>
              </a:defRPr>
            </a:lvl1pPr>
          </a:lstStyle>
          <a:p>
            <a:pPr/>
            <a:r>
              <a:t>K</a:t>
            </a:r>
          </a:p>
        </p:txBody>
      </p:sp>
      <p:sp>
        <p:nvSpPr>
          <p:cNvPr id="240" name="Y"/>
          <p:cNvSpPr txBox="1"/>
          <p:nvPr/>
        </p:nvSpPr>
        <p:spPr>
          <a:xfrm rot="2700000">
            <a:off x="2033357" y="6001823"/>
            <a:ext cx="716563" cy="823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31622">
              <a:lnSpc>
                <a:spcPct val="80000"/>
              </a:lnSpc>
              <a:spcBef>
                <a:spcPts val="2000"/>
              </a:spcBef>
              <a:defRPr cap="all" sz="4914">
                <a:solidFill>
                  <a:srgbClr val="FFFFFF"/>
                </a:solidFill>
                <a:latin typeface="DIN Alternate"/>
                <a:ea typeface="DIN Alternate"/>
                <a:cs typeface="DIN Alternate"/>
                <a:sym typeface="DIN Alternate"/>
              </a:defRPr>
            </a:lvl1pPr>
          </a:lstStyle>
          <a:p>
            <a:pPr/>
            <a:r>
              <a:t>Y</a:t>
            </a:r>
          </a:p>
        </p:txBody>
      </p:sp>
      <p:sp>
        <p:nvSpPr>
          <p:cNvPr id="241" name="O"/>
          <p:cNvSpPr txBox="1"/>
          <p:nvPr/>
        </p:nvSpPr>
        <p:spPr>
          <a:xfrm rot="2700000">
            <a:off x="2726320" y="6791657"/>
            <a:ext cx="716563" cy="823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31622">
              <a:lnSpc>
                <a:spcPct val="80000"/>
              </a:lnSpc>
              <a:spcBef>
                <a:spcPts val="2000"/>
              </a:spcBef>
              <a:defRPr cap="all" sz="4914">
                <a:solidFill>
                  <a:srgbClr val="FFFFFF"/>
                </a:solidFill>
                <a:latin typeface="DIN Alternate"/>
                <a:ea typeface="DIN Alternate"/>
                <a:cs typeface="DIN Alternate"/>
                <a:sym typeface="DIN Alternate"/>
              </a:defRPr>
            </a:lvl1pPr>
          </a:lstStyle>
          <a:p>
            <a:pPr/>
            <a:r>
              <a:t>O</a:t>
            </a:r>
          </a:p>
        </p:txBody>
      </p:sp>
      <p:sp>
        <p:nvSpPr>
          <p:cNvPr id="242" name="U"/>
          <p:cNvSpPr txBox="1"/>
          <p:nvPr/>
        </p:nvSpPr>
        <p:spPr>
          <a:xfrm rot="2700000">
            <a:off x="3823927" y="7551363"/>
            <a:ext cx="716564" cy="8230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31622">
              <a:lnSpc>
                <a:spcPct val="80000"/>
              </a:lnSpc>
              <a:spcBef>
                <a:spcPts val="2000"/>
              </a:spcBef>
              <a:defRPr cap="all" sz="4914">
                <a:solidFill>
                  <a:srgbClr val="FFFFFF"/>
                </a:solidFill>
                <a:latin typeface="DIN Alternate"/>
                <a:ea typeface="DIN Alternate"/>
                <a:cs typeface="DIN Alternate"/>
                <a:sym typeface="DIN Alternate"/>
              </a:defRPr>
            </a:lvl1pPr>
          </a:lstStyle>
          <a:p>
            <a:pPr/>
            <a:r>
              <a:t>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171625531_1440x846.jpeg" descr="171625531_1440x846.jpeg"/>
          <p:cNvPicPr>
            <a:picLocks noChangeAspect="1"/>
          </p:cNvPicPr>
          <p:nvPr>
            <p:ph type="pic" idx="14"/>
          </p:nvPr>
        </p:nvPicPr>
        <p:blipFill>
          <a:blip r:embed="rId2">
            <a:extLst/>
          </a:blip>
          <a:srcRect l="29332" t="0" r="29332" b="0"/>
          <a:stretch>
            <a:fillRect/>
          </a:stretch>
        </p:blipFill>
        <p:spPr>
          <a:xfrm>
            <a:off x="7112000" y="1536700"/>
            <a:ext cx="5486400" cy="7797800"/>
          </a:xfrm>
          <a:prstGeom prst="rect">
            <a:avLst/>
          </a:prstGeom>
        </p:spPr>
      </p:pic>
      <p:sp>
        <p:nvSpPr>
          <p:cNvPr id="171" name="Objective"/>
          <p:cNvSpPr txBox="1"/>
          <p:nvPr>
            <p:ph type="title"/>
          </p:nvPr>
        </p:nvSpPr>
        <p:spPr>
          <a:prstGeom prst="rect">
            <a:avLst/>
          </a:prstGeom>
        </p:spPr>
        <p:txBody>
          <a:bodyPr/>
          <a:lstStyle>
            <a:lvl1pPr defTabSz="467359">
              <a:spcBef>
                <a:spcPts val="2200"/>
              </a:spcBef>
              <a:defRPr sz="4800"/>
            </a:lvl1pPr>
          </a:lstStyle>
          <a:p>
            <a:pPr/>
            <a:r>
              <a:t>Objective</a:t>
            </a:r>
          </a:p>
        </p:txBody>
      </p:sp>
      <p:sp>
        <p:nvSpPr>
          <p:cNvPr id="172" name="To obtain a solar panel that is able to obtain its maximum possible power for as long as possible…"/>
          <p:cNvSpPr txBox="1"/>
          <p:nvPr>
            <p:ph type="body" sz="half" idx="1"/>
          </p:nvPr>
        </p:nvSpPr>
        <p:spPr>
          <a:prstGeom prst="rect">
            <a:avLst/>
          </a:prstGeom>
        </p:spPr>
        <p:txBody>
          <a:bodyPr/>
          <a:lstStyle/>
          <a:p>
            <a:pPr marL="377825" indent="-377825" defTabSz="496570">
              <a:spcBef>
                <a:spcPts val="2300"/>
              </a:spcBef>
              <a:defRPr sz="2380"/>
            </a:pPr>
            <a:r>
              <a:t>To obtain a solar panel that is able to obtain its maximum possible power for as long as possible</a:t>
            </a:r>
          </a:p>
          <a:p>
            <a:pPr marL="377825" indent="-377825" defTabSz="496570">
              <a:spcBef>
                <a:spcPts val="2300"/>
              </a:spcBef>
              <a:defRPr sz="2380"/>
            </a:pPr>
            <a:r>
              <a:t>Enable a solar panel to track the sun and rotate and position itself accordingly such that no part of the solar array is covered by shade due to any obstructing factors</a:t>
            </a:r>
          </a:p>
          <a:p>
            <a:pPr marL="377825" indent="-377825" defTabSz="496570">
              <a:spcBef>
                <a:spcPts val="2300"/>
              </a:spcBef>
              <a:defRPr sz="2380"/>
            </a:pPr>
            <a:r>
              <a:t>Implement a smart mechanical system to adjust the panel to a better angle and position to re-obtain maximum current and voltage therefore producing maximum power output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Olar Panel"/>
          <p:cNvSpPr/>
          <p:nvPr/>
        </p:nvSpPr>
        <p:spPr>
          <a:xfrm>
            <a:off x="1850991" y="5476130"/>
            <a:ext cx="1936798" cy="985740"/>
          </a:xfrm>
          <a:prstGeom prst="roundRect">
            <a:avLst>
              <a:gd name="adj" fmla="val 193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mn-lt"/>
                <a:ea typeface="+mn-ea"/>
                <a:cs typeface="+mn-cs"/>
                <a:sym typeface="DIN Condensed"/>
              </a:defRPr>
            </a:lvl1pPr>
          </a:lstStyle>
          <a:p>
            <a:pPr/>
            <a:r>
              <a:t>SOlar Panel</a:t>
            </a:r>
          </a:p>
        </p:txBody>
      </p:sp>
      <p:sp>
        <p:nvSpPr>
          <p:cNvPr id="175" name="Raspberry pi"/>
          <p:cNvSpPr/>
          <p:nvPr/>
        </p:nvSpPr>
        <p:spPr>
          <a:xfrm>
            <a:off x="9169389" y="5742830"/>
            <a:ext cx="2958308" cy="985740"/>
          </a:xfrm>
          <a:prstGeom prst="roundRect">
            <a:avLst>
              <a:gd name="adj" fmla="val 193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mn-lt"/>
                <a:ea typeface="+mn-ea"/>
                <a:cs typeface="+mn-cs"/>
                <a:sym typeface="DIN Condensed"/>
              </a:defRPr>
            </a:lvl1pPr>
          </a:lstStyle>
          <a:p>
            <a:pPr/>
            <a:r>
              <a:t>Raspberry pi</a:t>
            </a:r>
          </a:p>
        </p:txBody>
      </p:sp>
      <p:sp>
        <p:nvSpPr>
          <p:cNvPr id="176" name="Cloud"/>
          <p:cNvSpPr/>
          <p:nvPr/>
        </p:nvSpPr>
        <p:spPr>
          <a:xfrm>
            <a:off x="9680144" y="2633056"/>
            <a:ext cx="1936799" cy="116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a:p>
            <a:pPr algn="ctr">
              <a:lnSpc>
                <a:spcPct val="80000"/>
              </a:lnSpc>
              <a:spcBef>
                <a:spcPts val="0"/>
              </a:spcBef>
              <a:defRPr cap="all" sz="2800">
                <a:solidFill>
                  <a:srgbClr val="FFFFFF"/>
                </a:solidFill>
                <a:latin typeface="+mn-lt"/>
                <a:ea typeface="+mn-ea"/>
                <a:cs typeface="+mn-cs"/>
                <a:sym typeface="DIN Condensed"/>
              </a:defRPr>
            </a:pPr>
            <a:r>
              <a:t>Cloud</a:t>
            </a:r>
          </a:p>
        </p:txBody>
      </p:sp>
      <p:sp>
        <p:nvSpPr>
          <p:cNvPr id="177" name="Sun"/>
          <p:cNvSpPr/>
          <p:nvPr/>
        </p:nvSpPr>
        <p:spPr>
          <a:xfrm>
            <a:off x="1193790" y="223520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8912" y="3909"/>
                </a:lnTo>
                <a:cubicBezTo>
                  <a:pt x="9458" y="3767"/>
                  <a:pt x="10107" y="3684"/>
                  <a:pt x="10795" y="3684"/>
                </a:cubicBezTo>
                <a:cubicBezTo>
                  <a:pt x="11488" y="3684"/>
                  <a:pt x="12138" y="3766"/>
                  <a:pt x="12695" y="3914"/>
                </a:cubicBezTo>
                <a:lnTo>
                  <a:pt x="10800" y="0"/>
                </a:lnTo>
                <a:close/>
                <a:moveTo>
                  <a:pt x="18430" y="3160"/>
                </a:moveTo>
                <a:lnTo>
                  <a:pt x="14332" y="4591"/>
                </a:lnTo>
                <a:cubicBezTo>
                  <a:pt x="14828" y="4880"/>
                  <a:pt x="15340" y="5278"/>
                  <a:pt x="15826" y="5764"/>
                </a:cubicBezTo>
                <a:cubicBezTo>
                  <a:pt x="16317" y="6255"/>
                  <a:pt x="16717" y="6774"/>
                  <a:pt x="17006" y="7265"/>
                </a:cubicBezTo>
                <a:lnTo>
                  <a:pt x="18430" y="3160"/>
                </a:lnTo>
                <a:close/>
                <a:moveTo>
                  <a:pt x="3160" y="3172"/>
                </a:moveTo>
                <a:lnTo>
                  <a:pt x="4591" y="7270"/>
                </a:lnTo>
                <a:cubicBezTo>
                  <a:pt x="4880" y="6773"/>
                  <a:pt x="5278" y="6260"/>
                  <a:pt x="5764" y="5774"/>
                </a:cubicBezTo>
                <a:cubicBezTo>
                  <a:pt x="6255" y="5283"/>
                  <a:pt x="6774" y="4885"/>
                  <a:pt x="7265" y="4596"/>
                </a:cubicBezTo>
                <a:lnTo>
                  <a:pt x="3160" y="3172"/>
                </a:lnTo>
                <a:close/>
                <a:moveTo>
                  <a:pt x="10800" y="4661"/>
                </a:moveTo>
                <a:cubicBezTo>
                  <a:pt x="7400" y="4661"/>
                  <a:pt x="4633" y="7427"/>
                  <a:pt x="4633" y="10827"/>
                </a:cubicBezTo>
                <a:cubicBezTo>
                  <a:pt x="4633" y="14227"/>
                  <a:pt x="7400" y="16994"/>
                  <a:pt x="10800" y="16994"/>
                </a:cubicBezTo>
                <a:cubicBezTo>
                  <a:pt x="14200" y="16994"/>
                  <a:pt x="16967" y="14227"/>
                  <a:pt x="16967" y="10827"/>
                </a:cubicBezTo>
                <a:cubicBezTo>
                  <a:pt x="16967" y="7427"/>
                  <a:pt x="14200" y="4661"/>
                  <a:pt x="10800" y="4661"/>
                </a:cubicBezTo>
                <a:close/>
                <a:moveTo>
                  <a:pt x="3914" y="8907"/>
                </a:moveTo>
                <a:lnTo>
                  <a:pt x="0" y="10800"/>
                </a:lnTo>
                <a:lnTo>
                  <a:pt x="3909" y="12688"/>
                </a:lnTo>
                <a:cubicBezTo>
                  <a:pt x="3767" y="12137"/>
                  <a:pt x="3684" y="11493"/>
                  <a:pt x="3684" y="10805"/>
                </a:cubicBezTo>
                <a:cubicBezTo>
                  <a:pt x="3684" y="10112"/>
                  <a:pt x="3766" y="9464"/>
                  <a:pt x="3914" y="8907"/>
                </a:cubicBezTo>
                <a:close/>
                <a:moveTo>
                  <a:pt x="17693" y="8907"/>
                </a:moveTo>
                <a:cubicBezTo>
                  <a:pt x="17835" y="9458"/>
                  <a:pt x="17916" y="10102"/>
                  <a:pt x="17916" y="10790"/>
                </a:cubicBezTo>
                <a:cubicBezTo>
                  <a:pt x="17916" y="11483"/>
                  <a:pt x="17835" y="12131"/>
                  <a:pt x="17688" y="12688"/>
                </a:cubicBezTo>
                <a:lnTo>
                  <a:pt x="21600" y="10795"/>
                </a:lnTo>
                <a:lnTo>
                  <a:pt x="17693" y="8907"/>
                </a:lnTo>
                <a:close/>
                <a:moveTo>
                  <a:pt x="17011" y="14332"/>
                </a:moveTo>
                <a:cubicBezTo>
                  <a:pt x="16722" y="14828"/>
                  <a:pt x="16323" y="15340"/>
                  <a:pt x="15838" y="15826"/>
                </a:cubicBezTo>
                <a:cubicBezTo>
                  <a:pt x="15346" y="16317"/>
                  <a:pt x="14828" y="16717"/>
                  <a:pt x="14337" y="17006"/>
                </a:cubicBezTo>
                <a:lnTo>
                  <a:pt x="18440" y="18430"/>
                </a:lnTo>
                <a:lnTo>
                  <a:pt x="17011" y="14332"/>
                </a:lnTo>
                <a:close/>
                <a:moveTo>
                  <a:pt x="4596" y="14337"/>
                </a:moveTo>
                <a:lnTo>
                  <a:pt x="3172" y="18440"/>
                </a:lnTo>
                <a:lnTo>
                  <a:pt x="7270" y="17011"/>
                </a:lnTo>
                <a:cubicBezTo>
                  <a:pt x="6773" y="16722"/>
                  <a:pt x="6260" y="16323"/>
                  <a:pt x="5774" y="15838"/>
                </a:cubicBezTo>
                <a:cubicBezTo>
                  <a:pt x="5283" y="15346"/>
                  <a:pt x="4885" y="14828"/>
                  <a:pt x="4596" y="14337"/>
                </a:cubicBezTo>
                <a:close/>
                <a:moveTo>
                  <a:pt x="8907" y="17688"/>
                </a:moveTo>
                <a:lnTo>
                  <a:pt x="10800" y="21600"/>
                </a:lnTo>
                <a:lnTo>
                  <a:pt x="12688" y="17693"/>
                </a:lnTo>
                <a:cubicBezTo>
                  <a:pt x="12142" y="17835"/>
                  <a:pt x="11493" y="17916"/>
                  <a:pt x="10805" y="17916"/>
                </a:cubicBezTo>
                <a:cubicBezTo>
                  <a:pt x="10112" y="17916"/>
                  <a:pt x="9464" y="17835"/>
                  <a:pt x="8907" y="17688"/>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78" name="Light sensors"/>
          <p:cNvSpPr/>
          <p:nvPr/>
        </p:nvSpPr>
        <p:spPr>
          <a:xfrm>
            <a:off x="1850991" y="4607396"/>
            <a:ext cx="1936798" cy="843211"/>
          </a:xfrm>
          <a:prstGeom prst="roundRect">
            <a:avLst>
              <a:gd name="adj" fmla="val 22592"/>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mn-lt"/>
                <a:ea typeface="+mn-ea"/>
                <a:cs typeface="+mn-cs"/>
                <a:sym typeface="DIN Condensed"/>
              </a:defRPr>
            </a:lvl1pPr>
          </a:lstStyle>
          <a:p>
            <a:pPr/>
            <a:r>
              <a:t>Light sensors</a:t>
            </a:r>
          </a:p>
        </p:txBody>
      </p:sp>
      <p:sp>
        <p:nvSpPr>
          <p:cNvPr id="179" name="Arduino"/>
          <p:cNvSpPr/>
          <p:nvPr/>
        </p:nvSpPr>
        <p:spPr>
          <a:xfrm>
            <a:off x="5382719" y="5742830"/>
            <a:ext cx="2191741" cy="985740"/>
          </a:xfrm>
          <a:prstGeom prst="roundRect">
            <a:avLst>
              <a:gd name="adj" fmla="val 21869"/>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mn-lt"/>
                <a:ea typeface="+mn-ea"/>
                <a:cs typeface="+mn-cs"/>
                <a:sym typeface="DIN Condensed"/>
              </a:defRPr>
            </a:lvl1pPr>
          </a:lstStyle>
          <a:p>
            <a:pPr/>
            <a:r>
              <a:t>Arduino</a:t>
            </a:r>
          </a:p>
        </p:txBody>
      </p:sp>
      <p:sp>
        <p:nvSpPr>
          <p:cNvPr id="180" name="Arrow"/>
          <p:cNvSpPr/>
          <p:nvPr/>
        </p:nvSpPr>
        <p:spPr>
          <a:xfrm flipH="1" rot="5400000">
            <a:off x="10013543" y="4557515"/>
            <a:ext cx="1270001" cy="428080"/>
          </a:xfrm>
          <a:prstGeom prst="rightArrow">
            <a:avLst>
              <a:gd name="adj1" fmla="val 28776"/>
              <a:gd name="adj2" fmla="val 148584"/>
            </a:avLst>
          </a:pr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81" name="Servo Motors"/>
          <p:cNvSpPr/>
          <p:nvPr/>
        </p:nvSpPr>
        <p:spPr>
          <a:xfrm>
            <a:off x="2117691" y="6944196"/>
            <a:ext cx="1936798" cy="843211"/>
          </a:xfrm>
          <a:prstGeom prst="roundRect">
            <a:avLst>
              <a:gd name="adj" fmla="val 22592"/>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mn-lt"/>
                <a:ea typeface="+mn-ea"/>
                <a:cs typeface="+mn-cs"/>
                <a:sym typeface="DIN Condensed"/>
              </a:defRPr>
            </a:lvl1pPr>
          </a:lstStyle>
          <a:p>
            <a:pPr/>
            <a:r>
              <a:t>Servo Motors</a:t>
            </a:r>
          </a:p>
        </p:txBody>
      </p:sp>
      <p:sp>
        <p:nvSpPr>
          <p:cNvPr id="182" name="Line"/>
          <p:cNvSpPr/>
          <p:nvPr/>
        </p:nvSpPr>
        <p:spPr>
          <a:xfrm>
            <a:off x="3479790" y="5029001"/>
            <a:ext cx="127000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83" name="Line"/>
          <p:cNvSpPr/>
          <p:nvPr/>
        </p:nvSpPr>
        <p:spPr>
          <a:xfrm>
            <a:off x="4762490" y="5016499"/>
            <a:ext cx="1" cy="985740"/>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84" name="Line"/>
          <p:cNvSpPr/>
          <p:nvPr/>
        </p:nvSpPr>
        <p:spPr>
          <a:xfrm>
            <a:off x="4610654" y="6377830"/>
            <a:ext cx="1" cy="985740"/>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85" name="Line"/>
          <p:cNvSpPr/>
          <p:nvPr/>
        </p:nvSpPr>
        <p:spPr>
          <a:xfrm>
            <a:off x="4610090" y="6387901"/>
            <a:ext cx="88900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86" name="Line"/>
          <p:cNvSpPr/>
          <p:nvPr/>
        </p:nvSpPr>
        <p:spPr>
          <a:xfrm>
            <a:off x="4776015" y="5981700"/>
            <a:ext cx="607950" cy="0"/>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87" name="Line"/>
          <p:cNvSpPr/>
          <p:nvPr/>
        </p:nvSpPr>
        <p:spPr>
          <a:xfrm flipH="1">
            <a:off x="4008439" y="7365801"/>
            <a:ext cx="607951"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88" name="Arrow"/>
          <p:cNvSpPr/>
          <p:nvPr/>
        </p:nvSpPr>
        <p:spPr>
          <a:xfrm>
            <a:off x="7849489" y="5778524"/>
            <a:ext cx="1044872" cy="406352"/>
          </a:xfrm>
          <a:prstGeom prst="rightArrow">
            <a:avLst>
              <a:gd name="adj1" fmla="val 25993"/>
              <a:gd name="adj2" fmla="val 103680"/>
            </a:avLst>
          </a:pr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89" name="Arrow"/>
          <p:cNvSpPr/>
          <p:nvPr/>
        </p:nvSpPr>
        <p:spPr>
          <a:xfrm flipH="1">
            <a:off x="7849489" y="6299224"/>
            <a:ext cx="1044872" cy="406352"/>
          </a:xfrm>
          <a:prstGeom prst="rightArrow">
            <a:avLst>
              <a:gd name="adj1" fmla="val 25993"/>
              <a:gd name="adj2" fmla="val 103680"/>
            </a:avLst>
          </a:pr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90" name="Electricity Pylon"/>
          <p:cNvSpPr/>
          <p:nvPr/>
        </p:nvSpPr>
        <p:spPr>
          <a:xfrm>
            <a:off x="877103" y="6399440"/>
            <a:ext cx="303424" cy="561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47" y="0"/>
                </a:moveTo>
                <a:cubicBezTo>
                  <a:pt x="7207" y="0"/>
                  <a:pt x="6925" y="152"/>
                  <a:pt x="6925" y="336"/>
                </a:cubicBezTo>
                <a:lnTo>
                  <a:pt x="6925" y="1011"/>
                </a:lnTo>
                <a:cubicBezTo>
                  <a:pt x="6925" y="1195"/>
                  <a:pt x="7207" y="1345"/>
                  <a:pt x="7547" y="1345"/>
                </a:cubicBezTo>
                <a:lnTo>
                  <a:pt x="7837" y="1345"/>
                </a:lnTo>
                <a:lnTo>
                  <a:pt x="5257" y="7999"/>
                </a:lnTo>
                <a:lnTo>
                  <a:pt x="4976" y="7999"/>
                </a:lnTo>
                <a:cubicBezTo>
                  <a:pt x="4636" y="7999"/>
                  <a:pt x="4357" y="8151"/>
                  <a:pt x="4357" y="8335"/>
                </a:cubicBezTo>
                <a:lnTo>
                  <a:pt x="4357" y="9010"/>
                </a:lnTo>
                <a:cubicBezTo>
                  <a:pt x="4357" y="9150"/>
                  <a:pt x="4518" y="9268"/>
                  <a:pt x="4748" y="9322"/>
                </a:cubicBezTo>
                <a:lnTo>
                  <a:pt x="0" y="21600"/>
                </a:lnTo>
                <a:lnTo>
                  <a:pt x="2408" y="21600"/>
                </a:lnTo>
                <a:lnTo>
                  <a:pt x="10795" y="18688"/>
                </a:lnTo>
                <a:lnTo>
                  <a:pt x="19182" y="21600"/>
                </a:lnTo>
                <a:lnTo>
                  <a:pt x="21600" y="21600"/>
                </a:lnTo>
                <a:lnTo>
                  <a:pt x="16852" y="9322"/>
                </a:lnTo>
                <a:cubicBezTo>
                  <a:pt x="17082" y="9274"/>
                  <a:pt x="17243" y="9150"/>
                  <a:pt x="17243" y="9010"/>
                </a:cubicBezTo>
                <a:lnTo>
                  <a:pt x="17243" y="8335"/>
                </a:lnTo>
                <a:cubicBezTo>
                  <a:pt x="17243" y="8151"/>
                  <a:pt x="16961" y="7999"/>
                  <a:pt x="16621" y="7999"/>
                </a:cubicBezTo>
                <a:lnTo>
                  <a:pt x="16343" y="7999"/>
                </a:lnTo>
                <a:lnTo>
                  <a:pt x="13763" y="1345"/>
                </a:lnTo>
                <a:lnTo>
                  <a:pt x="14053" y="1345"/>
                </a:lnTo>
                <a:cubicBezTo>
                  <a:pt x="14393" y="1345"/>
                  <a:pt x="14672" y="1195"/>
                  <a:pt x="14672" y="1011"/>
                </a:cubicBezTo>
                <a:lnTo>
                  <a:pt x="14672" y="336"/>
                </a:lnTo>
                <a:cubicBezTo>
                  <a:pt x="14672" y="152"/>
                  <a:pt x="14393" y="0"/>
                  <a:pt x="14053" y="0"/>
                </a:cubicBezTo>
                <a:lnTo>
                  <a:pt x="10805" y="0"/>
                </a:lnTo>
                <a:lnTo>
                  <a:pt x="7547" y="0"/>
                </a:lnTo>
                <a:close/>
                <a:moveTo>
                  <a:pt x="9955" y="1335"/>
                </a:moveTo>
                <a:lnTo>
                  <a:pt x="10805" y="1335"/>
                </a:lnTo>
                <a:lnTo>
                  <a:pt x="11654" y="1335"/>
                </a:lnTo>
                <a:lnTo>
                  <a:pt x="12794" y="4203"/>
                </a:lnTo>
                <a:lnTo>
                  <a:pt x="10805" y="5028"/>
                </a:lnTo>
                <a:lnTo>
                  <a:pt x="8824" y="4203"/>
                </a:lnTo>
                <a:lnTo>
                  <a:pt x="9955" y="1335"/>
                </a:lnTo>
                <a:close/>
                <a:moveTo>
                  <a:pt x="8387" y="5315"/>
                </a:moveTo>
                <a:lnTo>
                  <a:pt x="9337" y="5683"/>
                </a:lnTo>
                <a:lnTo>
                  <a:pt x="8015" y="6228"/>
                </a:lnTo>
                <a:lnTo>
                  <a:pt x="8387" y="5315"/>
                </a:lnTo>
                <a:close/>
                <a:moveTo>
                  <a:pt x="13213" y="5320"/>
                </a:moveTo>
                <a:lnTo>
                  <a:pt x="13585" y="6233"/>
                </a:lnTo>
                <a:lnTo>
                  <a:pt x="12263" y="5688"/>
                </a:lnTo>
                <a:lnTo>
                  <a:pt x="13213" y="5320"/>
                </a:lnTo>
                <a:close/>
                <a:moveTo>
                  <a:pt x="10795" y="6298"/>
                </a:moveTo>
                <a:lnTo>
                  <a:pt x="14122" y="7606"/>
                </a:lnTo>
                <a:lnTo>
                  <a:pt x="14284" y="7999"/>
                </a:lnTo>
                <a:lnTo>
                  <a:pt x="10805" y="7999"/>
                </a:lnTo>
                <a:lnTo>
                  <a:pt x="7316" y="7999"/>
                </a:lnTo>
                <a:lnTo>
                  <a:pt x="7466" y="7606"/>
                </a:lnTo>
                <a:lnTo>
                  <a:pt x="10795" y="6298"/>
                </a:lnTo>
                <a:close/>
                <a:moveTo>
                  <a:pt x="6788" y="9344"/>
                </a:moveTo>
                <a:lnTo>
                  <a:pt x="10805" y="9344"/>
                </a:lnTo>
                <a:lnTo>
                  <a:pt x="14822" y="9344"/>
                </a:lnTo>
                <a:lnTo>
                  <a:pt x="15203" y="10289"/>
                </a:lnTo>
                <a:lnTo>
                  <a:pt x="10805" y="11922"/>
                </a:lnTo>
                <a:lnTo>
                  <a:pt x="6407" y="10289"/>
                </a:lnTo>
                <a:lnTo>
                  <a:pt x="6788" y="9344"/>
                </a:lnTo>
                <a:close/>
                <a:moveTo>
                  <a:pt x="6016" y="11252"/>
                </a:moveTo>
                <a:lnTo>
                  <a:pt x="9405" y="12543"/>
                </a:lnTo>
                <a:lnTo>
                  <a:pt x="4848" y="14276"/>
                </a:lnTo>
                <a:lnTo>
                  <a:pt x="6016" y="11252"/>
                </a:lnTo>
                <a:close/>
                <a:moveTo>
                  <a:pt x="15593" y="11252"/>
                </a:moveTo>
                <a:lnTo>
                  <a:pt x="16761" y="14276"/>
                </a:lnTo>
                <a:lnTo>
                  <a:pt x="12204" y="12543"/>
                </a:lnTo>
                <a:lnTo>
                  <a:pt x="15593" y="11252"/>
                </a:lnTo>
                <a:close/>
                <a:moveTo>
                  <a:pt x="10795" y="13157"/>
                </a:moveTo>
                <a:lnTo>
                  <a:pt x="16743" y="15453"/>
                </a:lnTo>
                <a:lnTo>
                  <a:pt x="10795" y="17451"/>
                </a:lnTo>
                <a:lnTo>
                  <a:pt x="4848" y="15453"/>
                </a:lnTo>
                <a:lnTo>
                  <a:pt x="10795" y="13157"/>
                </a:lnTo>
                <a:close/>
                <a:moveTo>
                  <a:pt x="4017" y="16297"/>
                </a:moveTo>
                <a:lnTo>
                  <a:pt x="9124" y="18084"/>
                </a:lnTo>
                <a:lnTo>
                  <a:pt x="2377" y="20412"/>
                </a:lnTo>
                <a:lnTo>
                  <a:pt x="4017" y="16297"/>
                </a:lnTo>
                <a:close/>
                <a:moveTo>
                  <a:pt x="17583" y="16297"/>
                </a:moveTo>
                <a:lnTo>
                  <a:pt x="19220" y="20412"/>
                </a:lnTo>
                <a:lnTo>
                  <a:pt x="12473" y="18084"/>
                </a:lnTo>
                <a:lnTo>
                  <a:pt x="17583" y="16297"/>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91" name="Electricity Pylon"/>
          <p:cNvSpPr/>
          <p:nvPr/>
        </p:nvSpPr>
        <p:spPr>
          <a:xfrm>
            <a:off x="1182696" y="6589941"/>
            <a:ext cx="303423" cy="561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47" y="0"/>
                </a:moveTo>
                <a:cubicBezTo>
                  <a:pt x="7207" y="0"/>
                  <a:pt x="6925" y="152"/>
                  <a:pt x="6925" y="336"/>
                </a:cubicBezTo>
                <a:lnTo>
                  <a:pt x="6925" y="1011"/>
                </a:lnTo>
                <a:cubicBezTo>
                  <a:pt x="6925" y="1195"/>
                  <a:pt x="7207" y="1345"/>
                  <a:pt x="7547" y="1345"/>
                </a:cubicBezTo>
                <a:lnTo>
                  <a:pt x="7837" y="1345"/>
                </a:lnTo>
                <a:lnTo>
                  <a:pt x="5257" y="7999"/>
                </a:lnTo>
                <a:lnTo>
                  <a:pt x="4976" y="7999"/>
                </a:lnTo>
                <a:cubicBezTo>
                  <a:pt x="4636" y="7999"/>
                  <a:pt x="4357" y="8151"/>
                  <a:pt x="4357" y="8335"/>
                </a:cubicBezTo>
                <a:lnTo>
                  <a:pt x="4357" y="9010"/>
                </a:lnTo>
                <a:cubicBezTo>
                  <a:pt x="4357" y="9150"/>
                  <a:pt x="4518" y="9268"/>
                  <a:pt x="4748" y="9322"/>
                </a:cubicBezTo>
                <a:lnTo>
                  <a:pt x="0" y="21600"/>
                </a:lnTo>
                <a:lnTo>
                  <a:pt x="2408" y="21600"/>
                </a:lnTo>
                <a:lnTo>
                  <a:pt x="10795" y="18688"/>
                </a:lnTo>
                <a:lnTo>
                  <a:pt x="19182" y="21600"/>
                </a:lnTo>
                <a:lnTo>
                  <a:pt x="21600" y="21600"/>
                </a:lnTo>
                <a:lnTo>
                  <a:pt x="16852" y="9322"/>
                </a:lnTo>
                <a:cubicBezTo>
                  <a:pt x="17082" y="9274"/>
                  <a:pt x="17243" y="9150"/>
                  <a:pt x="17243" y="9010"/>
                </a:cubicBezTo>
                <a:lnTo>
                  <a:pt x="17243" y="8335"/>
                </a:lnTo>
                <a:cubicBezTo>
                  <a:pt x="17243" y="8151"/>
                  <a:pt x="16961" y="7999"/>
                  <a:pt x="16621" y="7999"/>
                </a:cubicBezTo>
                <a:lnTo>
                  <a:pt x="16343" y="7999"/>
                </a:lnTo>
                <a:lnTo>
                  <a:pt x="13763" y="1345"/>
                </a:lnTo>
                <a:lnTo>
                  <a:pt x="14053" y="1345"/>
                </a:lnTo>
                <a:cubicBezTo>
                  <a:pt x="14393" y="1345"/>
                  <a:pt x="14672" y="1195"/>
                  <a:pt x="14672" y="1011"/>
                </a:cubicBezTo>
                <a:lnTo>
                  <a:pt x="14672" y="336"/>
                </a:lnTo>
                <a:cubicBezTo>
                  <a:pt x="14672" y="152"/>
                  <a:pt x="14393" y="0"/>
                  <a:pt x="14053" y="0"/>
                </a:cubicBezTo>
                <a:lnTo>
                  <a:pt x="10805" y="0"/>
                </a:lnTo>
                <a:lnTo>
                  <a:pt x="7547" y="0"/>
                </a:lnTo>
                <a:close/>
                <a:moveTo>
                  <a:pt x="9955" y="1335"/>
                </a:moveTo>
                <a:lnTo>
                  <a:pt x="10805" y="1335"/>
                </a:lnTo>
                <a:lnTo>
                  <a:pt x="11654" y="1335"/>
                </a:lnTo>
                <a:lnTo>
                  <a:pt x="12794" y="4203"/>
                </a:lnTo>
                <a:lnTo>
                  <a:pt x="10805" y="5028"/>
                </a:lnTo>
                <a:lnTo>
                  <a:pt x="8824" y="4203"/>
                </a:lnTo>
                <a:lnTo>
                  <a:pt x="9955" y="1335"/>
                </a:lnTo>
                <a:close/>
                <a:moveTo>
                  <a:pt x="8387" y="5315"/>
                </a:moveTo>
                <a:lnTo>
                  <a:pt x="9337" y="5683"/>
                </a:lnTo>
                <a:lnTo>
                  <a:pt x="8015" y="6228"/>
                </a:lnTo>
                <a:lnTo>
                  <a:pt x="8387" y="5315"/>
                </a:lnTo>
                <a:close/>
                <a:moveTo>
                  <a:pt x="13213" y="5320"/>
                </a:moveTo>
                <a:lnTo>
                  <a:pt x="13585" y="6233"/>
                </a:lnTo>
                <a:lnTo>
                  <a:pt x="12263" y="5688"/>
                </a:lnTo>
                <a:lnTo>
                  <a:pt x="13213" y="5320"/>
                </a:lnTo>
                <a:close/>
                <a:moveTo>
                  <a:pt x="10795" y="6298"/>
                </a:moveTo>
                <a:lnTo>
                  <a:pt x="14122" y="7606"/>
                </a:lnTo>
                <a:lnTo>
                  <a:pt x="14284" y="7999"/>
                </a:lnTo>
                <a:lnTo>
                  <a:pt x="10805" y="7999"/>
                </a:lnTo>
                <a:lnTo>
                  <a:pt x="7316" y="7999"/>
                </a:lnTo>
                <a:lnTo>
                  <a:pt x="7466" y="7606"/>
                </a:lnTo>
                <a:lnTo>
                  <a:pt x="10795" y="6298"/>
                </a:lnTo>
                <a:close/>
                <a:moveTo>
                  <a:pt x="6788" y="9344"/>
                </a:moveTo>
                <a:lnTo>
                  <a:pt x="10805" y="9344"/>
                </a:lnTo>
                <a:lnTo>
                  <a:pt x="14822" y="9344"/>
                </a:lnTo>
                <a:lnTo>
                  <a:pt x="15203" y="10289"/>
                </a:lnTo>
                <a:lnTo>
                  <a:pt x="10805" y="11922"/>
                </a:lnTo>
                <a:lnTo>
                  <a:pt x="6407" y="10289"/>
                </a:lnTo>
                <a:lnTo>
                  <a:pt x="6788" y="9344"/>
                </a:lnTo>
                <a:close/>
                <a:moveTo>
                  <a:pt x="6016" y="11252"/>
                </a:moveTo>
                <a:lnTo>
                  <a:pt x="9405" y="12543"/>
                </a:lnTo>
                <a:lnTo>
                  <a:pt x="4848" y="14276"/>
                </a:lnTo>
                <a:lnTo>
                  <a:pt x="6016" y="11252"/>
                </a:lnTo>
                <a:close/>
                <a:moveTo>
                  <a:pt x="15593" y="11252"/>
                </a:moveTo>
                <a:lnTo>
                  <a:pt x="16761" y="14276"/>
                </a:lnTo>
                <a:lnTo>
                  <a:pt x="12204" y="12543"/>
                </a:lnTo>
                <a:lnTo>
                  <a:pt x="15593" y="11252"/>
                </a:lnTo>
                <a:close/>
                <a:moveTo>
                  <a:pt x="10795" y="13157"/>
                </a:moveTo>
                <a:lnTo>
                  <a:pt x="16743" y="15453"/>
                </a:lnTo>
                <a:lnTo>
                  <a:pt x="10795" y="17451"/>
                </a:lnTo>
                <a:lnTo>
                  <a:pt x="4848" y="15453"/>
                </a:lnTo>
                <a:lnTo>
                  <a:pt x="10795" y="13157"/>
                </a:lnTo>
                <a:close/>
                <a:moveTo>
                  <a:pt x="4017" y="16297"/>
                </a:moveTo>
                <a:lnTo>
                  <a:pt x="9124" y="18084"/>
                </a:lnTo>
                <a:lnTo>
                  <a:pt x="2377" y="20412"/>
                </a:lnTo>
                <a:lnTo>
                  <a:pt x="4017" y="16297"/>
                </a:lnTo>
                <a:close/>
                <a:moveTo>
                  <a:pt x="17583" y="16297"/>
                </a:moveTo>
                <a:lnTo>
                  <a:pt x="19220" y="20412"/>
                </a:lnTo>
                <a:lnTo>
                  <a:pt x="12473" y="18084"/>
                </a:lnTo>
                <a:lnTo>
                  <a:pt x="17583" y="16297"/>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92" name="Arrow"/>
          <p:cNvSpPr/>
          <p:nvPr/>
        </p:nvSpPr>
        <p:spPr>
          <a:xfrm flipH="1" rot="18900000">
            <a:off x="1249440" y="6156876"/>
            <a:ext cx="516684" cy="173602"/>
          </a:xfrm>
          <a:prstGeom prst="rightArrow">
            <a:avLst>
              <a:gd name="adj1" fmla="val 25993"/>
              <a:gd name="adj2" fmla="val 122914"/>
            </a:avLst>
          </a:pr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93" name="Proposed idea"/>
          <p:cNvSpPr txBox="1"/>
          <p:nvPr>
            <p:ph type="body" sz="quarter" idx="4294967295"/>
          </p:nvPr>
        </p:nvSpPr>
        <p:spPr>
          <a:xfrm>
            <a:off x="257016" y="658093"/>
            <a:ext cx="5658148" cy="843211"/>
          </a:xfrm>
          <a:prstGeom prst="rect">
            <a:avLst/>
          </a:prstGeom>
        </p:spPr>
        <p:txBody>
          <a:bodyPr anchor="b"/>
          <a:lstStyle>
            <a:lvl1pPr marL="0" indent="0" defTabSz="543305">
              <a:lnSpc>
                <a:spcPct val="80000"/>
              </a:lnSpc>
              <a:spcBef>
                <a:spcPts val="2100"/>
              </a:spcBef>
              <a:buClrTx/>
              <a:buSzTx/>
              <a:buFontTx/>
              <a:buNone/>
              <a:defRPr cap="all" sz="5022">
                <a:solidFill>
                  <a:srgbClr val="A6AAA9"/>
                </a:solidFill>
                <a:latin typeface="DIN Alternate"/>
                <a:ea typeface="DIN Alternate"/>
                <a:cs typeface="DIN Alternate"/>
                <a:sym typeface="DIN Alternate"/>
              </a:defRPr>
            </a:lvl1pPr>
          </a:lstStyle>
          <a:p>
            <a:pPr/>
            <a:r>
              <a:t>Proposed idea</a:t>
            </a:r>
          </a:p>
        </p:txBody>
      </p:sp>
      <p:sp>
        <p:nvSpPr>
          <p:cNvPr id="194" name="Sensor readings"/>
          <p:cNvSpPr txBox="1"/>
          <p:nvPr/>
        </p:nvSpPr>
        <p:spPr>
          <a:xfrm>
            <a:off x="4762966" y="5012035"/>
            <a:ext cx="1523049"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Sensor readings</a:t>
            </a:r>
          </a:p>
        </p:txBody>
      </p:sp>
      <p:sp>
        <p:nvSpPr>
          <p:cNvPr id="195" name="Data Backup"/>
          <p:cNvSpPr txBox="1"/>
          <p:nvPr/>
        </p:nvSpPr>
        <p:spPr>
          <a:xfrm>
            <a:off x="10817097" y="4794249"/>
            <a:ext cx="1690082" cy="41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lvl1pPr>
          </a:lstStyle>
          <a:p>
            <a:pPr/>
            <a:r>
              <a:t>Data Backup</a:t>
            </a:r>
          </a:p>
        </p:txBody>
      </p:sp>
      <p:sp>
        <p:nvSpPr>
          <p:cNvPr id="196" name="Change in angle"/>
          <p:cNvSpPr txBox="1"/>
          <p:nvPr/>
        </p:nvSpPr>
        <p:spPr>
          <a:xfrm>
            <a:off x="4597161" y="6964064"/>
            <a:ext cx="1609917"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a:pPr>
            <a:r>
              <a:rPr sz="1500"/>
              <a:t>Change in angle</a:t>
            </a:r>
            <a:r>
              <a:t> </a:t>
            </a:r>
          </a:p>
        </p:txBody>
      </p:sp>
      <p:sp>
        <p:nvSpPr>
          <p:cNvPr id="197" name="Power Generation and Storage"/>
          <p:cNvSpPr txBox="1"/>
          <p:nvPr/>
        </p:nvSpPr>
        <p:spPr>
          <a:xfrm>
            <a:off x="183774" y="5664200"/>
            <a:ext cx="169008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500"/>
            </a:lvl1pPr>
          </a:lstStyle>
          <a:p>
            <a:pPr/>
            <a:r>
              <a:t>Power Generation and Storage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PERCEPTION LAYER"/>
          <p:cNvSpPr txBox="1"/>
          <p:nvPr>
            <p:ph type="body" idx="13"/>
          </p:nvPr>
        </p:nvSpPr>
        <p:spPr>
          <a:prstGeom prst="rect">
            <a:avLst/>
          </a:prstGeom>
        </p:spPr>
        <p:txBody>
          <a:bodyPr/>
          <a:lstStyle/>
          <a:p>
            <a:pPr/>
            <a:r>
              <a:t>PERCEPTION LAYER</a:t>
            </a:r>
          </a:p>
        </p:txBody>
      </p:sp>
      <p:pic>
        <p:nvPicPr>
          <p:cNvPr id="200" name="Image" descr="Image"/>
          <p:cNvPicPr>
            <a:picLocks noChangeAspect="1"/>
          </p:cNvPicPr>
          <p:nvPr>
            <p:ph type="pic" idx="14"/>
          </p:nvPr>
        </p:nvPicPr>
        <p:blipFill>
          <a:blip r:embed="rId2">
            <a:extLst/>
          </a:blip>
          <a:srcRect l="14820" t="0" r="14820" b="0"/>
          <a:stretch>
            <a:fillRect/>
          </a:stretch>
        </p:blipFill>
        <p:spPr>
          <a:xfrm>
            <a:off x="7420570" y="1975246"/>
            <a:ext cx="4701676" cy="6682475"/>
          </a:xfrm>
          <a:prstGeom prst="rect">
            <a:avLst/>
          </a:prstGeom>
        </p:spPr>
      </p:pic>
      <p:sp>
        <p:nvSpPr>
          <p:cNvPr id="201" name="Photoresistors"/>
          <p:cNvSpPr txBox="1"/>
          <p:nvPr>
            <p:ph type="title"/>
          </p:nvPr>
        </p:nvSpPr>
        <p:spPr>
          <a:prstGeom prst="rect">
            <a:avLst/>
          </a:prstGeom>
        </p:spPr>
        <p:txBody>
          <a:bodyPr/>
          <a:lstStyle>
            <a:lvl1pPr defTabSz="467359">
              <a:spcBef>
                <a:spcPts val="2200"/>
              </a:spcBef>
              <a:defRPr sz="4800"/>
            </a:lvl1pPr>
          </a:lstStyle>
          <a:p>
            <a:pPr/>
            <a:r>
              <a:t>Photoresistors</a:t>
            </a:r>
          </a:p>
        </p:txBody>
      </p:sp>
      <p:sp>
        <p:nvSpPr>
          <p:cNvPr id="202" name="Light dependent resistors, LDRs or photoresistors are often used in circuits where it is necessary to detect the presence or the level of light. They provide a large change in resistance for changes in light level…"/>
          <p:cNvSpPr txBox="1"/>
          <p:nvPr>
            <p:ph type="body" sz="half" idx="1"/>
          </p:nvPr>
        </p:nvSpPr>
        <p:spPr>
          <a:prstGeom prst="rect">
            <a:avLst/>
          </a:prstGeom>
        </p:spPr>
        <p:txBody>
          <a:bodyPr/>
          <a:lstStyle/>
          <a:p>
            <a:pPr marL="364489" indent="-364489" defTabSz="479044">
              <a:spcBef>
                <a:spcPts val="2200"/>
              </a:spcBef>
              <a:defRPr sz="2296"/>
            </a:pPr>
            <a:r>
              <a:t>Light dependent resistors, LDRs or photoresistors are often used in circuits where it is necessary to detect the presence or the level of light. They provide a large change in resistance for changes in light level </a:t>
            </a:r>
          </a:p>
          <a:p>
            <a:pPr marL="364489" indent="-364489" defTabSz="479044">
              <a:spcBef>
                <a:spcPts val="2200"/>
              </a:spcBef>
              <a:defRPr sz="2296"/>
            </a:pPr>
            <a:r>
              <a:t>The LDR gives out an analog voltage when connected to VCC (5V) which varies in magnitude in direct proportion to the input light intensity on it. That is, the greater the intensity of light, the greater the corresponding voltage from the LDR will be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ERVO motors"/>
          <p:cNvSpPr txBox="1"/>
          <p:nvPr>
            <p:ph type="title"/>
          </p:nvPr>
        </p:nvSpPr>
        <p:spPr>
          <a:prstGeom prst="rect">
            <a:avLst/>
          </a:prstGeom>
        </p:spPr>
        <p:txBody>
          <a:bodyPr/>
          <a:lstStyle>
            <a:lvl1pPr defTabSz="467359">
              <a:spcBef>
                <a:spcPts val="2200"/>
              </a:spcBef>
              <a:defRPr sz="4800"/>
            </a:lvl1pPr>
          </a:lstStyle>
          <a:p>
            <a:pPr/>
            <a:r>
              <a:t>SERVO motors</a:t>
            </a:r>
          </a:p>
        </p:txBody>
      </p:sp>
      <p:sp>
        <p:nvSpPr>
          <p:cNvPr id="205" name="A servo motor is an electrical device which can push or rotate and object with great precision at specific angles or distance. It is made up of simple motors which run through servo mechanism.…"/>
          <p:cNvSpPr txBox="1"/>
          <p:nvPr>
            <p:ph type="body" sz="half" idx="1"/>
          </p:nvPr>
        </p:nvSpPr>
        <p:spPr>
          <a:prstGeom prst="rect">
            <a:avLst/>
          </a:prstGeom>
        </p:spPr>
        <p:txBody>
          <a:bodyPr/>
          <a:lstStyle/>
          <a:p>
            <a:pPr marL="324485" indent="-324485" defTabSz="426466">
              <a:spcBef>
                <a:spcPts val="2000"/>
              </a:spcBef>
              <a:defRPr sz="2044"/>
            </a:pPr>
            <a:r>
              <a:t>A servo motor is an electrical device which can push or rotate and object with great precision at specific angles or distance. It is made up of simple motors which run through servo mechanism.</a:t>
            </a:r>
          </a:p>
          <a:p>
            <a:pPr marL="324485" indent="-324485" defTabSz="426466">
              <a:spcBef>
                <a:spcPts val="2000"/>
              </a:spcBef>
              <a:defRPr sz="2044"/>
            </a:pPr>
            <a:r>
              <a:t>It is possible to obtain very high torque servo motors in small lightweight packages.</a:t>
            </a:r>
          </a:p>
          <a:p>
            <a:pPr marL="324485" indent="-324485" defTabSz="426466">
              <a:spcBef>
                <a:spcPts val="2000"/>
              </a:spcBef>
              <a:defRPr sz="2044"/>
            </a:pPr>
            <a:r>
              <a:t>The position of a servo motor is decided by electrical pulse. It works on PWM (Pulse width modulation) principle, meaning its angle of rotation is controlled</a:t>
            </a:r>
          </a:p>
          <a:p>
            <a:pPr marL="324485" indent="-324485" defTabSz="426466">
              <a:spcBef>
                <a:spcPts val="2000"/>
              </a:spcBef>
              <a:defRPr sz="2044"/>
            </a:pPr>
            <a:r>
              <a:t>The electrical pulse from the Arduino controls the servos and determines through which angle it is to be rotated.</a:t>
            </a:r>
          </a:p>
        </p:txBody>
      </p:sp>
      <p:pic>
        <p:nvPicPr>
          <p:cNvPr id="206" name="Image" descr="Image"/>
          <p:cNvPicPr>
            <a:picLocks noChangeAspect="0"/>
          </p:cNvPicPr>
          <p:nvPr/>
        </p:nvPicPr>
        <p:blipFill>
          <a:blip r:embed="rId2">
            <a:extLst/>
          </a:blip>
          <a:stretch>
            <a:fillRect/>
          </a:stretch>
        </p:blipFill>
        <p:spPr>
          <a:xfrm>
            <a:off x="7143130" y="2028707"/>
            <a:ext cx="5424140" cy="681378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FOG LAYER"/>
          <p:cNvSpPr txBox="1"/>
          <p:nvPr>
            <p:ph type="body" idx="13"/>
          </p:nvPr>
        </p:nvSpPr>
        <p:spPr>
          <a:prstGeom prst="rect">
            <a:avLst/>
          </a:prstGeom>
        </p:spPr>
        <p:txBody>
          <a:bodyPr/>
          <a:lstStyle/>
          <a:p>
            <a:pPr/>
            <a:r>
              <a:t>FOG LAYER</a:t>
            </a:r>
          </a:p>
        </p:txBody>
      </p:sp>
      <p:sp>
        <p:nvSpPr>
          <p:cNvPr id="209" name="Arduino UNO"/>
          <p:cNvSpPr txBox="1"/>
          <p:nvPr>
            <p:ph type="title"/>
          </p:nvPr>
        </p:nvSpPr>
        <p:spPr>
          <a:prstGeom prst="rect">
            <a:avLst/>
          </a:prstGeom>
        </p:spPr>
        <p:txBody>
          <a:bodyPr/>
          <a:lstStyle>
            <a:lvl1pPr defTabSz="467359">
              <a:spcBef>
                <a:spcPts val="2200"/>
              </a:spcBef>
              <a:defRPr sz="4800"/>
            </a:lvl1pPr>
          </a:lstStyle>
          <a:p>
            <a:pPr/>
            <a:r>
              <a:t>Arduino UNO</a:t>
            </a:r>
          </a:p>
        </p:txBody>
      </p:sp>
      <p:sp>
        <p:nvSpPr>
          <p:cNvPr id="210" name="The Arduino Uno is an open-source micro controller board based on the Microchip ATmega328P micro controller. The board is equipped with sets of digital and analog input/output (I/O) pins that may be interfaced to various expansion boards (shields) and other circuits.…"/>
          <p:cNvSpPr txBox="1"/>
          <p:nvPr>
            <p:ph type="body" sz="half" idx="1"/>
          </p:nvPr>
        </p:nvSpPr>
        <p:spPr>
          <a:prstGeom prst="rect">
            <a:avLst/>
          </a:prstGeom>
        </p:spPr>
        <p:txBody>
          <a:bodyPr/>
          <a:lstStyle/>
          <a:p>
            <a:pPr marL="284479" indent="-284479" defTabSz="373887">
              <a:spcBef>
                <a:spcPts val="1700"/>
              </a:spcBef>
              <a:defRPr sz="1792"/>
            </a:pPr>
            <a:r>
              <a:t>The Arduino Uno is an open-source micro controller board based on the Microchip ATmega328P micro controller. The board is equipped with sets of digital and analog input/output (I/O) pins that may be interfaced to various expansion boards (shields) and other circuits.</a:t>
            </a:r>
          </a:p>
          <a:p>
            <a:pPr marL="284479" indent="-284479" defTabSz="373887">
              <a:spcBef>
                <a:spcPts val="1700"/>
              </a:spcBef>
              <a:defRPr sz="1792"/>
            </a:pPr>
            <a:r>
              <a:t>We use the Arduino to take in readings from our LDRs and send command signals to the servo motors to control the positioning of the solar panel. </a:t>
            </a:r>
          </a:p>
          <a:p>
            <a:pPr marL="284479" indent="-284479" defTabSz="373887">
              <a:spcBef>
                <a:spcPts val="1700"/>
              </a:spcBef>
              <a:defRPr sz="1792"/>
            </a:pPr>
            <a:r>
              <a:t>The Arduino is interfaced with a Raspberry Pi using the python API, Pyserial module, which encapsulates the access for the serial port .  Data is then serially communicated across the physical ports.</a:t>
            </a:r>
          </a:p>
          <a:p>
            <a:pPr marL="284479" indent="-284479" defTabSz="373887">
              <a:spcBef>
                <a:spcPts val="1700"/>
              </a:spcBef>
              <a:defRPr sz="1792"/>
            </a:pPr>
            <a:r>
              <a:t>Depending on the computation and signals received from the Pi, the Arduino controls the angle of the servos such that it faces the sun to receive maximum amount of sunlight. </a:t>
            </a:r>
          </a:p>
        </p:txBody>
      </p:sp>
      <p:pic>
        <p:nvPicPr>
          <p:cNvPr id="211" name="Image" descr="Image"/>
          <p:cNvPicPr>
            <a:picLocks noChangeAspect="0"/>
          </p:cNvPicPr>
          <p:nvPr/>
        </p:nvPicPr>
        <p:blipFill>
          <a:blip r:embed="rId2">
            <a:extLst/>
          </a:blip>
          <a:stretch>
            <a:fillRect/>
          </a:stretch>
        </p:blipFill>
        <p:spPr>
          <a:xfrm>
            <a:off x="7121429" y="1987681"/>
            <a:ext cx="5467542" cy="689583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Fog layer"/>
          <p:cNvSpPr txBox="1"/>
          <p:nvPr>
            <p:ph type="body" idx="13"/>
          </p:nvPr>
        </p:nvSpPr>
        <p:spPr>
          <a:prstGeom prst="rect">
            <a:avLst/>
          </a:prstGeom>
        </p:spPr>
        <p:txBody>
          <a:bodyPr/>
          <a:lstStyle/>
          <a:p>
            <a:pPr/>
            <a:r>
              <a:t>Fog layer</a:t>
            </a:r>
          </a:p>
        </p:txBody>
      </p:sp>
      <p:sp>
        <p:nvSpPr>
          <p:cNvPr id="214" name="Raspberry pi"/>
          <p:cNvSpPr txBox="1"/>
          <p:nvPr>
            <p:ph type="title"/>
          </p:nvPr>
        </p:nvSpPr>
        <p:spPr>
          <a:prstGeom prst="rect">
            <a:avLst/>
          </a:prstGeom>
        </p:spPr>
        <p:txBody>
          <a:bodyPr/>
          <a:lstStyle>
            <a:lvl1pPr defTabSz="467359">
              <a:spcBef>
                <a:spcPts val="2200"/>
              </a:spcBef>
              <a:defRPr sz="4800"/>
            </a:lvl1pPr>
          </a:lstStyle>
          <a:p>
            <a:pPr/>
            <a:r>
              <a:t>Raspberry pi</a:t>
            </a:r>
          </a:p>
        </p:txBody>
      </p:sp>
      <p:sp>
        <p:nvSpPr>
          <p:cNvPr id="215" name="The Raspberry Pi is a series of small single-board computers. It uses the a Broadcom BCM2835 SoC running at 1 GHz CPU clock speed. It has 512 MB of RAM. The Raspberry Pi Zero W is of a smaller size and reduced I/O  and general purpose input/output (GPIO) capabilities with wifi and bluetooth capabilities.…"/>
          <p:cNvSpPr txBox="1"/>
          <p:nvPr>
            <p:ph type="body" sz="half" idx="1"/>
          </p:nvPr>
        </p:nvSpPr>
        <p:spPr>
          <a:prstGeom prst="rect">
            <a:avLst/>
          </a:prstGeom>
        </p:spPr>
        <p:txBody>
          <a:bodyPr/>
          <a:lstStyle/>
          <a:p>
            <a:pPr marL="275590" indent="-275590" defTabSz="362204">
              <a:spcBef>
                <a:spcPts val="1700"/>
              </a:spcBef>
              <a:defRPr sz="1736"/>
            </a:pPr>
            <a:r>
              <a:t>The Raspberry Pi is a series of small single-board computers. It uses the a Broadcom BCM2835 SoC running at 1 GHz CPU clock speed. It has 512 MB of RAM. The Raspberry Pi Zero W is of a smaller size and reduced I/O  and general purpose input/output (GPIO) capabilities with wifi and bluetooth capabilities.</a:t>
            </a:r>
          </a:p>
          <a:p>
            <a:pPr marL="275590" indent="-275590" defTabSz="362204">
              <a:spcBef>
                <a:spcPts val="1700"/>
              </a:spcBef>
              <a:defRPr sz="1736"/>
            </a:pPr>
            <a:r>
              <a:t>On the Pi Zero, the USB port is connected directly to the SoC, but it uses a micro USB (OTG) port. </a:t>
            </a:r>
          </a:p>
          <a:p>
            <a:pPr marL="275590" indent="-275590" defTabSz="362204">
              <a:spcBef>
                <a:spcPts val="1700"/>
              </a:spcBef>
              <a:defRPr sz="1736"/>
            </a:pPr>
            <a:r>
              <a:t>The bytes sent by the Arduino are converted to string and perceived by the Pi.</a:t>
            </a:r>
          </a:p>
          <a:p>
            <a:pPr marL="275590" indent="-275590" defTabSz="362204">
              <a:spcBef>
                <a:spcPts val="1700"/>
              </a:spcBef>
              <a:defRPr sz="1736"/>
            </a:pPr>
            <a:r>
              <a:t>A python script is run upon starting to collect data from the Arduino and run a machine learning model using the Sklearn package.</a:t>
            </a:r>
          </a:p>
          <a:p>
            <a:pPr marL="275590" indent="-275590" defTabSz="362204">
              <a:spcBef>
                <a:spcPts val="1700"/>
              </a:spcBef>
              <a:defRPr sz="1736"/>
            </a:pPr>
            <a:r>
              <a:t>A simple polynomial regression is fit to the data and the entire computation is done locally on the Pi. The model is thereafter run according to which the motion of the panel is determined.</a:t>
            </a:r>
          </a:p>
        </p:txBody>
      </p:sp>
      <p:pic>
        <p:nvPicPr>
          <p:cNvPr id="216" name="Image" descr="Image"/>
          <p:cNvPicPr>
            <a:picLocks noChangeAspect="0"/>
          </p:cNvPicPr>
          <p:nvPr/>
        </p:nvPicPr>
        <p:blipFill>
          <a:blip r:embed="rId2">
            <a:extLst/>
          </a:blip>
          <a:stretch>
            <a:fillRect/>
          </a:stretch>
        </p:blipFill>
        <p:spPr>
          <a:xfrm>
            <a:off x="7112000" y="1536699"/>
            <a:ext cx="5486401" cy="77978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CLOUD LAYER"/>
          <p:cNvSpPr txBox="1"/>
          <p:nvPr>
            <p:ph type="body" idx="13"/>
          </p:nvPr>
        </p:nvSpPr>
        <p:spPr>
          <a:prstGeom prst="rect">
            <a:avLst/>
          </a:prstGeom>
        </p:spPr>
        <p:txBody>
          <a:bodyPr/>
          <a:lstStyle/>
          <a:p>
            <a:pPr/>
            <a:r>
              <a:t>CLOUD LAYER</a:t>
            </a:r>
          </a:p>
        </p:txBody>
      </p:sp>
      <p:sp>
        <p:nvSpPr>
          <p:cNvPr id="219" name="GOOGLE Cloud"/>
          <p:cNvSpPr txBox="1"/>
          <p:nvPr>
            <p:ph type="title"/>
          </p:nvPr>
        </p:nvSpPr>
        <p:spPr>
          <a:prstGeom prst="rect">
            <a:avLst/>
          </a:prstGeom>
        </p:spPr>
        <p:txBody>
          <a:bodyPr/>
          <a:lstStyle>
            <a:lvl1pPr defTabSz="467359">
              <a:spcBef>
                <a:spcPts val="2200"/>
              </a:spcBef>
              <a:defRPr sz="4800"/>
            </a:lvl1pPr>
          </a:lstStyle>
          <a:p>
            <a:pPr/>
            <a:r>
              <a:t>GOOGLE Cloud</a:t>
            </a:r>
          </a:p>
        </p:txBody>
      </p:sp>
      <p:sp>
        <p:nvSpPr>
          <p:cNvPr id="220" name="Data transmitted from the sensors to the Raspberry Pi is pushed to the cloud at regular intervals and stored in Google’s Firebase for storage and data backup.…"/>
          <p:cNvSpPr txBox="1"/>
          <p:nvPr>
            <p:ph type="body" sz="half" idx="1"/>
          </p:nvPr>
        </p:nvSpPr>
        <p:spPr>
          <a:prstGeom prst="rect">
            <a:avLst/>
          </a:prstGeom>
        </p:spPr>
        <p:txBody>
          <a:bodyPr/>
          <a:lstStyle/>
          <a:p>
            <a:pPr marL="408940" indent="-408940" defTabSz="537463">
              <a:spcBef>
                <a:spcPts val="2500"/>
              </a:spcBef>
              <a:defRPr sz="2576"/>
            </a:pPr>
            <a:r>
              <a:t>Data transmitted from the sensors to the Raspberry Pi is pushed to the cloud at regular intervals and stored in Google’s Firebase for storage and data backup.</a:t>
            </a:r>
          </a:p>
          <a:p>
            <a:pPr marL="408940" indent="-408940" defTabSz="537463">
              <a:spcBef>
                <a:spcPts val="2500"/>
              </a:spcBef>
              <a:defRPr sz="2576"/>
            </a:pPr>
            <a:r>
              <a:t>In case of a device failure, the data can be retrieved from the cloud and the model can be retrained to re-achieve proper functionality.</a:t>
            </a:r>
          </a:p>
          <a:p>
            <a:pPr marL="408940" indent="-408940" defTabSz="537463">
              <a:spcBef>
                <a:spcPts val="2500"/>
              </a:spcBef>
              <a:defRPr sz="2576"/>
            </a:pPr>
            <a:r>
              <a:t>On expansion, larger amounts of data can be stored and the project has a larger scope for scalability </a:t>
            </a:r>
          </a:p>
        </p:txBody>
      </p:sp>
      <p:pic>
        <p:nvPicPr>
          <p:cNvPr id="221" name="Image" descr="Image"/>
          <p:cNvPicPr>
            <a:picLocks noChangeAspect="0"/>
          </p:cNvPicPr>
          <p:nvPr/>
        </p:nvPicPr>
        <p:blipFill>
          <a:blip r:embed="rId2">
            <a:extLst/>
          </a:blip>
          <a:stretch>
            <a:fillRect/>
          </a:stretch>
        </p:blipFill>
        <p:spPr>
          <a:xfrm>
            <a:off x="7105853" y="1960269"/>
            <a:ext cx="5498694" cy="695066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Algorithm"/>
          <p:cNvSpPr txBox="1"/>
          <p:nvPr>
            <p:ph type="title"/>
          </p:nvPr>
        </p:nvSpPr>
        <p:spPr>
          <a:prstGeom prst="rect">
            <a:avLst/>
          </a:prstGeom>
        </p:spPr>
        <p:txBody>
          <a:bodyPr/>
          <a:lstStyle>
            <a:lvl1pPr defTabSz="467359">
              <a:spcBef>
                <a:spcPts val="2200"/>
              </a:spcBef>
              <a:defRPr sz="4800"/>
            </a:lvl1pPr>
          </a:lstStyle>
          <a:p>
            <a:pPr/>
            <a:r>
              <a:t>Algorithm</a:t>
            </a:r>
          </a:p>
        </p:txBody>
      </p:sp>
      <p:sp>
        <p:nvSpPr>
          <p:cNvPr id="224" name="The sensor values of each corner are read and the average value of all four sides of the panel are calculated. The panel is adjusted such that the averages equalise…"/>
          <p:cNvSpPr txBox="1"/>
          <p:nvPr>
            <p:ph type="body" idx="1"/>
          </p:nvPr>
        </p:nvSpPr>
        <p:spPr>
          <a:prstGeom prst="rect">
            <a:avLst/>
          </a:prstGeom>
        </p:spPr>
        <p:txBody>
          <a:bodyPr/>
          <a:lstStyle/>
          <a:p>
            <a:pPr marL="404495" indent="-404495" defTabSz="531622">
              <a:spcBef>
                <a:spcPts val="2500"/>
              </a:spcBef>
              <a:defRPr sz="3094"/>
            </a:pPr>
            <a:r>
              <a:t>The sensor values of each corner are read and the average value of all four sides of the panel are calculated. The panel is adjusted such that the averages equalise</a:t>
            </a:r>
          </a:p>
          <a:p>
            <a:pPr marL="404495" indent="-404495" defTabSz="531622">
              <a:spcBef>
                <a:spcPts val="2500"/>
              </a:spcBef>
              <a:defRPr sz="3094"/>
            </a:pPr>
            <a:r>
              <a:t>Once a stable position is reached and a certain number of values are obtained a model is trained according to which the panel will continue to optimise its positioning to obtain maximum sunlight</a:t>
            </a:r>
          </a:p>
          <a:p>
            <a:pPr marL="404495" indent="-404495" defTabSz="531622">
              <a:spcBef>
                <a:spcPts val="2500"/>
              </a:spcBef>
              <a:defRPr sz="3094"/>
            </a:pPr>
            <a:r>
              <a:t>If the power being generated unusually drops below the regular levels then the sensors start sensing again and the data collected is used to retrain the model for reconfiguration purposes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