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89" r:id="rId2"/>
    <p:sldId id="290" r:id="rId3"/>
    <p:sldId id="291" r:id="rId4"/>
    <p:sldId id="292" r:id="rId5"/>
    <p:sldId id="297" r:id="rId6"/>
    <p:sldId id="293" r:id="rId7"/>
    <p:sldId id="294" r:id="rId8"/>
    <p:sldId id="295" r:id="rId9"/>
    <p:sldId id="296" r:id="rId10"/>
    <p:sldId id="284" r:id="rId11"/>
  </p:sldIdLst>
  <p:sldSz cx="12190413" cy="6859588"/>
  <p:notesSz cx="20104100" cy="11309350"/>
  <p:defaultTextStyle>
    <a:defPPr>
      <a:defRPr lang="en-US"/>
    </a:defPPr>
    <a:lvl1pPr marL="0" algn="l" defTabSz="554355" rtl="0" eaLnBrk="1" latinLnBrk="0" hangingPunct="1">
      <a:defRPr sz="1100" kern="1200">
        <a:solidFill>
          <a:schemeClr val="tx1"/>
        </a:solidFill>
        <a:latin typeface="+mn-lt"/>
        <a:ea typeface="+mn-ea"/>
        <a:cs typeface="+mn-cs"/>
      </a:defRPr>
    </a:lvl1pPr>
    <a:lvl2pPr marL="277495" algn="l" defTabSz="554355" rtl="0" eaLnBrk="1" latinLnBrk="0" hangingPunct="1">
      <a:defRPr sz="1100" kern="1200">
        <a:solidFill>
          <a:schemeClr val="tx1"/>
        </a:solidFill>
        <a:latin typeface="+mn-lt"/>
        <a:ea typeface="+mn-ea"/>
        <a:cs typeface="+mn-cs"/>
      </a:defRPr>
    </a:lvl2pPr>
    <a:lvl3pPr marL="554355" algn="l" defTabSz="554355" rtl="0" eaLnBrk="1" latinLnBrk="0" hangingPunct="1">
      <a:defRPr sz="1100" kern="1200">
        <a:solidFill>
          <a:schemeClr val="tx1"/>
        </a:solidFill>
        <a:latin typeface="+mn-lt"/>
        <a:ea typeface="+mn-ea"/>
        <a:cs typeface="+mn-cs"/>
      </a:defRPr>
    </a:lvl3pPr>
    <a:lvl4pPr marL="831850" algn="l" defTabSz="554355" rtl="0" eaLnBrk="1" latinLnBrk="0" hangingPunct="1">
      <a:defRPr sz="1100" kern="1200">
        <a:solidFill>
          <a:schemeClr val="tx1"/>
        </a:solidFill>
        <a:latin typeface="+mn-lt"/>
        <a:ea typeface="+mn-ea"/>
        <a:cs typeface="+mn-cs"/>
      </a:defRPr>
    </a:lvl4pPr>
    <a:lvl5pPr marL="1108710" algn="l" defTabSz="554355" rtl="0" eaLnBrk="1" latinLnBrk="0" hangingPunct="1">
      <a:defRPr sz="1100" kern="1200">
        <a:solidFill>
          <a:schemeClr val="tx1"/>
        </a:solidFill>
        <a:latin typeface="+mn-lt"/>
        <a:ea typeface="+mn-ea"/>
        <a:cs typeface="+mn-cs"/>
      </a:defRPr>
    </a:lvl5pPr>
    <a:lvl6pPr marL="1386205" algn="l" defTabSz="554355" rtl="0" eaLnBrk="1" latinLnBrk="0" hangingPunct="1">
      <a:defRPr sz="1100" kern="1200">
        <a:solidFill>
          <a:schemeClr val="tx1"/>
        </a:solidFill>
        <a:latin typeface="+mn-lt"/>
        <a:ea typeface="+mn-ea"/>
        <a:cs typeface="+mn-cs"/>
      </a:defRPr>
    </a:lvl6pPr>
    <a:lvl7pPr marL="1663700" algn="l" defTabSz="554355" rtl="0" eaLnBrk="1" latinLnBrk="0" hangingPunct="1">
      <a:defRPr sz="1100" kern="1200">
        <a:solidFill>
          <a:schemeClr val="tx1"/>
        </a:solidFill>
        <a:latin typeface="+mn-lt"/>
        <a:ea typeface="+mn-ea"/>
        <a:cs typeface="+mn-cs"/>
      </a:defRPr>
    </a:lvl7pPr>
    <a:lvl8pPr marL="1940560" algn="l" defTabSz="554355" rtl="0" eaLnBrk="1" latinLnBrk="0" hangingPunct="1">
      <a:defRPr sz="1100" kern="1200">
        <a:solidFill>
          <a:schemeClr val="tx1"/>
        </a:solidFill>
        <a:latin typeface="+mn-lt"/>
        <a:ea typeface="+mn-ea"/>
        <a:cs typeface="+mn-cs"/>
      </a:defRPr>
    </a:lvl8pPr>
    <a:lvl9pPr marL="2218055" algn="l" defTabSz="554355" rtl="0" eaLnBrk="1" latinLnBrk="0" hangingPunct="1">
      <a:defRPr sz="1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47">
          <p15:clr>
            <a:srgbClr val="A4A3A4"/>
          </p15:clr>
        </p15:guide>
        <p15:guide id="2" pos="13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 S" initials="RS" lastIdx="2" clrIdx="0"/>
  <p:cmAuthor id="2" name="Gaurav Meht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E58"/>
    <a:srgbClr val="DEF0F1"/>
    <a:srgbClr val="F47E20"/>
    <a:srgbClr val="FF6200"/>
    <a:srgbClr val="365F91"/>
    <a:srgbClr val="2096F4"/>
    <a:srgbClr val="51ACF6"/>
    <a:srgbClr val="F57E20"/>
    <a:srgbClr val="455469"/>
    <a:srgbClr val="AFC7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1" autoAdjust="0"/>
    <p:restoredTop sz="98754" autoAdjust="0"/>
  </p:normalViewPr>
  <p:slideViewPr>
    <p:cSldViewPr>
      <p:cViewPr varScale="1">
        <p:scale>
          <a:sx n="85" d="100"/>
          <a:sy n="85" d="100"/>
        </p:scale>
        <p:origin x="475" y="62"/>
      </p:cViewPr>
      <p:guideLst>
        <p:guide orient="horz" pos="1747"/>
        <p:guide pos="131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7A1BDA4-2362-46E4-B759-1C9E98069CBA}" type="datetimeFigureOut">
              <a:rPr lang="en-IN" smtClean="0"/>
              <a:t>06-07-2023</a:t>
            </a:fld>
            <a:endParaRPr lang="en-IN" dirty="0"/>
          </a:p>
        </p:txBody>
      </p:sp>
      <p:sp>
        <p:nvSpPr>
          <p:cNvPr id="4" name="Slide Image Placeholder 3"/>
          <p:cNvSpPr>
            <a:spLocks noGrp="1" noRot="1" noChangeAspect="1"/>
          </p:cNvSpPr>
          <p:nvPr>
            <p:ph type="sldImg" idx="2"/>
          </p:nvPr>
        </p:nvSpPr>
        <p:spPr>
          <a:xfrm>
            <a:off x="6661150" y="1414463"/>
            <a:ext cx="6781800" cy="38163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0927FB57-2B27-45D5-B431-F3E7A10E73E6}"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554355" rtl="0" eaLnBrk="1" latinLnBrk="0" hangingPunct="1">
      <a:defRPr sz="700" kern="1200">
        <a:solidFill>
          <a:schemeClr val="tx1"/>
        </a:solidFill>
        <a:latin typeface="+mn-lt"/>
        <a:ea typeface="+mn-ea"/>
        <a:cs typeface="+mn-cs"/>
      </a:defRPr>
    </a:lvl1pPr>
    <a:lvl2pPr marL="277495" algn="l" defTabSz="554355" rtl="0" eaLnBrk="1" latinLnBrk="0" hangingPunct="1">
      <a:defRPr sz="700" kern="1200">
        <a:solidFill>
          <a:schemeClr val="tx1"/>
        </a:solidFill>
        <a:latin typeface="+mn-lt"/>
        <a:ea typeface="+mn-ea"/>
        <a:cs typeface="+mn-cs"/>
      </a:defRPr>
    </a:lvl2pPr>
    <a:lvl3pPr marL="554355" algn="l" defTabSz="554355" rtl="0" eaLnBrk="1" latinLnBrk="0" hangingPunct="1">
      <a:defRPr sz="700" kern="1200">
        <a:solidFill>
          <a:schemeClr val="tx1"/>
        </a:solidFill>
        <a:latin typeface="+mn-lt"/>
        <a:ea typeface="+mn-ea"/>
        <a:cs typeface="+mn-cs"/>
      </a:defRPr>
    </a:lvl3pPr>
    <a:lvl4pPr marL="831850" algn="l" defTabSz="554355" rtl="0" eaLnBrk="1" latinLnBrk="0" hangingPunct="1">
      <a:defRPr sz="700" kern="1200">
        <a:solidFill>
          <a:schemeClr val="tx1"/>
        </a:solidFill>
        <a:latin typeface="+mn-lt"/>
        <a:ea typeface="+mn-ea"/>
        <a:cs typeface="+mn-cs"/>
      </a:defRPr>
    </a:lvl4pPr>
    <a:lvl5pPr marL="1108710" algn="l" defTabSz="554355" rtl="0" eaLnBrk="1" latinLnBrk="0" hangingPunct="1">
      <a:defRPr sz="700" kern="1200">
        <a:solidFill>
          <a:schemeClr val="tx1"/>
        </a:solidFill>
        <a:latin typeface="+mn-lt"/>
        <a:ea typeface="+mn-ea"/>
        <a:cs typeface="+mn-cs"/>
      </a:defRPr>
    </a:lvl5pPr>
    <a:lvl6pPr marL="1386205" algn="l" defTabSz="554355" rtl="0" eaLnBrk="1" latinLnBrk="0" hangingPunct="1">
      <a:defRPr sz="700" kern="1200">
        <a:solidFill>
          <a:schemeClr val="tx1"/>
        </a:solidFill>
        <a:latin typeface="+mn-lt"/>
        <a:ea typeface="+mn-ea"/>
        <a:cs typeface="+mn-cs"/>
      </a:defRPr>
    </a:lvl6pPr>
    <a:lvl7pPr marL="1663700" algn="l" defTabSz="554355" rtl="0" eaLnBrk="1" latinLnBrk="0" hangingPunct="1">
      <a:defRPr sz="700" kern="1200">
        <a:solidFill>
          <a:schemeClr val="tx1"/>
        </a:solidFill>
        <a:latin typeface="+mn-lt"/>
        <a:ea typeface="+mn-ea"/>
        <a:cs typeface="+mn-cs"/>
      </a:defRPr>
    </a:lvl7pPr>
    <a:lvl8pPr marL="1940560" algn="l" defTabSz="554355" rtl="0" eaLnBrk="1" latinLnBrk="0" hangingPunct="1">
      <a:defRPr sz="700" kern="1200">
        <a:solidFill>
          <a:schemeClr val="tx1"/>
        </a:solidFill>
        <a:latin typeface="+mn-lt"/>
        <a:ea typeface="+mn-ea"/>
        <a:cs typeface="+mn-cs"/>
      </a:defRPr>
    </a:lvl8pPr>
    <a:lvl9pPr marL="2218055" algn="l" defTabSz="554355" rtl="0" eaLnBrk="1" latinLnBrk="0" hangingPunct="1">
      <a:defRPr sz="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281" y="2126472"/>
            <a:ext cx="10361852" cy="73096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562" y="3841369"/>
            <a:ext cx="853328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a:endParaRPr/>
          </a:p>
        </p:txBody>
      </p:sp>
      <p:sp>
        <p:nvSpPr>
          <p:cNvPr id="3" name="Holder 3"/>
          <p:cNvSpPr>
            <a:spLocks noGrp="1"/>
          </p:cNvSpPr>
          <p:nvPr>
            <p:ph sz="half" idx="2"/>
          </p:nvPr>
        </p:nvSpPr>
        <p:spPr>
          <a:xfrm>
            <a:off x="609521" y="1577705"/>
            <a:ext cx="530283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062" y="1577705"/>
            <a:ext cx="530283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6" name="Holder 6"/>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a:endParaRPr/>
          </a:p>
        </p:txBody>
      </p:sp>
      <p:sp>
        <p:nvSpPr>
          <p:cNvPr id="3" name="Holder 3"/>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4" name="Holder 4"/>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3" name="Holder 3"/>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userDrawn="1"/>
        </p:nvPicPr>
        <p:blipFill>
          <a:blip r:embed="rId7" cstate="print"/>
          <a:stretch>
            <a:fillRect/>
          </a:stretch>
        </p:blipFill>
        <p:spPr>
          <a:xfrm>
            <a:off x="10835861" y="317552"/>
            <a:ext cx="1032642" cy="257870"/>
          </a:xfrm>
          <a:prstGeom prst="rect">
            <a:avLst/>
          </a:prstGeom>
        </p:spPr>
      </p:pic>
      <p:sp>
        <p:nvSpPr>
          <p:cNvPr id="17" name="bg object 17"/>
          <p:cNvSpPr/>
          <p:nvPr userDrawn="1"/>
        </p:nvSpPr>
        <p:spPr>
          <a:xfrm>
            <a:off x="0" y="317555"/>
            <a:ext cx="1098523" cy="254201"/>
          </a:xfrm>
          <a:custGeom>
            <a:avLst/>
            <a:gdLst/>
            <a:ahLst/>
            <a:cxnLst/>
            <a:rect l="l" t="t" r="r" b="b"/>
            <a:pathLst>
              <a:path w="1811655" h="419100">
                <a:moveTo>
                  <a:pt x="1455445" y="0"/>
                </a:moveTo>
                <a:lnTo>
                  <a:pt x="0" y="0"/>
                </a:lnTo>
                <a:lnTo>
                  <a:pt x="0" y="418833"/>
                </a:lnTo>
                <a:lnTo>
                  <a:pt x="1246035" y="418833"/>
                </a:lnTo>
                <a:lnTo>
                  <a:pt x="1455445" y="0"/>
                </a:lnTo>
                <a:close/>
              </a:path>
              <a:path w="1811655" h="419100">
                <a:moveTo>
                  <a:pt x="1633448" y="0"/>
                </a:moveTo>
                <a:lnTo>
                  <a:pt x="1507807" y="0"/>
                </a:lnTo>
                <a:lnTo>
                  <a:pt x="1298384" y="418833"/>
                </a:lnTo>
                <a:lnTo>
                  <a:pt x="1424038" y="418833"/>
                </a:lnTo>
                <a:lnTo>
                  <a:pt x="1633448" y="0"/>
                </a:lnTo>
                <a:close/>
              </a:path>
              <a:path w="1811655" h="419100">
                <a:moveTo>
                  <a:pt x="1811451" y="0"/>
                </a:moveTo>
                <a:lnTo>
                  <a:pt x="1685810" y="0"/>
                </a:lnTo>
                <a:lnTo>
                  <a:pt x="1570621" y="240830"/>
                </a:lnTo>
                <a:lnTo>
                  <a:pt x="1696275" y="240830"/>
                </a:lnTo>
                <a:lnTo>
                  <a:pt x="1811451" y="0"/>
                </a:lnTo>
                <a:close/>
              </a:path>
            </a:pathLst>
          </a:custGeom>
          <a:solidFill>
            <a:srgbClr val="F47E20"/>
          </a:solidFill>
        </p:spPr>
        <p:txBody>
          <a:bodyPr wrap="square" lIns="0" tIns="0" rIns="0" bIns="0" rtlCol="0"/>
          <a:lstStyle/>
          <a:p>
            <a:endParaRPr dirty="0"/>
          </a:p>
        </p:txBody>
      </p:sp>
      <p:sp>
        <p:nvSpPr>
          <p:cNvPr id="18" name="bg object 18"/>
          <p:cNvSpPr/>
          <p:nvPr userDrawn="1"/>
        </p:nvSpPr>
        <p:spPr>
          <a:xfrm>
            <a:off x="317458" y="6440210"/>
            <a:ext cx="11555865" cy="0"/>
          </a:xfrm>
          <a:custGeom>
            <a:avLst/>
            <a:gdLst/>
            <a:ahLst/>
            <a:cxnLst/>
            <a:rect l="l" t="t" r="r" b="b"/>
            <a:pathLst>
              <a:path w="19057620">
                <a:moveTo>
                  <a:pt x="0" y="0"/>
                </a:moveTo>
                <a:lnTo>
                  <a:pt x="19057011" y="0"/>
                </a:lnTo>
              </a:path>
            </a:pathLst>
          </a:custGeom>
          <a:ln w="15706">
            <a:solidFill>
              <a:srgbClr val="000000"/>
            </a:solidFill>
          </a:ln>
        </p:spPr>
        <p:txBody>
          <a:bodyPr wrap="square" lIns="0" tIns="0" rIns="0" bIns="0" rtlCol="0"/>
          <a:lstStyle/>
          <a:p>
            <a:endParaRPr dirty="0"/>
          </a:p>
        </p:txBody>
      </p:sp>
      <p:sp>
        <p:nvSpPr>
          <p:cNvPr id="19" name="bg object 19"/>
          <p:cNvSpPr/>
          <p:nvPr userDrawn="1"/>
        </p:nvSpPr>
        <p:spPr>
          <a:xfrm>
            <a:off x="11003459" y="6345481"/>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0" name="bg object 20"/>
          <p:cNvSpPr/>
          <p:nvPr userDrawn="1"/>
        </p:nvSpPr>
        <p:spPr>
          <a:xfrm>
            <a:off x="10733095" y="6345481"/>
            <a:ext cx="200992" cy="0"/>
          </a:xfrm>
          <a:custGeom>
            <a:avLst/>
            <a:gdLst/>
            <a:ahLst/>
            <a:cxnLst/>
            <a:rect l="l" t="t" r="r" b="b"/>
            <a:pathLst>
              <a:path w="331469">
                <a:moveTo>
                  <a:pt x="0" y="0"/>
                </a:moveTo>
                <a:lnTo>
                  <a:pt x="330984" y="0"/>
                </a:lnTo>
              </a:path>
            </a:pathLst>
          </a:custGeom>
          <a:ln w="15706">
            <a:solidFill>
              <a:srgbClr val="F57D21"/>
            </a:solidFill>
          </a:ln>
        </p:spPr>
        <p:txBody>
          <a:bodyPr wrap="square" lIns="0" tIns="0" rIns="0" bIns="0" rtlCol="0"/>
          <a:lstStyle/>
          <a:p>
            <a:endParaRPr dirty="0"/>
          </a:p>
        </p:txBody>
      </p:sp>
      <p:sp>
        <p:nvSpPr>
          <p:cNvPr id="21" name="bg object 21"/>
          <p:cNvSpPr/>
          <p:nvPr userDrawn="1"/>
        </p:nvSpPr>
        <p:spPr>
          <a:xfrm>
            <a:off x="10030144" y="6534939"/>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2" name="bg object 22"/>
          <p:cNvSpPr/>
          <p:nvPr userDrawn="1"/>
        </p:nvSpPr>
        <p:spPr>
          <a:xfrm>
            <a:off x="9804742" y="6534939"/>
            <a:ext cx="172884" cy="0"/>
          </a:xfrm>
          <a:custGeom>
            <a:avLst/>
            <a:gdLst/>
            <a:ahLst/>
            <a:cxnLst/>
            <a:rect l="l" t="t" r="r" b="b"/>
            <a:pathLst>
              <a:path w="285115">
                <a:moveTo>
                  <a:pt x="0" y="0"/>
                </a:moveTo>
                <a:lnTo>
                  <a:pt x="284986" y="0"/>
                </a:lnTo>
              </a:path>
            </a:pathLst>
          </a:custGeom>
          <a:ln w="15706">
            <a:solidFill>
              <a:srgbClr val="F57D21"/>
            </a:solidFill>
          </a:ln>
        </p:spPr>
        <p:txBody>
          <a:bodyPr wrap="square" lIns="0" tIns="0" rIns="0" bIns="0" rtlCol="0"/>
          <a:lstStyle/>
          <a:p>
            <a:endParaRPr dirty="0"/>
          </a:p>
        </p:txBody>
      </p:sp>
      <p:sp>
        <p:nvSpPr>
          <p:cNvPr id="23" name="bg object 23"/>
          <p:cNvSpPr/>
          <p:nvPr userDrawn="1"/>
        </p:nvSpPr>
        <p:spPr>
          <a:xfrm>
            <a:off x="9716093" y="6534939"/>
            <a:ext cx="59296" cy="0"/>
          </a:xfrm>
          <a:custGeom>
            <a:avLst/>
            <a:gdLst/>
            <a:ahLst/>
            <a:cxnLst/>
            <a:rect l="l" t="t" r="r" b="b"/>
            <a:pathLst>
              <a:path w="97790">
                <a:moveTo>
                  <a:pt x="0" y="0"/>
                </a:moveTo>
                <a:lnTo>
                  <a:pt x="97483" y="0"/>
                </a:lnTo>
              </a:path>
            </a:pathLst>
          </a:custGeom>
          <a:ln w="15706">
            <a:solidFill>
              <a:srgbClr val="F57D21"/>
            </a:solidFill>
          </a:ln>
        </p:spPr>
        <p:txBody>
          <a:bodyPr wrap="square" lIns="0" tIns="0" rIns="0" bIns="0" rtlCol="0"/>
          <a:lstStyle/>
          <a:p>
            <a:endParaRPr dirty="0"/>
          </a:p>
        </p:txBody>
      </p:sp>
      <p:sp>
        <p:nvSpPr>
          <p:cNvPr id="2" name="Holder 2"/>
          <p:cNvSpPr>
            <a:spLocks noGrp="1"/>
          </p:cNvSpPr>
          <p:nvPr>
            <p:ph type="title"/>
          </p:nvPr>
        </p:nvSpPr>
        <p:spPr>
          <a:xfrm>
            <a:off x="5277540" y="2034151"/>
            <a:ext cx="1635331" cy="730969"/>
          </a:xfrm>
          <a:prstGeom prst="rect">
            <a:avLst/>
          </a:prstGeom>
        </p:spPr>
        <p:txBody>
          <a:bodyPr wrap="square" lIns="0" tIns="0" rIns="0" bIns="0">
            <a:spAutoFit/>
          </a:bodyPr>
          <a:lstStyle>
            <a:lvl1pPr>
              <a:defRPr sz="4750" b="1" i="0">
                <a:solidFill>
                  <a:schemeClr val="tx1"/>
                </a:solidFill>
                <a:latin typeface="PT Sans"/>
                <a:cs typeface="PT Sans"/>
              </a:defRPr>
            </a:lvl1pPr>
          </a:lstStyle>
          <a:p>
            <a:endParaRPr dirty="0"/>
          </a:p>
        </p:txBody>
      </p:sp>
      <p:sp>
        <p:nvSpPr>
          <p:cNvPr id="3" name="Holder 3"/>
          <p:cNvSpPr>
            <a:spLocks noGrp="1"/>
          </p:cNvSpPr>
          <p:nvPr>
            <p:ph type="body" idx="1"/>
          </p:nvPr>
        </p:nvSpPr>
        <p:spPr>
          <a:xfrm>
            <a:off x="5120608" y="1908483"/>
            <a:ext cx="651451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10201802" y="6296230"/>
            <a:ext cx="483611"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a:xfrm>
            <a:off x="309758" y="6296230"/>
            <a:ext cx="1594457"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a:xfrm>
            <a:off x="8777098" y="6379417"/>
            <a:ext cx="2803795" cy="16927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bodyStyle>
    <p:other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mailto:info@pennanttech.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670"/>
            <a:ext cx="12190413" cy="685553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105"/>
          <p:cNvSpPr txBox="1">
            <a:spLocks noGrp="1"/>
          </p:cNvSpPr>
          <p:nvPr>
            <p:ph type="dt" sz="half" idx="6"/>
          </p:nvPr>
        </p:nvSpPr>
        <p:spPr>
          <a:xfrm>
            <a:off x="309758" y="6296230"/>
            <a:ext cx="1594457" cy="102592"/>
          </a:xfrm>
          <a:prstGeom prst="rect">
            <a:avLst/>
          </a:prstGeom>
        </p:spPr>
        <p:txBody>
          <a:bodyPr vert="horz" wrap="square" lIns="0" tIns="0" rIns="0" bIns="0" rtlCol="0">
            <a:spAutoFit/>
          </a:bodyPr>
          <a:lstStyle/>
          <a:p>
            <a:pPr marL="7620">
              <a:lnSpc>
                <a:spcPts val="770"/>
              </a:lnSpc>
            </a:pPr>
            <a:r>
              <a:rPr spc="6" dirty="0"/>
              <a:t>Copyright</a:t>
            </a:r>
            <a:r>
              <a:rPr spc="-3" dirty="0"/>
              <a:t> </a:t>
            </a:r>
            <a:r>
              <a:rPr spc="18" dirty="0"/>
              <a:t>©</a:t>
            </a:r>
            <a:r>
              <a:rPr dirty="0"/>
              <a:t> </a:t>
            </a:r>
            <a:r>
              <a:rPr spc="9" dirty="0"/>
              <a:t>202</a:t>
            </a:r>
            <a:r>
              <a:rPr lang="en-IN" spc="9" dirty="0"/>
              <a:t>2</a:t>
            </a:r>
            <a:r>
              <a:rPr spc="9" dirty="0"/>
              <a:t>,</a:t>
            </a:r>
            <a:r>
              <a:rPr dirty="0"/>
              <a:t> </a:t>
            </a:r>
            <a:r>
              <a:rPr spc="6" dirty="0"/>
              <a:t>Pennant</a:t>
            </a:r>
            <a:r>
              <a:rPr spc="-3" dirty="0"/>
              <a:t> </a:t>
            </a:r>
            <a:r>
              <a:rPr spc="3" dirty="0"/>
              <a:t>Technologies</a:t>
            </a:r>
          </a:p>
        </p:txBody>
      </p:sp>
      <p:sp>
        <p:nvSpPr>
          <p:cNvPr id="4" name="object 106"/>
          <p:cNvSpPr txBox="1">
            <a:spLocks noGrp="1"/>
          </p:cNvSpPr>
          <p:nvPr>
            <p:ph type="ftr" sz="quarter" idx="5"/>
          </p:nvPr>
        </p:nvSpPr>
        <p:spPr>
          <a:xfrm>
            <a:off x="11223959" y="6296230"/>
            <a:ext cx="483611" cy="102592"/>
          </a:xfrm>
          <a:prstGeom prst="rect">
            <a:avLst/>
          </a:prstGeom>
        </p:spPr>
        <p:txBody>
          <a:bodyPr vert="horz" wrap="square" lIns="0" tIns="0" rIns="0" bIns="0" rtlCol="0">
            <a:spAutoFit/>
          </a:bodyPr>
          <a:lstStyle/>
          <a:p>
            <a:pPr marL="7620">
              <a:lnSpc>
                <a:spcPts val="770"/>
              </a:lnSpc>
            </a:pPr>
            <a:r>
              <a:rPr spc="3" dirty="0"/>
              <a:t>Confidential</a:t>
            </a:r>
          </a:p>
        </p:txBody>
      </p:sp>
      <p:sp>
        <p:nvSpPr>
          <p:cNvPr id="5" name="TextBox 4"/>
          <p:cNvSpPr txBox="1"/>
          <p:nvPr/>
        </p:nvSpPr>
        <p:spPr>
          <a:xfrm>
            <a:off x="5333206" y="2363112"/>
            <a:ext cx="6523355" cy="608330"/>
          </a:xfrm>
          <a:prstGeom prst="rect">
            <a:avLst/>
          </a:prstGeom>
          <a:solidFill>
            <a:schemeClr val="bg1"/>
          </a:solidFill>
        </p:spPr>
        <p:txBody>
          <a:bodyPr wrap="none" lIns="55449" tIns="27725" rIns="55449" bIns="27725" rtlCol="0">
            <a:spAutoFit/>
            <a:scene3d>
              <a:camera prst="orthographicFront"/>
              <a:lightRig rig="threePt" dir="t"/>
            </a:scene3d>
          </a:bodyPr>
          <a:lstStyle/>
          <a:p>
            <a:pPr lvl="0"/>
            <a:r>
              <a:rPr lang="en-IN" altLang="en-GB" sz="3600" b="1" dirty="0">
                <a:ln w="6600">
                  <a:solidFill>
                    <a:schemeClr val="accent2"/>
                  </a:solidFill>
                  <a:prstDash val="solid"/>
                </a:ln>
                <a:solidFill>
                  <a:schemeClr val="accent6">
                    <a:lumMod val="75000"/>
                  </a:schemeClr>
                </a:solidFill>
                <a:effectLst>
                  <a:outerShdw dist="38100" dir="2700000" algn="tl" rotWithShape="0">
                    <a:schemeClr val="accent2"/>
                  </a:outerShdw>
                </a:effectLst>
                <a:latin typeface="+mj-lt"/>
                <a:ea typeface="Open Sans" pitchFamily="34" charset="0"/>
                <a:cs typeface="Calibri Light" panose="020F0302020204030204" pitchFamily="34" charset="0"/>
              </a:rPr>
              <a:t>HOSPITAL APPOINTMENT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7540" y="2034151"/>
            <a:ext cx="2989300" cy="457562"/>
          </a:xfrm>
          <a:prstGeom prst="rect">
            <a:avLst/>
          </a:prstGeom>
        </p:spPr>
        <p:txBody>
          <a:bodyPr vert="horz" wrap="square" lIns="0" tIns="10012" rIns="0" bIns="0" rtlCol="0">
            <a:spAutoFit/>
          </a:bodyPr>
          <a:lstStyle/>
          <a:p>
            <a:pPr marL="8255">
              <a:spcBef>
                <a:spcPts val="80"/>
              </a:spcBef>
            </a:pPr>
            <a:r>
              <a:rPr spc="9" dirty="0"/>
              <a:t>Thank</a:t>
            </a:r>
            <a:r>
              <a:rPr spc="-176" dirty="0"/>
              <a:t> </a:t>
            </a:r>
            <a:r>
              <a:rPr spc="-300" dirty="0"/>
              <a:t>Y</a:t>
            </a:r>
            <a:r>
              <a:rPr spc="9" dirty="0"/>
              <a:t>ou</a:t>
            </a:r>
          </a:p>
        </p:txBody>
      </p:sp>
      <p:sp>
        <p:nvSpPr>
          <p:cNvPr id="3" name="object 3"/>
          <p:cNvSpPr txBox="1"/>
          <p:nvPr/>
        </p:nvSpPr>
        <p:spPr>
          <a:xfrm>
            <a:off x="309758" y="5955909"/>
            <a:ext cx="11370660" cy="564250"/>
          </a:xfrm>
          <a:prstGeom prst="rect">
            <a:avLst/>
          </a:prstGeom>
        </p:spPr>
        <p:txBody>
          <a:bodyPr vert="horz" wrap="square" lIns="0" tIns="6931" rIns="0" bIns="0" rtlCol="0">
            <a:spAutoFit/>
          </a:bodyPr>
          <a:lstStyle/>
          <a:p>
            <a:pPr marL="7620" marR="3175">
              <a:lnSpc>
                <a:spcPct val="101000"/>
              </a:lnSpc>
              <a:spcBef>
                <a:spcPts val="55"/>
              </a:spcBef>
            </a:pPr>
            <a:r>
              <a:rPr sz="1200" spc="9" dirty="0">
                <a:latin typeface="PT Sans"/>
                <a:cs typeface="PT Sans"/>
              </a:rPr>
              <a:t>The </a:t>
            </a:r>
            <a:r>
              <a:rPr sz="1200" spc="6" dirty="0">
                <a:latin typeface="PT Sans"/>
                <a:cs typeface="PT Sans"/>
              </a:rPr>
              <a:t>information in this </a:t>
            </a:r>
            <a:r>
              <a:rPr sz="1200" spc="9" dirty="0">
                <a:latin typeface="PT Sans"/>
                <a:cs typeface="PT Sans"/>
              </a:rPr>
              <a:t>document </a:t>
            </a:r>
            <a:r>
              <a:rPr sz="1200" spc="3" dirty="0">
                <a:latin typeface="PT Sans"/>
                <a:cs typeface="PT Sans"/>
              </a:rPr>
              <a:t>is </a:t>
            </a:r>
            <a:r>
              <a:rPr sz="1200" dirty="0">
                <a:latin typeface="PT Sans"/>
                <a:cs typeface="PT Sans"/>
              </a:rPr>
              <a:t>confidential to </a:t>
            </a:r>
            <a:r>
              <a:rPr sz="1200" spc="6" dirty="0">
                <a:latin typeface="PT Sans"/>
                <a:cs typeface="PT Sans"/>
              </a:rPr>
              <a:t>the person </a:t>
            </a:r>
            <a:r>
              <a:rPr sz="1200" dirty="0">
                <a:latin typeface="PT Sans"/>
                <a:cs typeface="PT Sans"/>
              </a:rPr>
              <a:t>to </a:t>
            </a:r>
            <a:r>
              <a:rPr sz="1200" spc="9" dirty="0">
                <a:latin typeface="PT Sans"/>
                <a:cs typeface="PT Sans"/>
              </a:rPr>
              <a:t>whom </a:t>
            </a:r>
            <a:r>
              <a:rPr sz="1200" spc="3" dirty="0">
                <a:latin typeface="PT Sans"/>
                <a:cs typeface="PT Sans"/>
              </a:rPr>
              <a:t>it is </a:t>
            </a:r>
            <a:r>
              <a:rPr sz="1200" spc="6" dirty="0">
                <a:latin typeface="PT Sans"/>
                <a:cs typeface="PT Sans"/>
              </a:rPr>
              <a:t>addressed </a:t>
            </a:r>
            <a:r>
              <a:rPr sz="1200" spc="9" dirty="0">
                <a:latin typeface="PT Sans"/>
                <a:cs typeface="PT Sans"/>
              </a:rPr>
              <a:t>and </a:t>
            </a:r>
            <a:r>
              <a:rPr sz="1200" spc="6" dirty="0">
                <a:latin typeface="PT Sans"/>
                <a:cs typeface="PT Sans"/>
              </a:rPr>
              <a:t>should not </a:t>
            </a:r>
            <a:r>
              <a:rPr sz="1200" spc="9" dirty="0">
                <a:latin typeface="PT Sans"/>
                <a:cs typeface="PT Sans"/>
              </a:rPr>
              <a:t>be </a:t>
            </a:r>
            <a:r>
              <a:rPr sz="1200" spc="6" dirty="0">
                <a:latin typeface="PT Sans"/>
                <a:cs typeface="PT Sans"/>
              </a:rPr>
              <a:t>disclosed </a:t>
            </a:r>
            <a:r>
              <a:rPr sz="1200" dirty="0">
                <a:latin typeface="PT Sans"/>
                <a:cs typeface="PT Sans"/>
              </a:rPr>
              <a:t>to </a:t>
            </a:r>
            <a:r>
              <a:rPr sz="1200" spc="6" dirty="0">
                <a:latin typeface="PT Sans"/>
                <a:cs typeface="PT Sans"/>
              </a:rPr>
              <a:t>any other person. </a:t>
            </a:r>
            <a:r>
              <a:rPr sz="1200" spc="3" dirty="0">
                <a:latin typeface="PT Sans"/>
                <a:cs typeface="PT Sans"/>
              </a:rPr>
              <a:t>It </a:t>
            </a:r>
            <a:r>
              <a:rPr sz="1200" spc="9" dirty="0">
                <a:latin typeface="PT Sans"/>
                <a:cs typeface="PT Sans"/>
              </a:rPr>
              <a:t>may </a:t>
            </a:r>
            <a:r>
              <a:rPr sz="1200" spc="6" dirty="0">
                <a:latin typeface="PT Sans"/>
                <a:cs typeface="PT Sans"/>
              </a:rPr>
              <a:t>not </a:t>
            </a:r>
            <a:r>
              <a:rPr sz="1200" spc="9" dirty="0">
                <a:latin typeface="PT Sans"/>
                <a:cs typeface="PT Sans"/>
              </a:rPr>
              <a:t>be </a:t>
            </a:r>
            <a:r>
              <a:rPr sz="1200" spc="3" dirty="0">
                <a:latin typeface="PT Sans"/>
                <a:cs typeface="PT Sans"/>
              </a:rPr>
              <a:t>reproduced </a:t>
            </a:r>
            <a:r>
              <a:rPr sz="1200" spc="6" dirty="0">
                <a:latin typeface="PT Sans"/>
                <a:cs typeface="PT Sans"/>
              </a:rPr>
              <a:t>in whole, or </a:t>
            </a:r>
            <a:r>
              <a:rPr sz="1200" spc="9" dirty="0">
                <a:latin typeface="PT Sans"/>
                <a:cs typeface="PT Sans"/>
              </a:rPr>
              <a:t> </a:t>
            </a:r>
            <a:r>
              <a:rPr sz="1200" spc="6" dirty="0">
                <a:latin typeface="PT Sans"/>
                <a:cs typeface="PT Sans"/>
              </a:rPr>
              <a:t>in</a:t>
            </a:r>
            <a:r>
              <a:rPr sz="1200" spc="9" dirty="0">
                <a:latin typeface="PT Sans"/>
                <a:cs typeface="PT Sans"/>
              </a:rPr>
              <a:t> </a:t>
            </a:r>
            <a:r>
              <a:rPr sz="1200" spc="15" dirty="0">
                <a:latin typeface="PT Sans"/>
                <a:cs typeface="PT Sans"/>
              </a:rPr>
              <a:t>part,</a:t>
            </a:r>
            <a:r>
              <a:rPr sz="1200" spc="-88" dirty="0">
                <a:latin typeface="PT Sans"/>
                <a:cs typeface="PT Sans"/>
              </a:rPr>
              <a:t> </a:t>
            </a:r>
            <a:r>
              <a:rPr sz="1200" spc="6" dirty="0">
                <a:latin typeface="PT Sans"/>
                <a:cs typeface="PT Sans"/>
              </a:rPr>
              <a:t>nor</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any</a:t>
            </a:r>
            <a:r>
              <a:rPr sz="1200" spc="-33" dirty="0">
                <a:latin typeface="PT Sans"/>
                <a:cs typeface="PT Sans"/>
              </a:rPr>
              <a:t> </a:t>
            </a:r>
            <a:r>
              <a:rPr sz="1200" spc="-3" dirty="0">
                <a:latin typeface="PT Sans"/>
                <a:cs typeface="PT Sans"/>
              </a:rPr>
              <a:t>of</a:t>
            </a:r>
            <a:r>
              <a:rPr sz="1200" spc="9" dirty="0">
                <a:latin typeface="PT Sans"/>
                <a:cs typeface="PT Sans"/>
              </a:rPr>
              <a:t> </a:t>
            </a:r>
            <a:r>
              <a:rPr sz="1200" spc="6" dirty="0">
                <a:latin typeface="PT Sans"/>
                <a:cs typeface="PT Sans"/>
              </a:rPr>
              <a:t>the</a:t>
            </a:r>
            <a:r>
              <a:rPr sz="1200" spc="12" dirty="0">
                <a:latin typeface="PT Sans"/>
                <a:cs typeface="PT Sans"/>
              </a:rPr>
              <a:t> </a:t>
            </a:r>
            <a:r>
              <a:rPr sz="1200" spc="6" dirty="0">
                <a:latin typeface="PT Sans"/>
                <a:cs typeface="PT Sans"/>
              </a:rPr>
              <a:t>information</a:t>
            </a:r>
            <a:r>
              <a:rPr sz="1200" spc="9" dirty="0">
                <a:latin typeface="PT Sans"/>
                <a:cs typeface="PT Sans"/>
              </a:rPr>
              <a:t> </a:t>
            </a:r>
            <a:r>
              <a:rPr sz="1200" spc="3" dirty="0">
                <a:latin typeface="PT Sans"/>
                <a:cs typeface="PT Sans"/>
              </a:rPr>
              <a:t>contained</a:t>
            </a:r>
            <a:r>
              <a:rPr sz="1200" spc="9" dirty="0">
                <a:latin typeface="PT Sans"/>
                <a:cs typeface="PT Sans"/>
              </a:rPr>
              <a:t> </a:t>
            </a:r>
            <a:r>
              <a:rPr sz="1200" spc="6" dirty="0">
                <a:latin typeface="PT Sans"/>
                <a:cs typeface="PT Sans"/>
              </a:rPr>
              <a:t>therein</a:t>
            </a:r>
            <a:r>
              <a:rPr sz="1200" spc="12" dirty="0">
                <a:latin typeface="PT Sans"/>
                <a:cs typeface="PT Sans"/>
              </a:rPr>
              <a:t> </a:t>
            </a:r>
            <a:r>
              <a:rPr sz="1200" spc="9" dirty="0">
                <a:latin typeface="PT Sans"/>
                <a:cs typeface="PT Sans"/>
              </a:rPr>
              <a:t>be </a:t>
            </a:r>
            <a:r>
              <a:rPr sz="1200" spc="6" dirty="0">
                <a:latin typeface="PT Sans"/>
                <a:cs typeface="PT Sans"/>
              </a:rPr>
              <a:t>disclosed</a:t>
            </a:r>
            <a:r>
              <a:rPr sz="1200" spc="9" dirty="0">
                <a:latin typeface="PT Sans"/>
                <a:cs typeface="PT Sans"/>
              </a:rPr>
              <a:t> </a:t>
            </a:r>
            <a:r>
              <a:rPr sz="1200" spc="6" dirty="0">
                <a:latin typeface="PT Sans"/>
                <a:cs typeface="PT Sans"/>
              </a:rPr>
              <a:t>without</a:t>
            </a:r>
            <a:r>
              <a:rPr sz="1200" spc="12" dirty="0">
                <a:latin typeface="PT Sans"/>
                <a:cs typeface="PT Sans"/>
              </a:rPr>
              <a:t> </a:t>
            </a:r>
            <a:r>
              <a:rPr sz="1200" spc="6" dirty="0">
                <a:latin typeface="PT Sans"/>
                <a:cs typeface="PT Sans"/>
              </a:rPr>
              <a:t>the</a:t>
            </a:r>
            <a:r>
              <a:rPr sz="1200" spc="9" dirty="0">
                <a:latin typeface="PT Sans"/>
                <a:cs typeface="PT Sans"/>
              </a:rPr>
              <a:t> </a:t>
            </a:r>
            <a:r>
              <a:rPr sz="1200" spc="6" dirty="0">
                <a:latin typeface="PT Sans"/>
                <a:cs typeface="PT Sans"/>
              </a:rPr>
              <a:t>prior</a:t>
            </a:r>
            <a:r>
              <a:rPr sz="1200" spc="9" dirty="0">
                <a:latin typeface="PT Sans"/>
                <a:cs typeface="PT Sans"/>
              </a:rPr>
              <a:t> </a:t>
            </a:r>
            <a:r>
              <a:rPr sz="1200" spc="3" dirty="0">
                <a:latin typeface="PT Sans"/>
                <a:cs typeface="PT Sans"/>
              </a:rPr>
              <a:t>consent</a:t>
            </a:r>
            <a:r>
              <a:rPr sz="1200" spc="9" dirty="0">
                <a:latin typeface="PT Sans"/>
                <a:cs typeface="PT Sans"/>
              </a:rPr>
              <a:t> </a:t>
            </a:r>
            <a:r>
              <a:rPr sz="1200" spc="-3" dirty="0">
                <a:latin typeface="PT Sans"/>
                <a:cs typeface="PT Sans"/>
              </a:rPr>
              <a:t>of</a:t>
            </a:r>
            <a:r>
              <a:rPr sz="1200" spc="12" dirty="0">
                <a:latin typeface="PT Sans"/>
                <a:cs typeface="PT Sans"/>
              </a:rPr>
              <a:t> </a:t>
            </a:r>
            <a:r>
              <a:rPr sz="1200" spc="6" dirty="0">
                <a:latin typeface="PT Sans"/>
                <a:cs typeface="PT Sans"/>
              </a:rPr>
              <a:t>the</a:t>
            </a:r>
            <a:r>
              <a:rPr sz="1200" spc="9" dirty="0">
                <a:latin typeface="PT Sans"/>
                <a:cs typeface="PT Sans"/>
              </a:rPr>
              <a:t> </a:t>
            </a:r>
            <a:r>
              <a:rPr sz="1200" spc="3" dirty="0">
                <a:latin typeface="PT Sans"/>
                <a:cs typeface="PT Sans"/>
              </a:rPr>
              <a:t>directors</a:t>
            </a:r>
            <a:r>
              <a:rPr sz="1200" spc="9" dirty="0">
                <a:latin typeface="PT Sans"/>
                <a:cs typeface="PT Sans"/>
              </a:rPr>
              <a:t> </a:t>
            </a:r>
            <a:r>
              <a:rPr sz="1200" spc="-3" dirty="0">
                <a:latin typeface="PT Sans"/>
                <a:cs typeface="PT Sans"/>
              </a:rPr>
              <a:t>of</a:t>
            </a:r>
            <a:r>
              <a:rPr sz="1200" spc="12" dirty="0">
                <a:latin typeface="PT Sans"/>
                <a:cs typeface="PT Sans"/>
              </a:rPr>
              <a:t> </a:t>
            </a:r>
            <a:r>
              <a:rPr sz="1200" dirty="0">
                <a:latin typeface="PT Sans"/>
                <a:cs typeface="PT Sans"/>
              </a:rPr>
              <a:t>Pennant</a:t>
            </a:r>
            <a:r>
              <a:rPr sz="1200" spc="-27" dirty="0">
                <a:latin typeface="PT Sans"/>
                <a:cs typeface="PT Sans"/>
              </a:rPr>
              <a:t> </a:t>
            </a:r>
            <a:r>
              <a:rPr sz="1200" spc="-6" dirty="0">
                <a:latin typeface="PT Sans"/>
                <a:cs typeface="PT Sans"/>
              </a:rPr>
              <a:t>Technologies.</a:t>
            </a:r>
            <a:r>
              <a:rPr sz="1200" spc="-127" dirty="0">
                <a:latin typeface="PT Sans"/>
                <a:cs typeface="PT Sans"/>
              </a:rPr>
              <a:t> </a:t>
            </a:r>
            <a:r>
              <a:rPr sz="1200" spc="9" dirty="0">
                <a:latin typeface="PT Sans"/>
                <a:cs typeface="PT Sans"/>
              </a:rPr>
              <a:t>A</a:t>
            </a:r>
            <a:r>
              <a:rPr sz="1200" spc="-39" dirty="0">
                <a:latin typeface="PT Sans"/>
                <a:cs typeface="PT Sans"/>
              </a:rPr>
              <a:t> </a:t>
            </a:r>
            <a:r>
              <a:rPr sz="1200" spc="3" dirty="0">
                <a:latin typeface="PT Sans"/>
                <a:cs typeface="PT Sans"/>
              </a:rPr>
              <a:t>recipient</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not</a:t>
            </a:r>
            <a:r>
              <a:rPr sz="1200" spc="9" dirty="0">
                <a:latin typeface="PT Sans"/>
                <a:cs typeface="PT Sans"/>
              </a:rPr>
              <a:t> </a:t>
            </a:r>
            <a:r>
              <a:rPr sz="1200" spc="6" dirty="0">
                <a:latin typeface="PT Sans"/>
                <a:cs typeface="PT Sans"/>
              </a:rPr>
              <a:t>solicit,</a:t>
            </a:r>
            <a:r>
              <a:rPr sz="1200" spc="-85" dirty="0">
                <a:latin typeface="PT Sans"/>
                <a:cs typeface="PT Sans"/>
              </a:rPr>
              <a:t> </a:t>
            </a:r>
            <a:r>
              <a:rPr sz="1200" spc="3" dirty="0">
                <a:latin typeface="PT Sans"/>
                <a:cs typeface="PT Sans"/>
              </a:rPr>
              <a:t>directly</a:t>
            </a:r>
            <a:r>
              <a:rPr sz="1200" spc="-33" dirty="0">
                <a:latin typeface="PT Sans"/>
                <a:cs typeface="PT Sans"/>
              </a:rPr>
              <a:t> </a:t>
            </a:r>
            <a:r>
              <a:rPr sz="1200" spc="6" dirty="0">
                <a:latin typeface="PT Sans"/>
                <a:cs typeface="PT Sans"/>
              </a:rPr>
              <a:t>or </a:t>
            </a:r>
            <a:r>
              <a:rPr sz="1200" spc="-309" dirty="0">
                <a:latin typeface="PT Sans"/>
                <a:cs typeface="PT Sans"/>
              </a:rPr>
              <a:t> </a:t>
            </a:r>
            <a:r>
              <a:rPr sz="1200" spc="3" dirty="0">
                <a:latin typeface="PT Sans"/>
                <a:cs typeface="PT Sans"/>
              </a:rPr>
              <a:t>indirectly</a:t>
            </a:r>
            <a:r>
              <a:rPr sz="1200" spc="-36" dirty="0">
                <a:latin typeface="PT Sans"/>
                <a:cs typeface="PT Sans"/>
              </a:rPr>
              <a:t> </a:t>
            </a:r>
            <a:r>
              <a:rPr sz="1200" spc="6" dirty="0">
                <a:latin typeface="PT Sans"/>
                <a:cs typeface="PT Sans"/>
              </a:rPr>
              <a:t>(whether through </a:t>
            </a:r>
            <a:r>
              <a:rPr sz="1200" spc="9" dirty="0">
                <a:latin typeface="PT Sans"/>
                <a:cs typeface="PT Sans"/>
              </a:rPr>
              <a:t>an</a:t>
            </a:r>
            <a:r>
              <a:rPr sz="1200" spc="6" dirty="0">
                <a:latin typeface="PT Sans"/>
                <a:cs typeface="PT Sans"/>
              </a:rPr>
              <a:t> agent or otherwise)</a:t>
            </a:r>
            <a:r>
              <a:rPr sz="1200" spc="9" dirty="0">
                <a:latin typeface="PT Sans"/>
                <a:cs typeface="PT Sans"/>
              </a:rPr>
              <a:t> </a:t>
            </a:r>
            <a:r>
              <a:rPr sz="1200" spc="6" dirty="0">
                <a:latin typeface="PT Sans"/>
                <a:cs typeface="PT Sans"/>
              </a:rPr>
              <a:t>the </a:t>
            </a:r>
            <a:r>
              <a:rPr sz="1200" spc="9" dirty="0">
                <a:latin typeface="PT Sans"/>
                <a:cs typeface="PT Sans"/>
              </a:rPr>
              <a:t>participation</a:t>
            </a:r>
            <a:r>
              <a:rPr sz="1200" spc="6" dirty="0">
                <a:latin typeface="PT Sans"/>
                <a:cs typeface="PT Sans"/>
              </a:rPr>
              <a:t> </a:t>
            </a:r>
            <a:r>
              <a:rPr sz="1200" spc="-3" dirty="0">
                <a:latin typeface="PT Sans"/>
                <a:cs typeface="PT Sans"/>
              </a:rPr>
              <a:t>of</a:t>
            </a:r>
            <a:r>
              <a:rPr sz="1200" spc="6" dirty="0">
                <a:latin typeface="PT Sans"/>
                <a:cs typeface="PT Sans"/>
              </a:rPr>
              <a:t> another institution or</a:t>
            </a:r>
            <a:r>
              <a:rPr sz="1200" spc="9" dirty="0">
                <a:latin typeface="PT Sans"/>
                <a:cs typeface="PT Sans"/>
              </a:rPr>
              <a:t> </a:t>
            </a:r>
            <a:r>
              <a:rPr sz="1200" spc="6" dirty="0">
                <a:latin typeface="PT Sans"/>
                <a:cs typeface="PT Sans"/>
              </a:rPr>
              <a:t>person without the prior approval</a:t>
            </a:r>
            <a:r>
              <a:rPr sz="1200" spc="9" dirty="0">
                <a:latin typeface="PT Sans"/>
                <a:cs typeface="PT Sans"/>
              </a:rPr>
              <a:t> </a:t>
            </a:r>
            <a:r>
              <a:rPr sz="1200" spc="-3" dirty="0">
                <a:latin typeface="PT Sans"/>
                <a:cs typeface="PT Sans"/>
              </a:rPr>
              <a:t>of</a:t>
            </a:r>
            <a:r>
              <a:rPr sz="1200" spc="6" dirty="0">
                <a:latin typeface="PT Sans"/>
                <a:cs typeface="PT Sans"/>
              </a:rPr>
              <a:t> the </a:t>
            </a:r>
            <a:r>
              <a:rPr sz="1200" spc="3" dirty="0">
                <a:latin typeface="PT Sans"/>
                <a:cs typeface="PT Sans"/>
              </a:rPr>
              <a:t>directors</a:t>
            </a:r>
            <a:r>
              <a:rPr sz="1200" spc="6" dirty="0">
                <a:latin typeface="PT Sans"/>
                <a:cs typeface="PT Sans"/>
              </a:rPr>
              <a:t> </a:t>
            </a:r>
            <a:r>
              <a:rPr sz="1200" spc="-3" dirty="0">
                <a:latin typeface="PT Sans"/>
                <a:cs typeface="PT Sans"/>
              </a:rPr>
              <a:t>of</a:t>
            </a:r>
            <a:r>
              <a:rPr sz="1200" spc="6" dirty="0">
                <a:latin typeface="PT Sans"/>
                <a:cs typeface="PT Sans"/>
              </a:rPr>
              <a:t> the </a:t>
            </a:r>
            <a:r>
              <a:rPr sz="1200" spc="-9" dirty="0">
                <a:latin typeface="PT Sans"/>
                <a:cs typeface="PT Sans"/>
              </a:rPr>
              <a:t>Company.</a:t>
            </a:r>
            <a:endParaRPr sz="1200" dirty="0">
              <a:latin typeface="PT Sans"/>
              <a:cs typeface="PT Sans"/>
            </a:endParaRPr>
          </a:p>
        </p:txBody>
      </p:sp>
      <p:sp>
        <p:nvSpPr>
          <p:cNvPr id="4" name="object 4"/>
          <p:cNvSpPr txBox="1"/>
          <p:nvPr/>
        </p:nvSpPr>
        <p:spPr>
          <a:xfrm>
            <a:off x="309758" y="3898176"/>
            <a:ext cx="4215616" cy="1134260"/>
          </a:xfrm>
          <a:prstGeom prst="rect">
            <a:avLst/>
          </a:prstGeom>
        </p:spPr>
        <p:txBody>
          <a:bodyPr vert="horz" wrap="square" lIns="0" tIns="9627" rIns="0" bIns="0" rtlCol="0">
            <a:spAutoFit/>
          </a:bodyPr>
          <a:lstStyle/>
          <a:p>
            <a:pPr marL="7620">
              <a:spcBef>
                <a:spcPts val="75"/>
              </a:spcBef>
            </a:pPr>
            <a:r>
              <a:rPr sz="1200" b="1" dirty="0">
                <a:solidFill>
                  <a:srgbClr val="F57F20"/>
                </a:solidFill>
                <a:latin typeface="+mj-lt"/>
                <a:cs typeface="PT Sans"/>
              </a:rPr>
              <a:t>Registered</a:t>
            </a:r>
            <a:r>
              <a:rPr sz="1200" b="1" spc="-12" dirty="0">
                <a:solidFill>
                  <a:srgbClr val="F57F20"/>
                </a:solidFill>
                <a:latin typeface="+mj-lt"/>
                <a:cs typeface="PT Sans"/>
              </a:rPr>
              <a:t> </a:t>
            </a:r>
            <a:r>
              <a:rPr lang="en-IN" sz="1200" b="1" spc="-12" dirty="0">
                <a:solidFill>
                  <a:srgbClr val="F57F20"/>
                </a:solidFill>
                <a:latin typeface="+mj-lt"/>
                <a:cs typeface="PT Sans"/>
              </a:rPr>
              <a:t>&amp; Corporate </a:t>
            </a:r>
            <a:r>
              <a:rPr sz="1200" b="1" spc="-9" dirty="0">
                <a:solidFill>
                  <a:srgbClr val="F57F20"/>
                </a:solidFill>
                <a:latin typeface="+mj-lt"/>
                <a:cs typeface="PT Sans"/>
              </a:rPr>
              <a:t>office</a:t>
            </a:r>
            <a:endParaRPr lang="en-IN" sz="1200" b="1" spc="-9" dirty="0">
              <a:solidFill>
                <a:srgbClr val="F57F20"/>
              </a:solidFill>
              <a:latin typeface="+mj-lt"/>
              <a:cs typeface="PT Sans"/>
            </a:endParaRPr>
          </a:p>
          <a:p>
            <a:pPr marL="7620">
              <a:spcBef>
                <a:spcPts val="75"/>
              </a:spcBef>
            </a:pPr>
            <a:endParaRPr sz="1200" dirty="0">
              <a:latin typeface="+mj-lt"/>
              <a:cs typeface="PT Sans"/>
            </a:endParaRPr>
          </a:p>
          <a:p>
            <a:pPr marL="7620" marR="3175">
              <a:lnSpc>
                <a:spcPct val="101000"/>
              </a:lnSpc>
              <a:spcBef>
                <a:spcPts val="20"/>
              </a:spcBef>
              <a:tabLst>
                <a:tab pos="331470" algn="l"/>
              </a:tabLst>
            </a:pPr>
            <a:r>
              <a:rPr sz="1200" spc="6" dirty="0">
                <a:latin typeface="+mj-lt"/>
                <a:cs typeface="PT Sans"/>
              </a:rPr>
              <a:t>Cyber  Gateway, </a:t>
            </a:r>
            <a:r>
              <a:rPr lang="en-US" sz="1200" spc="6" dirty="0">
                <a:latin typeface="+mj-lt"/>
                <a:cs typeface="PT Sans"/>
              </a:rPr>
              <a:t>Block B, Level 1,   Wing 2,  </a:t>
            </a:r>
            <a:r>
              <a:rPr sz="1200" spc="6" dirty="0">
                <a:latin typeface="+mj-lt"/>
                <a:cs typeface="PT Sans"/>
              </a:rPr>
              <a:t>L&amp;T Infocity, </a:t>
            </a:r>
            <a:endParaRPr lang="en-IN" sz="1200" spc="6" dirty="0">
              <a:latin typeface="+mj-lt"/>
              <a:cs typeface="PT Sans"/>
            </a:endParaRPr>
          </a:p>
          <a:p>
            <a:pPr marL="7620" marR="3175">
              <a:lnSpc>
                <a:spcPct val="101000"/>
              </a:lnSpc>
              <a:spcBef>
                <a:spcPts val="20"/>
              </a:spcBef>
              <a:tabLst>
                <a:tab pos="331470" algn="l"/>
              </a:tabLst>
            </a:pPr>
            <a:r>
              <a:rPr sz="1200" spc="6" dirty="0">
                <a:latin typeface="+mj-lt"/>
                <a:cs typeface="PT Sans"/>
              </a:rPr>
              <a:t>Hitec City,  Madhapur, Hyderabad, Telangana,  (India)</a:t>
            </a:r>
            <a:r>
              <a:rPr lang="en-IN" sz="1200" spc="6" dirty="0">
                <a:latin typeface="+mj-lt"/>
                <a:cs typeface="PT Sans"/>
              </a:rPr>
              <a:t> - </a:t>
            </a:r>
            <a:r>
              <a:rPr sz="1200" spc="6" dirty="0">
                <a:latin typeface="+mj-lt"/>
                <a:cs typeface="PT Sans"/>
              </a:rPr>
              <a:t> 500081</a:t>
            </a:r>
            <a:endParaRPr lang="en-IN" sz="1200" spc="6" dirty="0">
              <a:latin typeface="+mj-lt"/>
              <a:cs typeface="PT Sans"/>
            </a:endParaRPr>
          </a:p>
          <a:p>
            <a:pPr marL="7620">
              <a:spcBef>
                <a:spcPts val="20"/>
              </a:spcBef>
              <a:tabLst>
                <a:tab pos="331470" algn="l"/>
              </a:tabLst>
            </a:pPr>
            <a:r>
              <a:rPr lang="en-IN" sz="1200" spc="6" dirty="0" err="1">
                <a:latin typeface="+mj-lt"/>
                <a:cs typeface="PT Sans"/>
              </a:rPr>
              <a:t>Ph</a:t>
            </a:r>
            <a:r>
              <a:rPr lang="en-IN" sz="1200" spc="6" dirty="0">
                <a:latin typeface="+mj-lt"/>
                <a:cs typeface="PT Sans"/>
              </a:rPr>
              <a:t>:	(+91)</a:t>
            </a:r>
            <a:r>
              <a:rPr lang="en-IN" sz="1200" spc="-9" dirty="0">
                <a:latin typeface="+mj-lt"/>
                <a:cs typeface="PT Sans"/>
              </a:rPr>
              <a:t> </a:t>
            </a:r>
            <a:r>
              <a:rPr lang="en-IN" sz="1200" spc="9" dirty="0">
                <a:latin typeface="+mj-lt"/>
                <a:cs typeface="PT Sans"/>
              </a:rPr>
              <a:t>40</a:t>
            </a:r>
            <a:r>
              <a:rPr lang="en-IN" sz="1200" spc="-9" dirty="0">
                <a:latin typeface="+mj-lt"/>
                <a:cs typeface="PT Sans"/>
              </a:rPr>
              <a:t> </a:t>
            </a:r>
            <a:r>
              <a:rPr lang="en-IN" sz="1200" spc="9" dirty="0">
                <a:latin typeface="+mj-lt"/>
                <a:cs typeface="PT Sans"/>
              </a:rPr>
              <a:t>4223</a:t>
            </a:r>
            <a:r>
              <a:rPr lang="en-IN" sz="1200" spc="-9" dirty="0">
                <a:latin typeface="+mj-lt"/>
                <a:cs typeface="PT Sans"/>
              </a:rPr>
              <a:t> </a:t>
            </a:r>
            <a:r>
              <a:rPr lang="en-IN" sz="1200" spc="9" dirty="0">
                <a:latin typeface="+mj-lt"/>
                <a:cs typeface="PT Sans"/>
              </a:rPr>
              <a:t>4400</a:t>
            </a:r>
            <a:endParaRPr lang="en-IN" sz="1200" dirty="0">
              <a:latin typeface="+mj-lt"/>
              <a:cs typeface="PT Sans"/>
            </a:endParaRPr>
          </a:p>
          <a:p>
            <a:pPr marL="7620">
              <a:spcBef>
                <a:spcPts val="20"/>
              </a:spcBef>
              <a:tabLst>
                <a:tab pos="488315" algn="l"/>
              </a:tabLst>
            </a:pPr>
            <a:r>
              <a:rPr lang="en-IN" sz="1200" spc="6" dirty="0">
                <a:latin typeface="+mj-lt"/>
                <a:cs typeface="PT Sans"/>
              </a:rPr>
              <a:t>Email:	</a:t>
            </a:r>
            <a:r>
              <a:rPr lang="en-IN" sz="1200" spc="3" dirty="0">
                <a:latin typeface="+mj-lt"/>
                <a:cs typeface="PT Sans"/>
                <a:hlinkClick r:id="rId2"/>
              </a:rPr>
              <a:t>info@pennanttech.com</a:t>
            </a:r>
            <a:endParaRPr lang="en-IN" sz="1200" dirty="0">
              <a:latin typeface="+mj-lt"/>
              <a:cs typeface="PT Sans"/>
            </a:endParaRPr>
          </a:p>
        </p:txBody>
      </p:sp>
      <p:sp>
        <p:nvSpPr>
          <p:cNvPr id="6" name="object 6"/>
          <p:cNvSpPr txBox="1"/>
          <p:nvPr/>
        </p:nvSpPr>
        <p:spPr>
          <a:xfrm>
            <a:off x="4666167" y="3898177"/>
            <a:ext cx="2495839" cy="1066870"/>
          </a:xfrm>
          <a:prstGeom prst="rect">
            <a:avLst/>
          </a:prstGeom>
        </p:spPr>
        <p:txBody>
          <a:bodyPr vert="horz" wrap="square" lIns="0" tIns="9627" rIns="0" bIns="0" rtlCol="0">
            <a:spAutoFit/>
          </a:bodyPr>
          <a:lstStyle/>
          <a:p>
            <a:pPr marL="7620">
              <a:spcBef>
                <a:spcPts val="75"/>
              </a:spcBef>
            </a:pPr>
            <a:r>
              <a:rPr sz="1200" b="1" spc="6" dirty="0">
                <a:solidFill>
                  <a:srgbClr val="F57F20"/>
                </a:solidFill>
                <a:latin typeface="+mj-lt"/>
                <a:cs typeface="PT Sans"/>
              </a:rPr>
              <a:t>Vizag</a:t>
            </a:r>
            <a:r>
              <a:rPr sz="1200" b="1" spc="-12" dirty="0">
                <a:solidFill>
                  <a:srgbClr val="F57F20"/>
                </a:solidFill>
                <a:latin typeface="+mj-lt"/>
                <a:cs typeface="PT Sans"/>
              </a:rPr>
              <a:t> </a:t>
            </a:r>
            <a:r>
              <a:rPr sz="1200" b="1" spc="6" dirty="0">
                <a:solidFill>
                  <a:srgbClr val="F57F20"/>
                </a:solidFill>
                <a:latin typeface="+mj-lt"/>
                <a:cs typeface="PT Sans"/>
              </a:rPr>
              <a:t>Development</a:t>
            </a:r>
            <a:r>
              <a:rPr sz="1200" b="1" spc="-21" dirty="0">
                <a:solidFill>
                  <a:srgbClr val="F57F20"/>
                </a:solidFill>
                <a:latin typeface="+mj-lt"/>
                <a:cs typeface="PT Sans"/>
              </a:rPr>
              <a:t> </a:t>
            </a:r>
            <a:r>
              <a:rPr sz="1200" b="1" dirty="0">
                <a:solidFill>
                  <a:srgbClr val="F57F20"/>
                </a:solidFill>
                <a:latin typeface="+mj-lt"/>
                <a:cs typeface="PT Sans"/>
              </a:rPr>
              <a:t>Centre</a:t>
            </a:r>
            <a:endParaRPr sz="1200" dirty="0">
              <a:latin typeface="+mj-lt"/>
              <a:cs typeface="PT Sans"/>
            </a:endParaRPr>
          </a:p>
          <a:p>
            <a:pPr marL="7620" marR="3175">
              <a:lnSpc>
                <a:spcPct val="101000"/>
              </a:lnSpc>
              <a:spcBef>
                <a:spcPts val="970"/>
              </a:spcBef>
            </a:pPr>
            <a:r>
              <a:rPr sz="1200" spc="6" dirty="0">
                <a:latin typeface="+mj-lt"/>
                <a:cs typeface="PT Sans"/>
              </a:rPr>
              <a:t>D2,</a:t>
            </a:r>
            <a:r>
              <a:rPr sz="1200" spc="-91" dirty="0">
                <a:latin typeface="+mj-lt"/>
                <a:cs typeface="PT Sans"/>
              </a:rPr>
              <a:t> </a:t>
            </a:r>
            <a:r>
              <a:rPr sz="1200" spc="6" dirty="0">
                <a:latin typeface="+mj-lt"/>
                <a:cs typeface="PT Sans"/>
              </a:rPr>
              <a:t>IT</a:t>
            </a:r>
            <a:r>
              <a:rPr sz="1200" spc="-45" dirty="0">
                <a:latin typeface="+mj-lt"/>
                <a:cs typeface="PT Sans"/>
              </a:rPr>
              <a:t> </a:t>
            </a:r>
            <a:r>
              <a:rPr sz="1200" spc="-33" dirty="0">
                <a:latin typeface="+mj-lt"/>
                <a:cs typeface="PT Sans"/>
              </a:rPr>
              <a:t>P</a:t>
            </a:r>
            <a:r>
              <a:rPr sz="1200" spc="6" dirty="0">
                <a:latin typeface="+mj-lt"/>
                <a:cs typeface="PT Sans"/>
              </a:rPr>
              <a:t>ark,</a:t>
            </a:r>
            <a:r>
              <a:rPr sz="1200" spc="-91" dirty="0">
                <a:latin typeface="+mj-lt"/>
                <a:cs typeface="PT Sans"/>
              </a:rPr>
              <a:t> </a:t>
            </a:r>
            <a:r>
              <a:rPr sz="1200" spc="6" dirty="0">
                <a:latin typeface="+mj-lt"/>
                <a:cs typeface="PT Sans"/>
              </a:rPr>
              <a:t>Hill</a:t>
            </a:r>
            <a:r>
              <a:rPr sz="1200" spc="3" dirty="0">
                <a:latin typeface="+mj-lt"/>
                <a:cs typeface="PT Sans"/>
              </a:rPr>
              <a:t> </a:t>
            </a:r>
            <a:r>
              <a:rPr sz="1200" spc="9" dirty="0">
                <a:latin typeface="+mj-lt"/>
                <a:cs typeface="PT Sans"/>
              </a:rPr>
              <a:t>N</a:t>
            </a:r>
            <a:r>
              <a:rPr sz="1200" spc="-6" dirty="0">
                <a:latin typeface="+mj-lt"/>
                <a:cs typeface="PT Sans"/>
              </a:rPr>
              <a:t>o</a:t>
            </a:r>
            <a:r>
              <a:rPr sz="1200" spc="3" dirty="0">
                <a:latin typeface="+mj-lt"/>
                <a:cs typeface="PT Sans"/>
              </a:rPr>
              <a:t>.</a:t>
            </a:r>
            <a:r>
              <a:rPr sz="1200" spc="-91" dirty="0">
                <a:latin typeface="+mj-lt"/>
                <a:cs typeface="PT Sans"/>
              </a:rPr>
              <a:t> </a:t>
            </a:r>
            <a:r>
              <a:rPr sz="1200" spc="6" dirty="0">
                <a:latin typeface="+mj-lt"/>
                <a:cs typeface="PT Sans"/>
              </a:rPr>
              <a:t>2,</a:t>
            </a:r>
            <a:r>
              <a:rPr sz="1200" spc="-91" dirty="0">
                <a:latin typeface="+mj-lt"/>
                <a:cs typeface="PT Sans"/>
              </a:rPr>
              <a:t> </a:t>
            </a:r>
            <a:r>
              <a:rPr sz="1200" spc="6" dirty="0">
                <a:latin typeface="+mj-lt"/>
                <a:cs typeface="PT Sans"/>
              </a:rPr>
              <a:t>Rishi</a:t>
            </a:r>
            <a:r>
              <a:rPr sz="1200" spc="-9" dirty="0">
                <a:latin typeface="+mj-lt"/>
                <a:cs typeface="PT Sans"/>
              </a:rPr>
              <a:t>k</a:t>
            </a:r>
            <a:r>
              <a:rPr sz="1200" spc="6" dirty="0">
                <a:latin typeface="+mj-lt"/>
                <a:cs typeface="PT Sans"/>
              </a:rPr>
              <a:t>onda,  Madhurawada,</a:t>
            </a:r>
            <a:r>
              <a:rPr sz="1200" spc="-118" dirty="0">
                <a:latin typeface="+mj-lt"/>
                <a:cs typeface="PT Sans"/>
              </a:rPr>
              <a:t> </a:t>
            </a:r>
            <a:r>
              <a:rPr sz="1200" spc="6" dirty="0">
                <a:latin typeface="+mj-lt"/>
                <a:cs typeface="PT Sans"/>
              </a:rPr>
              <a:t>Visakhapatnam,</a:t>
            </a:r>
            <a:r>
              <a:rPr sz="1200" spc="-118" dirty="0">
                <a:latin typeface="+mj-lt"/>
                <a:cs typeface="PT Sans"/>
              </a:rPr>
              <a:t> </a:t>
            </a:r>
            <a:r>
              <a:rPr sz="1200" spc="6" dirty="0">
                <a:latin typeface="+mj-lt"/>
                <a:cs typeface="PT Sans"/>
              </a:rPr>
              <a:t>Andhra </a:t>
            </a:r>
            <a:r>
              <a:rPr sz="1200" spc="-306" dirty="0">
                <a:latin typeface="+mj-lt"/>
                <a:cs typeface="PT Sans"/>
              </a:rPr>
              <a:t> </a:t>
            </a:r>
            <a:r>
              <a:rPr sz="1200" spc="-33" dirty="0">
                <a:latin typeface="+mj-lt"/>
                <a:cs typeface="PT Sans"/>
              </a:rPr>
              <a:t>P</a:t>
            </a:r>
            <a:r>
              <a:rPr sz="1200" spc="6" dirty="0">
                <a:latin typeface="+mj-lt"/>
                <a:cs typeface="PT Sans"/>
              </a:rPr>
              <a:t>radesh,</a:t>
            </a:r>
            <a:r>
              <a:rPr sz="1200" spc="-91" dirty="0">
                <a:latin typeface="+mj-lt"/>
                <a:cs typeface="PT Sans"/>
              </a:rPr>
              <a:t> </a:t>
            </a:r>
            <a:r>
              <a:rPr sz="1200" spc="6" dirty="0">
                <a:latin typeface="+mj-lt"/>
                <a:cs typeface="PT Sans"/>
              </a:rPr>
              <a:t>India</a:t>
            </a:r>
            <a:r>
              <a:rPr sz="1200" spc="-94" dirty="0">
                <a:latin typeface="+mj-lt"/>
                <a:cs typeface="PT Sans"/>
              </a:rPr>
              <a:t> </a:t>
            </a:r>
            <a:r>
              <a:rPr sz="1200" spc="6" dirty="0">
                <a:latin typeface="+mj-lt"/>
                <a:cs typeface="PT Sans"/>
              </a:rPr>
              <a:t>-</a:t>
            </a:r>
            <a:r>
              <a:rPr sz="1200" spc="-94" dirty="0">
                <a:latin typeface="+mj-lt"/>
                <a:cs typeface="PT Sans"/>
              </a:rPr>
              <a:t> </a:t>
            </a:r>
            <a:r>
              <a:rPr sz="1200" spc="9" dirty="0">
                <a:latin typeface="+mj-lt"/>
                <a:cs typeface="PT Sans"/>
              </a:rPr>
              <a:t>530003</a:t>
            </a:r>
            <a:endParaRPr sz="1200" dirty="0">
              <a:latin typeface="+mj-lt"/>
              <a:cs typeface="PT Sans"/>
            </a:endParaRPr>
          </a:p>
          <a:p>
            <a:pPr marL="7620">
              <a:spcBef>
                <a:spcPts val="20"/>
              </a:spcBef>
              <a:tabLst>
                <a:tab pos="488315" algn="l"/>
              </a:tabLst>
            </a:pPr>
            <a:r>
              <a:rPr sz="1200" spc="6" dirty="0">
                <a:latin typeface="+mj-lt"/>
                <a:cs typeface="PT Sans"/>
              </a:rPr>
              <a:t>Email:	</a:t>
            </a:r>
            <a:r>
              <a:rPr sz="1200" spc="3" dirty="0">
                <a:latin typeface="+mj-lt"/>
                <a:cs typeface="PT Sans"/>
                <a:hlinkClick r:id="rId2"/>
              </a:rPr>
              <a:t>info@pennanttech.com</a:t>
            </a:r>
            <a:endParaRPr sz="1200" dirty="0">
              <a:latin typeface="+mj-lt"/>
              <a:cs typeface="PT Sans"/>
            </a:endParaRPr>
          </a:p>
        </p:txBody>
      </p:sp>
      <p:sp>
        <p:nvSpPr>
          <p:cNvPr id="7" name="object 7"/>
          <p:cNvSpPr txBox="1"/>
          <p:nvPr/>
        </p:nvSpPr>
        <p:spPr>
          <a:xfrm>
            <a:off x="7529115" y="4191794"/>
            <a:ext cx="2376091" cy="567438"/>
          </a:xfrm>
          <a:prstGeom prst="rect">
            <a:avLst/>
          </a:prstGeom>
        </p:spPr>
        <p:txBody>
          <a:bodyPr vert="horz" wrap="square" lIns="0" tIns="9627" rIns="0" bIns="0" rtlCol="0">
            <a:spAutoFit/>
          </a:bodyPr>
          <a:lstStyle/>
          <a:p>
            <a:pPr marL="7620">
              <a:spcBef>
                <a:spcPts val="990"/>
              </a:spcBef>
            </a:pPr>
            <a:r>
              <a:rPr sz="1200" spc="9" dirty="0">
                <a:latin typeface="+mj-lt"/>
                <a:cs typeface="PT Sans"/>
              </a:rPr>
              <a:t>UK</a:t>
            </a:r>
            <a:endParaRPr sz="1200" dirty="0">
              <a:latin typeface="+mj-lt"/>
              <a:cs typeface="PT Sans"/>
            </a:endParaRPr>
          </a:p>
          <a:p>
            <a:pPr marL="7620" marR="3175">
              <a:lnSpc>
                <a:spcPct val="101000"/>
              </a:lnSpc>
              <a:tabLst>
                <a:tab pos="290195" algn="l"/>
              </a:tabLst>
            </a:pPr>
            <a:r>
              <a:rPr sz="1200" spc="9" dirty="0">
                <a:latin typeface="+mj-lt"/>
                <a:cs typeface="PT Sans"/>
              </a:rPr>
              <a:t>20</a:t>
            </a:r>
            <a:r>
              <a:rPr sz="1200" spc="3" dirty="0">
                <a:latin typeface="+mj-lt"/>
                <a:cs typeface="PT Sans"/>
              </a:rPr>
              <a:t> </a:t>
            </a:r>
            <a:r>
              <a:rPr sz="1200" spc="9" dirty="0">
                <a:latin typeface="+mj-lt"/>
                <a:cs typeface="PT Sans"/>
              </a:rPr>
              <a:t>Han</a:t>
            </a:r>
            <a:r>
              <a:rPr sz="1200" spc="-9" dirty="0">
                <a:latin typeface="+mj-lt"/>
                <a:cs typeface="PT Sans"/>
              </a:rPr>
              <a:t>ov</a:t>
            </a:r>
            <a:r>
              <a:rPr sz="1200" spc="6" dirty="0">
                <a:latin typeface="+mj-lt"/>
                <a:cs typeface="PT Sans"/>
              </a:rPr>
              <a:t>er</a:t>
            </a:r>
            <a:r>
              <a:rPr sz="1200" spc="3" dirty="0">
                <a:latin typeface="+mj-lt"/>
                <a:cs typeface="PT Sans"/>
              </a:rPr>
              <a:t> </a:t>
            </a:r>
            <a:r>
              <a:rPr sz="1200" spc="6" dirty="0">
                <a:latin typeface="+mj-lt"/>
                <a:cs typeface="PT Sans"/>
              </a:rPr>
              <a:t>Square,</a:t>
            </a:r>
            <a:r>
              <a:rPr sz="1200" spc="-91" dirty="0">
                <a:latin typeface="+mj-lt"/>
                <a:cs typeface="PT Sans"/>
              </a:rPr>
              <a:t> </a:t>
            </a:r>
            <a:r>
              <a:rPr sz="1200" spc="-67" dirty="0">
                <a:latin typeface="+mj-lt"/>
                <a:cs typeface="PT Sans"/>
              </a:rPr>
              <a:t>L</a:t>
            </a:r>
            <a:r>
              <a:rPr sz="1200" spc="9" dirty="0">
                <a:latin typeface="+mj-lt"/>
                <a:cs typeface="PT Sans"/>
              </a:rPr>
              <a:t>ondon</a:t>
            </a:r>
            <a:r>
              <a:rPr sz="1200" spc="-18" dirty="0">
                <a:latin typeface="+mj-lt"/>
                <a:cs typeface="PT Sans"/>
              </a:rPr>
              <a:t> </a:t>
            </a:r>
            <a:r>
              <a:rPr sz="1200" spc="9" dirty="0">
                <a:latin typeface="+mj-lt"/>
                <a:cs typeface="PT Sans"/>
              </a:rPr>
              <a:t>W1S</a:t>
            </a:r>
            <a:r>
              <a:rPr sz="1200" spc="3" dirty="0">
                <a:latin typeface="+mj-lt"/>
                <a:cs typeface="PT Sans"/>
              </a:rPr>
              <a:t> </a:t>
            </a:r>
            <a:r>
              <a:rPr sz="1200" spc="6" dirty="0">
                <a:latin typeface="+mj-lt"/>
                <a:cs typeface="PT Sans"/>
              </a:rPr>
              <a:t>1JY  Ph:	+44-(0)20-3078</a:t>
            </a:r>
            <a:r>
              <a:rPr sz="1200" dirty="0">
                <a:latin typeface="+mj-lt"/>
                <a:cs typeface="PT Sans"/>
              </a:rPr>
              <a:t> </a:t>
            </a:r>
            <a:r>
              <a:rPr sz="1200" spc="9" dirty="0">
                <a:latin typeface="+mj-lt"/>
                <a:cs typeface="PT Sans"/>
              </a:rPr>
              <a:t>5800</a:t>
            </a:r>
            <a:endParaRPr sz="1200" dirty="0">
              <a:latin typeface="+mj-lt"/>
              <a:cs typeface="PT Sans"/>
            </a:endParaRPr>
          </a:p>
        </p:txBody>
      </p:sp>
      <p:sp>
        <p:nvSpPr>
          <p:cNvPr id="8" name="object 8"/>
          <p:cNvSpPr txBox="1"/>
          <p:nvPr/>
        </p:nvSpPr>
        <p:spPr>
          <a:xfrm>
            <a:off x="9889590" y="4191794"/>
            <a:ext cx="1790828" cy="564250"/>
          </a:xfrm>
          <a:prstGeom prst="rect">
            <a:avLst/>
          </a:prstGeom>
        </p:spPr>
        <p:txBody>
          <a:bodyPr vert="horz" wrap="square" lIns="0" tIns="9627" rIns="0" bIns="0" rtlCol="0">
            <a:spAutoFit/>
          </a:bodyPr>
          <a:lstStyle/>
          <a:p>
            <a:pPr marL="7620">
              <a:spcBef>
                <a:spcPts val="75"/>
              </a:spcBef>
            </a:pPr>
            <a:r>
              <a:rPr sz="1200" spc="6" dirty="0">
                <a:latin typeface="+mj-lt"/>
                <a:cs typeface="PT Sans"/>
              </a:rPr>
              <a:t>Middle</a:t>
            </a:r>
            <a:r>
              <a:rPr sz="1200" spc="-15" dirty="0">
                <a:latin typeface="+mj-lt"/>
                <a:cs typeface="PT Sans"/>
              </a:rPr>
              <a:t> </a:t>
            </a:r>
            <a:r>
              <a:rPr sz="1200" spc="6" dirty="0">
                <a:latin typeface="+mj-lt"/>
                <a:cs typeface="PT Sans"/>
              </a:rPr>
              <a:t>East</a:t>
            </a:r>
            <a:endParaRPr sz="1200" dirty="0">
              <a:latin typeface="+mj-lt"/>
              <a:cs typeface="PT Sans"/>
            </a:endParaRPr>
          </a:p>
          <a:p>
            <a:pPr marL="7620" marR="3175">
              <a:lnSpc>
                <a:spcPct val="101000"/>
              </a:lnSpc>
              <a:tabLst>
                <a:tab pos="290195" algn="l"/>
              </a:tabLst>
            </a:pPr>
            <a:r>
              <a:rPr sz="1200" spc="-12" dirty="0">
                <a:latin typeface="+mj-lt"/>
                <a:cs typeface="PT Sans"/>
              </a:rPr>
              <a:t>P</a:t>
            </a:r>
            <a:r>
              <a:rPr sz="1200" spc="9" dirty="0">
                <a:latin typeface="+mj-lt"/>
                <a:cs typeface="PT Sans"/>
              </a:rPr>
              <a:t>O</a:t>
            </a:r>
            <a:r>
              <a:rPr sz="1200" spc="3" dirty="0">
                <a:latin typeface="+mj-lt"/>
                <a:cs typeface="PT Sans"/>
              </a:rPr>
              <a:t> </a:t>
            </a:r>
            <a:r>
              <a:rPr sz="1200" spc="9" dirty="0">
                <a:latin typeface="+mj-lt"/>
                <a:cs typeface="PT Sans"/>
              </a:rPr>
              <a:t>B</a:t>
            </a:r>
            <a:r>
              <a:rPr sz="1200" spc="-21" dirty="0">
                <a:latin typeface="+mj-lt"/>
                <a:cs typeface="PT Sans"/>
              </a:rPr>
              <a:t>o</a:t>
            </a:r>
            <a:r>
              <a:rPr sz="1200" spc="6" dirty="0">
                <a:latin typeface="+mj-lt"/>
                <a:cs typeface="PT Sans"/>
              </a:rPr>
              <a:t>x</a:t>
            </a:r>
            <a:r>
              <a:rPr sz="1200" spc="-33" dirty="0">
                <a:latin typeface="+mj-lt"/>
                <a:cs typeface="PT Sans"/>
              </a:rPr>
              <a:t> </a:t>
            </a:r>
            <a:r>
              <a:rPr sz="1200" spc="6" dirty="0">
                <a:latin typeface="+mj-lt"/>
                <a:cs typeface="PT Sans"/>
              </a:rPr>
              <a:t>128831,</a:t>
            </a:r>
            <a:r>
              <a:rPr sz="1200" spc="-91" dirty="0">
                <a:latin typeface="+mj-lt"/>
                <a:cs typeface="PT Sans"/>
              </a:rPr>
              <a:t> </a:t>
            </a:r>
            <a:r>
              <a:rPr sz="1200" spc="6" dirty="0">
                <a:latin typeface="+mj-lt"/>
                <a:cs typeface="PT Sans"/>
              </a:rPr>
              <a:t>Dubai,</a:t>
            </a:r>
            <a:r>
              <a:rPr sz="1200" spc="-91" dirty="0">
                <a:latin typeface="+mj-lt"/>
                <a:cs typeface="PT Sans"/>
              </a:rPr>
              <a:t> </a:t>
            </a:r>
            <a:r>
              <a:rPr sz="1200" spc="6" dirty="0">
                <a:latin typeface="+mj-lt"/>
                <a:cs typeface="PT Sans"/>
              </a:rPr>
              <a:t>UAE  Ph:	+971-4-3961775</a:t>
            </a:r>
            <a:endParaRPr sz="1200" dirty="0">
              <a:latin typeface="+mj-lt"/>
              <a:cs typeface="PT Sans"/>
            </a:endParaRPr>
          </a:p>
        </p:txBody>
      </p:sp>
      <p:sp>
        <p:nvSpPr>
          <p:cNvPr id="10" name="object 10"/>
          <p:cNvSpPr/>
          <p:nvPr/>
        </p:nvSpPr>
        <p:spPr>
          <a:xfrm>
            <a:off x="452537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1" name="object 11"/>
          <p:cNvSpPr/>
          <p:nvPr/>
        </p:nvSpPr>
        <p:spPr>
          <a:xfrm>
            <a:off x="743940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2" name="object 12"/>
          <p:cNvSpPr/>
          <p:nvPr/>
        </p:nvSpPr>
        <p:spPr>
          <a:xfrm>
            <a:off x="317458" y="5773081"/>
            <a:ext cx="11555865" cy="0"/>
          </a:xfrm>
          <a:custGeom>
            <a:avLst/>
            <a:gdLst/>
            <a:ahLst/>
            <a:cxnLst/>
            <a:rect l="l" t="t" r="r" b="b"/>
            <a:pathLst>
              <a:path w="19057620">
                <a:moveTo>
                  <a:pt x="0" y="0"/>
                </a:moveTo>
                <a:lnTo>
                  <a:pt x="19057011" y="0"/>
                </a:lnTo>
              </a:path>
            </a:pathLst>
          </a:custGeom>
          <a:ln w="5235">
            <a:solidFill>
              <a:srgbClr val="000000"/>
            </a:solidFill>
          </a:ln>
        </p:spPr>
        <p:txBody>
          <a:bodyPr wrap="square" lIns="0" tIns="0" rIns="0" bIns="0" rtlCol="0"/>
          <a:lstStyle/>
          <a:p>
            <a:endParaRPr dirty="0"/>
          </a:p>
        </p:txBody>
      </p:sp>
      <p:sp>
        <p:nvSpPr>
          <p:cNvPr id="15" name="object 7"/>
          <p:cNvSpPr txBox="1"/>
          <p:nvPr/>
        </p:nvSpPr>
        <p:spPr>
          <a:xfrm>
            <a:off x="7529115" y="3921050"/>
            <a:ext cx="1332000" cy="194387"/>
          </a:xfrm>
          <a:prstGeom prst="rect">
            <a:avLst/>
          </a:prstGeom>
        </p:spPr>
        <p:txBody>
          <a:bodyPr vert="horz" wrap="square" lIns="0" tIns="9627" rIns="0" bIns="0" rtlCol="0">
            <a:spAutoFit/>
          </a:bodyPr>
          <a:lstStyle/>
          <a:p>
            <a:pPr marL="7620">
              <a:spcBef>
                <a:spcPts val="75"/>
              </a:spcBef>
            </a:pPr>
            <a:r>
              <a:rPr sz="1200" b="1" spc="3" dirty="0">
                <a:solidFill>
                  <a:srgbClr val="F57F20"/>
                </a:solidFill>
                <a:latin typeface="+mj-lt"/>
                <a:cs typeface="PT Sans"/>
              </a:rPr>
              <a:t>Overseas</a:t>
            </a:r>
            <a:r>
              <a:rPr sz="1200" b="1" spc="-15" dirty="0">
                <a:solidFill>
                  <a:srgbClr val="F57F20"/>
                </a:solidFill>
                <a:latin typeface="+mj-lt"/>
                <a:cs typeface="PT Sans"/>
              </a:rPr>
              <a:t> </a:t>
            </a:r>
            <a:r>
              <a:rPr sz="1200" b="1" spc="3" dirty="0">
                <a:solidFill>
                  <a:srgbClr val="F57F20"/>
                </a:solidFill>
                <a:latin typeface="+mj-lt"/>
                <a:cs typeface="PT Sans"/>
              </a:rPr>
              <a:t>Locations</a:t>
            </a:r>
            <a:endParaRPr sz="1200" dirty="0">
              <a:latin typeface="+mj-lt"/>
              <a:cs typeface="P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46540" y="1737682"/>
            <a:ext cx="3420000" cy="540000"/>
          </a:xfrm>
          <a:prstGeom prst="rect">
            <a:avLst/>
          </a:prstGeom>
          <a:noFill/>
        </p:spPr>
        <p:txBody>
          <a:bodyPr wrap="square" rtlCol="0" anchor="ctr" anchorCtr="0">
            <a:noAutofit/>
          </a:bodyPr>
          <a:lstStyle/>
          <a:p>
            <a:r>
              <a:rPr lang="en-IN" sz="1800" dirty="0">
                <a:latin typeface="+mj-lt"/>
              </a:rPr>
              <a:t>Project Overview</a:t>
            </a:r>
          </a:p>
        </p:txBody>
      </p:sp>
      <p:sp>
        <p:nvSpPr>
          <p:cNvPr id="3" name="Oval 2"/>
          <p:cNvSpPr/>
          <p:nvPr/>
        </p:nvSpPr>
        <p:spPr>
          <a:xfrm>
            <a:off x="6598468" y="1737682"/>
            <a:ext cx="540000" cy="540000"/>
          </a:xfrm>
          <a:prstGeom prst="ellips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1</a:t>
            </a:r>
          </a:p>
        </p:txBody>
      </p:sp>
      <p:sp>
        <p:nvSpPr>
          <p:cNvPr id="4" name="Oval 3"/>
          <p:cNvSpPr/>
          <p:nvPr/>
        </p:nvSpPr>
        <p:spPr>
          <a:xfrm>
            <a:off x="6598468" y="242088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2</a:t>
            </a:r>
          </a:p>
        </p:txBody>
      </p:sp>
      <p:sp>
        <p:nvSpPr>
          <p:cNvPr id="5" name="Oval 4"/>
          <p:cNvSpPr/>
          <p:nvPr/>
        </p:nvSpPr>
        <p:spPr>
          <a:xfrm>
            <a:off x="6598468" y="3110672"/>
            <a:ext cx="540000" cy="54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3</a:t>
            </a:r>
          </a:p>
        </p:txBody>
      </p:sp>
      <p:sp>
        <p:nvSpPr>
          <p:cNvPr id="6" name="Rectangle 5"/>
          <p:cNvSpPr/>
          <p:nvPr/>
        </p:nvSpPr>
        <p:spPr>
          <a:xfrm>
            <a:off x="7246540" y="2420888"/>
            <a:ext cx="4643656" cy="540000"/>
          </a:xfrm>
          <a:prstGeom prst="rect">
            <a:avLst/>
          </a:prstGeom>
        </p:spPr>
        <p:txBody>
          <a:bodyPr wrap="square" anchor="ctr" anchorCtr="0">
            <a:noAutofit/>
          </a:bodyPr>
          <a:lstStyle/>
          <a:p>
            <a:r>
              <a:rPr lang="en-IN" sz="1800" dirty="0">
                <a:latin typeface="+mj-lt"/>
              </a:rPr>
              <a:t>Project Planning, Execution &amp; Demonstration</a:t>
            </a:r>
          </a:p>
        </p:txBody>
      </p:sp>
      <p:sp>
        <p:nvSpPr>
          <p:cNvPr id="7" name="Rectangle 6"/>
          <p:cNvSpPr/>
          <p:nvPr/>
        </p:nvSpPr>
        <p:spPr>
          <a:xfrm>
            <a:off x="7246540" y="3110672"/>
            <a:ext cx="3420000" cy="540000"/>
          </a:xfrm>
          <a:prstGeom prst="rect">
            <a:avLst/>
          </a:prstGeom>
        </p:spPr>
        <p:txBody>
          <a:bodyPr wrap="square" anchor="ctr" anchorCtr="0">
            <a:noAutofit/>
          </a:bodyPr>
          <a:lstStyle/>
          <a:p>
            <a:r>
              <a:rPr lang="en-IN" sz="1800" dirty="0">
                <a:latin typeface="+mj-lt"/>
              </a:rPr>
              <a:t>Project Closure</a:t>
            </a:r>
          </a:p>
        </p:txBody>
      </p:sp>
      <p:cxnSp>
        <p:nvCxnSpPr>
          <p:cNvPr id="8" name="Straight Connector 7"/>
          <p:cNvCxnSpPr/>
          <p:nvPr/>
        </p:nvCxnSpPr>
        <p:spPr>
          <a:xfrm>
            <a:off x="6814972" y="2277682"/>
            <a:ext cx="4644000" cy="0"/>
          </a:xfrm>
          <a:prstGeom prst="line">
            <a:avLst/>
          </a:prstGeom>
          <a:ln>
            <a:solidFill>
              <a:srgbClr val="FF62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14972" y="2960888"/>
            <a:ext cx="4644000"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14972" y="3650672"/>
            <a:ext cx="4644000" cy="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Highlights	</a:t>
            </a:r>
          </a:p>
        </p:txBody>
      </p:sp>
      <p:sp>
        <p:nvSpPr>
          <p:cNvPr id="3" name="Rectangle 2"/>
          <p:cNvSpPr/>
          <p:nvPr/>
        </p:nvSpPr>
        <p:spPr>
          <a:xfrm>
            <a:off x="261764" y="1268760"/>
            <a:ext cx="8064896" cy="4752528"/>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Project Overview:</a:t>
            </a: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IN" sz="1800" dirty="0">
                <a:solidFill>
                  <a:schemeClr val="tx1"/>
                </a:solidFill>
                <a:latin typeface="Times New Roman" panose="02020603050405020304" charset="0"/>
                <a:ea typeface="Times New Roman" panose="02020603050405020304"/>
                <a:cs typeface="Times New Roman" panose="02020603050405020304" charset="0"/>
              </a:rPr>
              <a:t>The Hospital Appointment System is a comprehensive web-based application that enables users to efficiently manage and book medical appointments. It caters to the needs of admin users, patients, and diagnostic center users. The system offers features such as user authentication, appointment scheduling, doctor and specialization management, revenue tracking, patient profiles, diagnostic test management, and payment processing. Admin users have access to a dashboard providing summary counts . Patients can view, book, and reschedule appointments, access their medical records, and manage family members' profiles. Diagnostic center users can manage tests, generate bills, and upload test reports. </a:t>
            </a: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p:txBody>
      </p:sp>
      <p:sp>
        <p:nvSpPr>
          <p:cNvPr id="4" name="Rectangle 3"/>
          <p:cNvSpPr/>
          <p:nvPr/>
        </p:nvSpPr>
        <p:spPr>
          <a:xfrm>
            <a:off x="8470676" y="1268760"/>
            <a:ext cx="3384376" cy="4752000"/>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ctr" defTabSz="666750">
              <a:lnSpc>
                <a:spcPct val="114000"/>
              </a:lnSpc>
              <a:spcBef>
                <a:spcPct val="0"/>
              </a:spcBef>
              <a:spcAft>
                <a:spcPts val="300"/>
              </a:spcAft>
            </a:pPr>
            <a:r>
              <a:rPr lang="en-IN" sz="1600" b="1" dirty="0">
                <a:solidFill>
                  <a:schemeClr val="tx1"/>
                </a:solidFill>
              </a:rPr>
              <a:t>Project Team </a:t>
            </a: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Team leader: </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P. V. V. Mahesh Kumar</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G. Beulah Christiana</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Team Members:</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B. Deepika </a:t>
            </a:r>
            <a:r>
              <a:rPr lang="en-IN" sz="1600" b="1" dirty="0" err="1">
                <a:solidFill>
                  <a:schemeClr val="tx1"/>
                </a:solidFill>
                <a:latin typeface="+mj-lt"/>
                <a:ea typeface="Times New Roman" panose="02020603050405020304"/>
                <a:cs typeface="Open Sans"/>
              </a:rPr>
              <a:t>Sowjanya</a:t>
            </a:r>
            <a:r>
              <a:rPr lang="en-IN" sz="1600" b="1" dirty="0">
                <a:solidFill>
                  <a:schemeClr val="tx1"/>
                </a:solidFill>
                <a:latin typeface="+mj-lt"/>
                <a:ea typeface="Times New Roman" panose="02020603050405020304"/>
                <a:cs typeface="Open Sans"/>
              </a:rPr>
              <a:t> </a:t>
            </a:r>
          </a:p>
          <a:p>
            <a:pPr marL="285750" indent="-285750" algn="just" defTabSz="666750">
              <a:lnSpc>
                <a:spcPct val="114000"/>
              </a:lnSpc>
              <a:spcBef>
                <a:spcPct val="0"/>
              </a:spcBef>
              <a:spcAft>
                <a:spcPts val="300"/>
              </a:spcAft>
              <a:buFont typeface="Arial" panose="020B0604020202020204" pitchFamily="34" charset="0"/>
              <a:buChar char="•"/>
            </a:pPr>
            <a:r>
              <a:rPr lang="en-IN" sz="1600" b="1">
                <a:solidFill>
                  <a:schemeClr val="tx1"/>
                </a:solidFill>
                <a:latin typeface="+mj-lt"/>
                <a:ea typeface="Times New Roman" panose="02020603050405020304"/>
                <a:cs typeface="Open Sans"/>
              </a:rPr>
              <a:t>T.R.Indira</a:t>
            </a:r>
            <a:r>
              <a:rPr lang="en-IN" sz="1600" b="1" dirty="0">
                <a:solidFill>
                  <a:schemeClr val="tx1"/>
                </a:solidFill>
                <a:latin typeface="+mj-lt"/>
                <a:ea typeface="Times New Roman" panose="02020603050405020304"/>
                <a:cs typeface="Open Sans"/>
              </a:rPr>
              <a:t> Priyadarshini </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B. </a:t>
            </a:r>
            <a:r>
              <a:rPr lang="en-IN" sz="1600" b="1" dirty="0" err="1">
                <a:solidFill>
                  <a:schemeClr val="tx1"/>
                </a:solidFill>
                <a:latin typeface="+mj-lt"/>
                <a:ea typeface="Times New Roman" panose="02020603050405020304"/>
                <a:cs typeface="Open Sans"/>
              </a:rPr>
              <a:t>Nikshipth</a:t>
            </a:r>
            <a:r>
              <a:rPr lang="en-IN" sz="1600" b="1" dirty="0">
                <a:solidFill>
                  <a:schemeClr val="tx1"/>
                </a:solidFill>
                <a:latin typeface="+mj-lt"/>
                <a:ea typeface="Times New Roman" panose="02020603050405020304"/>
                <a:cs typeface="Open Sans"/>
              </a:rPr>
              <a:t> </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N. </a:t>
            </a:r>
            <a:r>
              <a:rPr lang="en-IN" sz="1600" b="1" dirty="0" err="1">
                <a:solidFill>
                  <a:schemeClr val="tx1"/>
                </a:solidFill>
                <a:latin typeface="+mj-lt"/>
                <a:ea typeface="Times New Roman" panose="02020603050405020304"/>
                <a:cs typeface="Open Sans"/>
              </a:rPr>
              <a:t>Shanmukha</a:t>
            </a:r>
            <a:r>
              <a:rPr lang="en-IN" sz="1600" b="1" dirty="0">
                <a:solidFill>
                  <a:schemeClr val="tx1"/>
                </a:solidFill>
                <a:latin typeface="+mj-lt"/>
                <a:ea typeface="Times New Roman" panose="02020603050405020304"/>
                <a:cs typeface="Open Sans"/>
              </a:rPr>
              <a:t> Rama </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5" name="Text Box 4"/>
          <p:cNvSpPr txBox="1"/>
          <p:nvPr/>
        </p:nvSpPr>
        <p:spPr>
          <a:xfrm>
            <a:off x="2030730" y="1582420"/>
            <a:ext cx="309880" cy="260350"/>
          </a:xfrm>
          <a:prstGeom prst="rect">
            <a:avLst/>
          </a:prstGeom>
          <a:noFill/>
        </p:spPr>
        <p:txBody>
          <a:bodyPr wrap="non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Problem statement/ Challenges you are addressing with this project:</a:t>
            </a: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US" sz="1600" dirty="0">
                <a:solidFill>
                  <a:schemeClr val="tx1"/>
                </a:solidFill>
                <a:latin typeface="Times New Roman" panose="02020603050405020304" pitchFamily="18" charset="0"/>
                <a:cs typeface="Times New Roman" panose="02020603050405020304" pitchFamily="18" charset="0"/>
              </a:rPr>
              <a:t>The Hospital Appointment System project aims to address challenges such as inefficient appointment booking, lack of centralized information, limited access to diagnostic reports, inadequate revenue tracking, inconvenience for patients and doctors, and manual prescription and consultation updates. By implementing an automated system with centralized data management, seamless report integration, efficient revenue tracking, and user-friendly features, the project aims to streamline operations, enhance patient care, and optimize the workflow within the hospital.</a:t>
            </a:r>
            <a:endParaRPr lang="en-IN" sz="1600" dirty="0">
              <a:solidFill>
                <a:schemeClr val="tx1"/>
              </a:solidFill>
              <a:latin typeface="Times New Roman" panose="02020603050405020304" pitchFamily="18" charset="0"/>
              <a:cs typeface="Times New Roman" panose="02020603050405020304" pitchFamily="18" charset="0"/>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r>
              <a:rPr lang="en-IN" sz="1600" b="1" dirty="0">
                <a:solidFill>
                  <a:schemeClr val="tx1"/>
                </a:solidFill>
              </a:rPr>
              <a:t>Project Goals:</a:t>
            </a:r>
            <a:endParaRPr lang="en-IN" sz="1600" dirty="0">
              <a:solidFill>
                <a:schemeClr val="tx1"/>
              </a:solidFill>
              <a:latin typeface="Open Sans"/>
              <a:ea typeface="Times New Roman" panose="02020603050405020304"/>
              <a:cs typeface="Open Sans"/>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Streamline Appointment Booking</a:t>
            </a: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Enhanced Patient Experience</a:t>
            </a: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Revenue Tracking and Reporting</a:t>
            </a: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Efficient Management</a:t>
            </a: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Highlights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0206" y="77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a:p>
            <a:pPr algn="ctr"/>
            <a:r>
              <a:rPr lang="en-US" sz="1400" dirty="0">
                <a:solidFill>
                  <a:schemeClr val="tx1"/>
                </a:solidFill>
              </a:rPr>
              <a:t>P. V. V. Mahesh Kumar</a:t>
            </a:r>
            <a:endParaRPr lang="en-IN" sz="1400" dirty="0">
              <a:solidFill>
                <a:schemeClr val="tx1"/>
              </a:solidFill>
            </a:endParaRPr>
          </a:p>
        </p:txBody>
      </p:sp>
      <p:sp>
        <p:nvSpPr>
          <p:cNvPr id="5" name="Rounded Rectangle 4"/>
          <p:cNvSpPr/>
          <p:nvPr/>
        </p:nvSpPr>
        <p:spPr>
          <a:xfrm>
            <a:off x="2513806" y="77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pitchFamily="18" charset="0"/>
                <a:cs typeface="Times New Roman" panose="02020603050405020304" pitchFamily="18" charset="0"/>
              </a:rPr>
              <a:t>Primary Role</a:t>
            </a:r>
            <a:r>
              <a:rPr lang="en-US" sz="1300" dirty="0">
                <a:solidFill>
                  <a:schemeClr val="tx1"/>
                </a:solidFill>
                <a:latin typeface="Times New Roman" panose="02020603050405020304" pitchFamily="18" charset="0"/>
                <a:cs typeface="Times New Roman" panose="02020603050405020304" pitchFamily="18" charset="0"/>
              </a:rPr>
              <a:t>: Appointment Management</a:t>
            </a:r>
          </a:p>
          <a:p>
            <a:r>
              <a:rPr lang="en-US" sz="1300" b="1" i="1" dirty="0">
                <a:solidFill>
                  <a:schemeClr val="tx1"/>
                </a:solidFill>
                <a:latin typeface="Times New Roman" panose="02020603050405020304" pitchFamily="18" charset="0"/>
                <a:cs typeface="Times New Roman" panose="02020603050405020304" pitchFamily="18" charset="0"/>
              </a:rPr>
              <a:t>Responsibilities</a:t>
            </a:r>
            <a:r>
              <a:rPr lang="en-US" sz="1300" dirty="0">
                <a:solidFill>
                  <a:schemeClr val="tx1"/>
                </a:solidFill>
                <a:latin typeface="Times New Roman" panose="02020603050405020304" pitchFamily="18" charset="0"/>
                <a:cs typeface="Times New Roman" panose="02020603050405020304" pitchFamily="18" charset="0"/>
              </a:rPr>
              <a:t>: Handles the controllers for appointment-related functionalities and implements appointment management services. Interacts with the </a:t>
            </a:r>
            <a:r>
              <a:rPr lang="en-US" sz="1300" dirty="0" err="1">
                <a:solidFill>
                  <a:schemeClr val="tx1"/>
                </a:solidFill>
                <a:latin typeface="Times New Roman" panose="02020603050405020304" pitchFamily="18" charset="0"/>
                <a:cs typeface="Times New Roman" panose="02020603050405020304" pitchFamily="18" charset="0"/>
              </a:rPr>
              <a:t>AppointmentsDao</a:t>
            </a:r>
            <a:r>
              <a:rPr lang="en-US" sz="1300" dirty="0">
                <a:solidFill>
                  <a:schemeClr val="tx1"/>
                </a:solidFill>
                <a:latin typeface="Times New Roman" panose="02020603050405020304" pitchFamily="18" charset="0"/>
                <a:cs typeface="Times New Roman" panose="02020603050405020304" pitchFamily="18" charset="0"/>
              </a:rPr>
              <a:t> for data access. Performs unit testing for the </a:t>
            </a:r>
            <a:r>
              <a:rPr lang="en-US" sz="1300" dirty="0" err="1">
                <a:solidFill>
                  <a:schemeClr val="tx1"/>
                </a:solidFill>
                <a:latin typeface="Times New Roman" panose="02020603050405020304" pitchFamily="18" charset="0"/>
                <a:cs typeface="Times New Roman" panose="02020603050405020304" pitchFamily="18" charset="0"/>
              </a:rPr>
              <a:t>AppointmentService</a:t>
            </a:r>
            <a:r>
              <a:rPr lang="en-US" sz="1300" dirty="0">
                <a:solidFill>
                  <a:schemeClr val="tx1"/>
                </a:solidFill>
                <a:latin typeface="Times New Roman" panose="02020603050405020304" pitchFamily="18" charset="0"/>
                <a:cs typeface="Times New Roman" panose="02020603050405020304" pitchFamily="18" charset="0"/>
              </a:rPr>
              <a:t>.</a:t>
            </a:r>
            <a:endParaRPr lang="en-IN" sz="13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357000" y="1719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G. Beulah Christiana </a:t>
            </a:r>
          </a:p>
        </p:txBody>
      </p:sp>
      <p:sp>
        <p:nvSpPr>
          <p:cNvPr id="7" name="Rounded Rectangle 6"/>
          <p:cNvSpPr/>
          <p:nvPr/>
        </p:nvSpPr>
        <p:spPr>
          <a:xfrm>
            <a:off x="2490600" y="1719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pitchFamily="18" charset="0"/>
                <a:cs typeface="Times New Roman" panose="02020603050405020304" pitchFamily="18" charset="0"/>
              </a:rPr>
              <a:t>Primary Role</a:t>
            </a:r>
            <a:r>
              <a:rPr lang="en-US" sz="1300" dirty="0">
                <a:solidFill>
                  <a:schemeClr val="tx1"/>
                </a:solidFill>
                <a:latin typeface="Times New Roman" panose="02020603050405020304" pitchFamily="18" charset="0"/>
                <a:cs typeface="Times New Roman" panose="02020603050405020304" pitchFamily="18" charset="0"/>
              </a:rPr>
              <a:t>: Payment and Test Booking</a:t>
            </a:r>
          </a:p>
          <a:p>
            <a:r>
              <a:rPr lang="en-US" sz="1300" b="1" i="1" dirty="0">
                <a:solidFill>
                  <a:schemeClr val="tx1"/>
                </a:solidFill>
                <a:latin typeface="Times New Roman" panose="02020603050405020304" pitchFamily="18" charset="0"/>
                <a:cs typeface="Times New Roman" panose="02020603050405020304" pitchFamily="18" charset="0"/>
              </a:rPr>
              <a:t>Responsibilities</a:t>
            </a:r>
            <a:r>
              <a:rPr lang="en-US" sz="1300" dirty="0">
                <a:solidFill>
                  <a:schemeClr val="tx1"/>
                </a:solidFill>
                <a:latin typeface="Times New Roman" panose="02020603050405020304" pitchFamily="18" charset="0"/>
                <a:cs typeface="Times New Roman" panose="02020603050405020304" pitchFamily="18" charset="0"/>
              </a:rPr>
              <a:t>: Manages the controllers for payment processing and test booking. Implements services for payment-related functionalities and patient dashboard operations. Interacts with the </a:t>
            </a:r>
            <a:r>
              <a:rPr lang="en-US" sz="1300" dirty="0" err="1">
                <a:solidFill>
                  <a:schemeClr val="tx1"/>
                </a:solidFill>
                <a:latin typeface="Times New Roman" panose="02020603050405020304" pitchFamily="18" charset="0"/>
                <a:cs typeface="Times New Roman" panose="02020603050405020304" pitchFamily="18" charset="0"/>
              </a:rPr>
              <a:t>DiagnosticBillDao</a:t>
            </a:r>
            <a:r>
              <a:rPr lang="en-US" sz="1300" dirty="0">
                <a:solidFill>
                  <a:schemeClr val="tx1"/>
                </a:solidFill>
                <a:latin typeface="Times New Roman" panose="02020603050405020304" pitchFamily="18" charset="0"/>
                <a:cs typeface="Times New Roman" panose="02020603050405020304" pitchFamily="18" charset="0"/>
              </a:rPr>
              <a:t> and </a:t>
            </a:r>
            <a:r>
              <a:rPr lang="en-US" sz="1300" dirty="0" err="1">
                <a:solidFill>
                  <a:schemeClr val="tx1"/>
                </a:solidFill>
                <a:latin typeface="Times New Roman" panose="02020603050405020304" pitchFamily="18" charset="0"/>
                <a:cs typeface="Times New Roman" panose="02020603050405020304" pitchFamily="18" charset="0"/>
              </a:rPr>
              <a:t>AdminDao</a:t>
            </a:r>
            <a:r>
              <a:rPr lang="en-US" sz="1300" dirty="0">
                <a:solidFill>
                  <a:schemeClr val="tx1"/>
                </a:solidFill>
                <a:latin typeface="Times New Roman" panose="02020603050405020304" pitchFamily="18" charset="0"/>
                <a:cs typeface="Times New Roman" panose="02020603050405020304" pitchFamily="18" charset="0"/>
              </a:rPr>
              <a:t> for data access. Performs unit testing for the </a:t>
            </a:r>
            <a:r>
              <a:rPr lang="en-US" sz="1300" dirty="0" err="1">
                <a:solidFill>
                  <a:schemeClr val="tx1"/>
                </a:solidFill>
                <a:latin typeface="Times New Roman" panose="02020603050405020304" pitchFamily="18" charset="0"/>
                <a:cs typeface="Times New Roman" panose="02020603050405020304" pitchFamily="18" charset="0"/>
              </a:rPr>
              <a:t>PaymentService</a:t>
            </a:r>
            <a:r>
              <a:rPr lang="en-US" sz="1300" dirty="0">
                <a:solidFill>
                  <a:schemeClr val="tx1"/>
                </a:solidFill>
                <a:latin typeface="Times New Roman" panose="02020603050405020304" pitchFamily="18" charset="0"/>
                <a:cs typeface="Times New Roman" panose="02020603050405020304" pitchFamily="18" charset="0"/>
              </a:rPr>
              <a:t> and </a:t>
            </a:r>
            <a:r>
              <a:rPr lang="en-US" sz="1300" dirty="0" err="1">
                <a:solidFill>
                  <a:schemeClr val="tx1"/>
                </a:solidFill>
                <a:latin typeface="Times New Roman" panose="02020603050405020304" pitchFamily="18" charset="0"/>
                <a:cs typeface="Times New Roman" panose="02020603050405020304" pitchFamily="18" charset="0"/>
              </a:rPr>
              <a:t>PatientService</a:t>
            </a:r>
            <a:r>
              <a:rPr lang="en-US" sz="1300" dirty="0">
                <a:solidFill>
                  <a:schemeClr val="tx1"/>
                </a:solidFill>
                <a:latin typeface="Times New Roman" panose="02020603050405020304" pitchFamily="18" charset="0"/>
                <a:cs typeface="Times New Roman" panose="02020603050405020304" pitchFamily="18" charset="0"/>
              </a:rPr>
              <a:t>.</a:t>
            </a:r>
            <a:endParaRPr lang="en-IN" sz="13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80206" y="2661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B. Deepika </a:t>
            </a:r>
            <a:r>
              <a:rPr lang="en-IN" sz="1400" dirty="0" err="1">
                <a:solidFill>
                  <a:schemeClr val="tx1"/>
                </a:solidFill>
              </a:rPr>
              <a:t>Sowjanya</a:t>
            </a:r>
            <a:endParaRPr lang="en-IN" sz="1400" dirty="0">
              <a:solidFill>
                <a:schemeClr val="tx1"/>
              </a:solidFill>
            </a:endParaRPr>
          </a:p>
        </p:txBody>
      </p:sp>
      <p:sp>
        <p:nvSpPr>
          <p:cNvPr id="9" name="Rounded Rectangle 8"/>
          <p:cNvSpPr/>
          <p:nvPr/>
        </p:nvSpPr>
        <p:spPr>
          <a:xfrm>
            <a:off x="2513806" y="2661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300" b="1" i="1" dirty="0">
                <a:solidFill>
                  <a:schemeClr val="tx1"/>
                </a:solidFill>
                <a:latin typeface="Times New Roman" panose="02020603050405020304" pitchFamily="18" charset="0"/>
                <a:cs typeface="Times New Roman" panose="02020603050405020304" pitchFamily="18" charset="0"/>
              </a:rPr>
              <a:t>Primary Role</a:t>
            </a:r>
            <a:r>
              <a:rPr lang="en-US" sz="1300" dirty="0">
                <a:solidFill>
                  <a:schemeClr val="tx1"/>
                </a:solidFill>
                <a:latin typeface="Times New Roman" panose="02020603050405020304" pitchFamily="18" charset="0"/>
                <a:cs typeface="Times New Roman" panose="02020603050405020304" pitchFamily="18" charset="0"/>
              </a:rPr>
              <a:t>: Test and Specialization Management</a:t>
            </a:r>
          </a:p>
          <a:p>
            <a:pPr algn="just"/>
            <a:r>
              <a:rPr lang="en-US" sz="1300" b="1" i="1" dirty="0">
                <a:solidFill>
                  <a:schemeClr val="tx1"/>
                </a:solidFill>
                <a:latin typeface="Times New Roman" panose="02020603050405020304" pitchFamily="18" charset="0"/>
                <a:cs typeface="Times New Roman" panose="02020603050405020304" pitchFamily="18" charset="0"/>
              </a:rPr>
              <a:t>Responsibilities</a:t>
            </a:r>
            <a:r>
              <a:rPr lang="en-US" sz="1300" dirty="0">
                <a:solidFill>
                  <a:schemeClr val="tx1"/>
                </a:solidFill>
                <a:latin typeface="Times New Roman" panose="02020603050405020304" pitchFamily="18" charset="0"/>
                <a:cs typeface="Times New Roman" panose="02020603050405020304" pitchFamily="18" charset="0"/>
              </a:rPr>
              <a:t>: Manages the controllers for tests and specializations. Implements services for test-related functionalities and interacts with the Test DAO and Specialization DAO for data access. Performs unit testing for the Test Service and Specialization Service</a:t>
            </a:r>
            <a:endParaRPr lang="en-IN" sz="1300" dirty="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80206" y="3603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a:solidFill>
                  <a:schemeClr val="tx1"/>
                </a:solidFill>
              </a:rPr>
              <a:t> </a:t>
            </a:r>
          </a:p>
          <a:p>
            <a:pPr algn="ctr"/>
            <a:r>
              <a:rPr lang="en-IN" sz="1400" dirty="0" err="1">
                <a:solidFill>
                  <a:schemeClr val="tx1"/>
                </a:solidFill>
              </a:rPr>
              <a:t>T.R.Indira</a:t>
            </a:r>
            <a:r>
              <a:rPr lang="en-IN" sz="1400" dirty="0">
                <a:solidFill>
                  <a:schemeClr val="tx1"/>
                </a:solidFill>
              </a:rPr>
              <a:t> Priyadarshini</a:t>
            </a:r>
          </a:p>
        </p:txBody>
      </p:sp>
      <p:sp>
        <p:nvSpPr>
          <p:cNvPr id="11" name="Rounded Rectangle 10"/>
          <p:cNvSpPr/>
          <p:nvPr/>
        </p:nvSpPr>
        <p:spPr>
          <a:xfrm>
            <a:off x="2513806" y="3603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pitchFamily="18" charset="0"/>
                <a:cs typeface="Times New Roman" panose="02020603050405020304" pitchFamily="18" charset="0"/>
              </a:rPr>
              <a:t>Primary Role</a:t>
            </a:r>
            <a:r>
              <a:rPr lang="en-US" sz="1300" dirty="0">
                <a:solidFill>
                  <a:schemeClr val="tx1"/>
                </a:solidFill>
                <a:latin typeface="Times New Roman" panose="02020603050405020304" pitchFamily="18" charset="0"/>
                <a:cs typeface="Times New Roman" panose="02020603050405020304" pitchFamily="18" charset="0"/>
              </a:rPr>
              <a:t>: Post Consultation Update and Admin Management</a:t>
            </a:r>
          </a:p>
          <a:p>
            <a:r>
              <a:rPr lang="en-US" sz="1300" b="1" i="1" dirty="0">
                <a:solidFill>
                  <a:schemeClr val="tx1"/>
                </a:solidFill>
                <a:latin typeface="Times New Roman" panose="02020603050405020304" pitchFamily="18" charset="0"/>
                <a:cs typeface="Times New Roman" panose="02020603050405020304" pitchFamily="18" charset="0"/>
              </a:rPr>
              <a:t>Responsibilities</a:t>
            </a:r>
            <a:r>
              <a:rPr lang="en-US" sz="1300" dirty="0">
                <a:solidFill>
                  <a:schemeClr val="tx1"/>
                </a:solidFill>
                <a:latin typeface="Times New Roman" panose="02020603050405020304" pitchFamily="18" charset="0"/>
                <a:cs typeface="Times New Roman" panose="02020603050405020304" pitchFamily="18" charset="0"/>
              </a:rPr>
              <a:t>: Handles the controllers for post-consultation updates and admin-related functionalities. Implements services for updating patient profiles and performs admin-related tasks. Interacts with the </a:t>
            </a:r>
            <a:r>
              <a:rPr lang="en-US" sz="1300" dirty="0" err="1">
                <a:solidFill>
                  <a:schemeClr val="tx1"/>
                </a:solidFill>
                <a:latin typeface="Times New Roman" panose="02020603050405020304" pitchFamily="18" charset="0"/>
                <a:cs typeface="Times New Roman" panose="02020603050405020304" pitchFamily="18" charset="0"/>
              </a:rPr>
              <a:t>PatientProfileUpdateDao</a:t>
            </a:r>
            <a:r>
              <a:rPr lang="en-US" sz="1300" dirty="0">
                <a:solidFill>
                  <a:schemeClr val="tx1"/>
                </a:solidFill>
                <a:latin typeface="Times New Roman" panose="02020603050405020304" pitchFamily="18" charset="0"/>
                <a:cs typeface="Times New Roman" panose="02020603050405020304" pitchFamily="18" charset="0"/>
              </a:rPr>
              <a:t> for data access. Performs unit testing for the </a:t>
            </a:r>
            <a:r>
              <a:rPr lang="en-US" sz="1300" dirty="0" err="1">
                <a:solidFill>
                  <a:schemeClr val="tx1"/>
                </a:solidFill>
                <a:latin typeface="Times New Roman" panose="02020603050405020304" pitchFamily="18" charset="0"/>
                <a:cs typeface="Times New Roman" panose="02020603050405020304" pitchFamily="18" charset="0"/>
              </a:rPr>
              <a:t>UpdateProfileService</a:t>
            </a:r>
            <a:r>
              <a:rPr lang="en-US" sz="1300" dirty="0">
                <a:solidFill>
                  <a:schemeClr val="tx1"/>
                </a:solidFill>
                <a:latin typeface="Times New Roman" panose="02020603050405020304" pitchFamily="18" charset="0"/>
                <a:cs typeface="Times New Roman" panose="02020603050405020304" pitchFamily="18" charset="0"/>
              </a:rPr>
              <a:t>.</a:t>
            </a:r>
            <a:endParaRPr lang="en-IN" sz="1300"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380206" y="4545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400" dirty="0">
              <a:solidFill>
                <a:schemeClr val="tx1"/>
              </a:solidFill>
            </a:endParaRPr>
          </a:p>
          <a:p>
            <a:pPr algn="ctr"/>
            <a:r>
              <a:rPr lang="en-IN" sz="1400" dirty="0">
                <a:solidFill>
                  <a:schemeClr val="tx1"/>
                </a:solidFill>
              </a:rPr>
              <a:t>B. R. Y. </a:t>
            </a:r>
            <a:r>
              <a:rPr lang="en-IN" sz="1400" dirty="0" err="1">
                <a:solidFill>
                  <a:schemeClr val="tx1"/>
                </a:solidFill>
              </a:rPr>
              <a:t>Nikshipth</a:t>
            </a:r>
            <a:endParaRPr lang="en-IN" sz="1400" dirty="0">
              <a:solidFill>
                <a:schemeClr val="tx1"/>
              </a:solidFill>
            </a:endParaRPr>
          </a:p>
        </p:txBody>
      </p:sp>
      <p:sp>
        <p:nvSpPr>
          <p:cNvPr id="13" name="Rounded Rectangle 12"/>
          <p:cNvSpPr/>
          <p:nvPr/>
        </p:nvSpPr>
        <p:spPr>
          <a:xfrm>
            <a:off x="2513806" y="4545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pitchFamily="18" charset="0"/>
                <a:cs typeface="Times New Roman" panose="02020603050405020304" pitchFamily="18" charset="0"/>
              </a:rPr>
              <a:t>Primary Role</a:t>
            </a:r>
            <a:r>
              <a:rPr lang="en-US" sz="1300" dirty="0">
                <a:solidFill>
                  <a:schemeClr val="tx1"/>
                </a:solidFill>
                <a:latin typeface="Times New Roman" panose="02020603050405020304" pitchFamily="18" charset="0"/>
                <a:cs typeface="Times New Roman" panose="02020603050405020304" pitchFamily="18" charset="0"/>
              </a:rPr>
              <a:t>: Report and Patient Management</a:t>
            </a:r>
          </a:p>
          <a:p>
            <a:r>
              <a:rPr lang="en-US" sz="1300" b="1" i="1" dirty="0">
                <a:solidFill>
                  <a:schemeClr val="tx1"/>
                </a:solidFill>
                <a:latin typeface="Times New Roman" panose="02020603050405020304" pitchFamily="18" charset="0"/>
                <a:cs typeface="Times New Roman" panose="02020603050405020304" pitchFamily="18" charset="0"/>
              </a:rPr>
              <a:t>Responsibilities</a:t>
            </a:r>
            <a:r>
              <a:rPr lang="en-US" sz="1300" dirty="0">
                <a:solidFill>
                  <a:schemeClr val="tx1"/>
                </a:solidFill>
                <a:latin typeface="Times New Roman" panose="02020603050405020304" pitchFamily="18" charset="0"/>
                <a:cs typeface="Times New Roman" panose="02020603050405020304" pitchFamily="18" charset="0"/>
              </a:rPr>
              <a:t>: Manages the controllers for generating reports and handling patient-related functionalities. Implements services for report generation and family member management. Interacts with the </a:t>
            </a:r>
            <a:r>
              <a:rPr lang="en-US" sz="1300" dirty="0" err="1">
                <a:solidFill>
                  <a:schemeClr val="tx1"/>
                </a:solidFill>
                <a:latin typeface="Times New Roman" panose="02020603050405020304" pitchFamily="18" charset="0"/>
                <a:cs typeface="Times New Roman" panose="02020603050405020304" pitchFamily="18" charset="0"/>
              </a:rPr>
              <a:t>DcDao</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PatientDao</a:t>
            </a:r>
            <a:r>
              <a:rPr lang="en-US" sz="1300" dirty="0">
                <a:solidFill>
                  <a:schemeClr val="tx1"/>
                </a:solidFill>
                <a:latin typeface="Times New Roman" panose="02020603050405020304" pitchFamily="18" charset="0"/>
                <a:cs typeface="Times New Roman" panose="02020603050405020304" pitchFamily="18" charset="0"/>
              </a:rPr>
              <a:t>, and </a:t>
            </a:r>
            <a:r>
              <a:rPr lang="en-US" sz="1300" dirty="0" err="1">
                <a:solidFill>
                  <a:schemeClr val="tx1"/>
                </a:solidFill>
                <a:latin typeface="Times New Roman" panose="02020603050405020304" pitchFamily="18" charset="0"/>
                <a:cs typeface="Times New Roman" panose="02020603050405020304" pitchFamily="18" charset="0"/>
              </a:rPr>
              <a:t>FamilyMemberDao</a:t>
            </a:r>
            <a:r>
              <a:rPr lang="en-US" sz="1300" dirty="0">
                <a:solidFill>
                  <a:schemeClr val="tx1"/>
                </a:solidFill>
                <a:latin typeface="Times New Roman" panose="02020603050405020304" pitchFamily="18" charset="0"/>
                <a:cs typeface="Times New Roman" panose="02020603050405020304" pitchFamily="18" charset="0"/>
              </a:rPr>
              <a:t> for data access. Performs unit testing for the </a:t>
            </a:r>
            <a:r>
              <a:rPr lang="en-US" sz="1300" dirty="0" err="1">
                <a:solidFill>
                  <a:schemeClr val="tx1"/>
                </a:solidFill>
                <a:latin typeface="Times New Roman" panose="02020603050405020304" pitchFamily="18" charset="0"/>
                <a:cs typeface="Times New Roman" panose="02020603050405020304" pitchFamily="18" charset="0"/>
              </a:rPr>
              <a:t>ReportService</a:t>
            </a:r>
            <a:r>
              <a:rPr lang="en-US" sz="1300" dirty="0">
                <a:solidFill>
                  <a:schemeClr val="tx1"/>
                </a:solidFill>
                <a:latin typeface="Times New Roman" panose="02020603050405020304" pitchFamily="18" charset="0"/>
                <a:cs typeface="Times New Roman" panose="02020603050405020304" pitchFamily="18" charset="0"/>
              </a:rPr>
              <a:t> and </a:t>
            </a:r>
            <a:r>
              <a:rPr lang="en-US" sz="1300" dirty="0" err="1">
                <a:solidFill>
                  <a:schemeClr val="tx1"/>
                </a:solidFill>
                <a:latin typeface="Times New Roman" panose="02020603050405020304" pitchFamily="18" charset="0"/>
                <a:cs typeface="Times New Roman" panose="02020603050405020304" pitchFamily="18" charset="0"/>
              </a:rPr>
              <a:t>FamilyMemberService</a:t>
            </a:r>
            <a:r>
              <a:rPr lang="en-US" sz="1300" dirty="0">
                <a:solidFill>
                  <a:schemeClr val="tx1"/>
                </a:solidFill>
                <a:latin typeface="Times New Roman" panose="02020603050405020304" pitchFamily="18" charset="0"/>
                <a:cs typeface="Times New Roman" panose="02020603050405020304" pitchFamily="18" charset="0"/>
              </a:rPr>
              <a:t>.</a:t>
            </a:r>
            <a:endParaRPr lang="en-IN" sz="1300" dirty="0">
              <a:solidFill>
                <a:schemeClr val="tx1"/>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380206" y="548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N. </a:t>
            </a:r>
            <a:r>
              <a:rPr lang="en-IN" sz="1400" dirty="0" err="1">
                <a:solidFill>
                  <a:schemeClr val="tx1"/>
                </a:solidFill>
              </a:rPr>
              <a:t>Shanmukha</a:t>
            </a:r>
            <a:r>
              <a:rPr lang="en-IN" sz="1400" dirty="0">
                <a:solidFill>
                  <a:schemeClr val="tx1"/>
                </a:solidFill>
              </a:rPr>
              <a:t> Rama </a:t>
            </a:r>
          </a:p>
        </p:txBody>
      </p:sp>
      <p:sp>
        <p:nvSpPr>
          <p:cNvPr id="15" name="Rounded Rectangle 14"/>
          <p:cNvSpPr/>
          <p:nvPr/>
        </p:nvSpPr>
        <p:spPr>
          <a:xfrm>
            <a:off x="2513806" y="548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300" b="1" i="1" dirty="0">
                <a:solidFill>
                  <a:schemeClr val="tx1"/>
                </a:solidFill>
                <a:latin typeface="Times New Roman" panose="02020603050405020304" pitchFamily="18" charset="0"/>
                <a:cs typeface="Times New Roman" panose="02020603050405020304" pitchFamily="18" charset="0"/>
              </a:rPr>
              <a:t>Primary Role: </a:t>
            </a:r>
            <a:r>
              <a:rPr lang="en-US" sz="1300" dirty="0">
                <a:solidFill>
                  <a:schemeClr val="tx1"/>
                </a:solidFill>
                <a:latin typeface="Times New Roman" panose="02020603050405020304" pitchFamily="18" charset="0"/>
                <a:cs typeface="Times New Roman" panose="02020603050405020304" pitchFamily="18" charset="0"/>
              </a:rPr>
              <a:t>Doctor Management, User Management</a:t>
            </a:r>
          </a:p>
          <a:p>
            <a:pPr algn="just"/>
            <a:r>
              <a:rPr lang="en-US" sz="1300" b="1" i="1" dirty="0">
                <a:solidFill>
                  <a:schemeClr val="tx1"/>
                </a:solidFill>
                <a:latin typeface="Times New Roman" panose="02020603050405020304" pitchFamily="18" charset="0"/>
                <a:cs typeface="Times New Roman" panose="02020603050405020304" pitchFamily="18" charset="0"/>
              </a:rPr>
              <a:t>Responsibilities</a:t>
            </a:r>
            <a:r>
              <a:rPr lang="en-US" sz="1300" dirty="0">
                <a:solidFill>
                  <a:schemeClr val="tx1"/>
                </a:solidFill>
                <a:latin typeface="Times New Roman" panose="02020603050405020304" pitchFamily="18" charset="0"/>
                <a:cs typeface="Times New Roman" panose="02020603050405020304" pitchFamily="18" charset="0"/>
              </a:rPr>
              <a:t>: Handles the controllers related to doctors, such as doctor registration. Implements services for doctor-related functionalities and interacts with the </a:t>
            </a:r>
            <a:r>
              <a:rPr lang="en-US" sz="1300" dirty="0" err="1">
                <a:solidFill>
                  <a:schemeClr val="tx1"/>
                </a:solidFill>
                <a:latin typeface="Times New Roman" panose="02020603050405020304" pitchFamily="18" charset="0"/>
                <a:cs typeface="Times New Roman" panose="02020603050405020304" pitchFamily="18" charset="0"/>
              </a:rPr>
              <a:t>DoctorDao</a:t>
            </a:r>
            <a:r>
              <a:rPr lang="en-US" sz="1300" dirty="0">
                <a:solidFill>
                  <a:schemeClr val="tx1"/>
                </a:solidFill>
                <a:latin typeface="Times New Roman" panose="02020603050405020304" pitchFamily="18" charset="0"/>
                <a:cs typeface="Times New Roman" panose="02020603050405020304" pitchFamily="18" charset="0"/>
              </a:rPr>
              <a:t> and </a:t>
            </a:r>
            <a:r>
              <a:rPr lang="en-US" sz="1300" dirty="0" err="1">
                <a:solidFill>
                  <a:schemeClr val="tx1"/>
                </a:solidFill>
                <a:latin typeface="Times New Roman" panose="02020603050405020304" pitchFamily="18" charset="0"/>
                <a:cs typeface="Times New Roman" panose="02020603050405020304" pitchFamily="18" charset="0"/>
              </a:rPr>
              <a:t>DocScheduleDao</a:t>
            </a:r>
            <a:r>
              <a:rPr lang="en-US" sz="1300" dirty="0">
                <a:solidFill>
                  <a:schemeClr val="tx1"/>
                </a:solidFill>
                <a:latin typeface="Times New Roman" panose="02020603050405020304" pitchFamily="18" charset="0"/>
                <a:cs typeface="Times New Roman" panose="02020603050405020304" pitchFamily="18" charset="0"/>
              </a:rPr>
              <a:t> for data access. Performs unit testing for the </a:t>
            </a:r>
            <a:r>
              <a:rPr lang="en-US" sz="1300" dirty="0" err="1">
                <a:solidFill>
                  <a:schemeClr val="tx1"/>
                </a:solidFill>
                <a:latin typeface="Times New Roman" panose="02020603050405020304" pitchFamily="18" charset="0"/>
                <a:cs typeface="Times New Roman" panose="02020603050405020304" pitchFamily="18" charset="0"/>
              </a:rPr>
              <a:t>DoctorService</a:t>
            </a:r>
            <a:r>
              <a:rPr lang="en-US" sz="1300" dirty="0">
                <a:solidFill>
                  <a:schemeClr val="tx1"/>
                </a:solidFill>
                <a:latin typeface="Times New Roman" panose="02020603050405020304" pitchFamily="18" charset="0"/>
                <a:cs typeface="Times New Roman" panose="02020603050405020304" pitchFamily="18" charset="0"/>
              </a:rPr>
              <a:t> and </a:t>
            </a:r>
            <a:r>
              <a:rPr lang="en-US" sz="1300" dirty="0" err="1">
                <a:solidFill>
                  <a:schemeClr val="tx1"/>
                </a:solidFill>
                <a:latin typeface="Times New Roman" panose="02020603050405020304" pitchFamily="18" charset="0"/>
                <a:cs typeface="Times New Roman" panose="02020603050405020304" pitchFamily="18" charset="0"/>
              </a:rPr>
              <a:t>RegistrationService</a:t>
            </a:r>
            <a:r>
              <a:rPr lang="en-US" sz="1300" dirty="0">
                <a:solidFill>
                  <a:schemeClr val="tx1"/>
                </a:solidFill>
                <a:latin typeface="Times New Roman" panose="02020603050405020304" pitchFamily="18" charset="0"/>
                <a:cs typeface="Times New Roman" panose="02020603050405020304" pitchFamily="18" charset="0"/>
              </a:rPr>
              <a:t>.</a:t>
            </a:r>
            <a:endParaRPr lang="en-IN" sz="1300" dirty="0">
              <a:solidFill>
                <a:schemeClr val="tx1"/>
              </a:solidFill>
              <a:latin typeface="Times New Roman" panose="02020603050405020304" pitchFamily="18" charset="0"/>
              <a:cs typeface="Times New Roman" panose="02020603050405020304" pitchFamily="18" charset="0"/>
            </a:endParaRPr>
          </a:p>
        </p:txBody>
      </p:sp>
      <p:sp>
        <p:nvSpPr>
          <p:cNvPr id="16"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Team – High level roles &amp; responsibilities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0206" y="991394"/>
            <a:ext cx="11593288" cy="52959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Approach:</a:t>
            </a:r>
          </a:p>
          <a:p>
            <a:pPr algn="just" defTabSz="666750">
              <a:lnSpc>
                <a:spcPct val="114000"/>
              </a:lnSpc>
              <a:spcBef>
                <a:spcPct val="0"/>
              </a:spcBef>
              <a:spcAft>
                <a:spcPts val="300"/>
              </a:spcAft>
            </a:pPr>
            <a:r>
              <a:rPr lang="en-US" sz="1500" dirty="0">
                <a:solidFill>
                  <a:schemeClr val="tx1"/>
                </a:solidFill>
                <a:latin typeface="Times New Roman" panose="02020603050405020304" pitchFamily="18" charset="0"/>
                <a:ea typeface="Times New Roman" panose="02020603050405020304"/>
                <a:cs typeface="Times New Roman" panose="02020603050405020304" pitchFamily="18" charset="0"/>
              </a:rPr>
              <a:t>In the Hospital Appointment System project, we adopted a development approach that utilized Spring MVC and an ORM framework. With Spring MVC, we achieved a modular architecture by separating the application into model, view, and controller components. We utilized an ORM framework, such as Spring Data JPA or Hibernate, to simplify data access and management. The view component was implemented using JSP, enabling us to create dynamic and interactive user interfaces. By following the Model-View-Controller pattern, we ensured clear responsibilities and effective coordination between the model, view, and controller. This approach resulted in a scalable and maintainable system architecture, facilitating easy maintenance, future enhancements, and a seamless user experience.</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ndParaRPr>
          </a:p>
          <a:p>
            <a:pPr algn="just" defTabSz="666750">
              <a:lnSpc>
                <a:spcPct val="114000"/>
              </a:lnSpc>
              <a:spcBef>
                <a:spcPct val="0"/>
              </a:spcBef>
              <a:spcAft>
                <a:spcPts val="300"/>
              </a:spcAft>
            </a:pPr>
            <a:r>
              <a:rPr lang="en-IN" sz="1600" b="1" dirty="0">
                <a:solidFill>
                  <a:schemeClr val="tx1"/>
                </a:solidFill>
                <a:latin typeface="+mj-lt"/>
              </a:rPr>
              <a:t>Modules:</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	</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			</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graphicFrame>
        <p:nvGraphicFramePr>
          <p:cNvPr id="5" name="Table 4"/>
          <p:cNvGraphicFramePr/>
          <p:nvPr>
            <p:extLst>
              <p:ext uri="{D42A27DB-BD31-4B8C-83A1-F6EECF244321}">
                <p14:modId xmlns:p14="http://schemas.microsoft.com/office/powerpoint/2010/main" val="2363194769"/>
              </p:ext>
            </p:extLst>
          </p:nvPr>
        </p:nvGraphicFramePr>
        <p:xfrm>
          <a:off x="532606" y="3810794"/>
          <a:ext cx="10887075" cy="2285447"/>
        </p:xfrm>
        <a:graphic>
          <a:graphicData uri="http://schemas.openxmlformats.org/drawingml/2006/table">
            <a:tbl>
              <a:tblPr lastCol="1">
                <a:tableStyleId>{125E5076-3810-47DD-B79F-674D7AD40C01}</a:tableStyleId>
              </a:tblPr>
              <a:tblGrid>
                <a:gridCol w="556895">
                  <a:extLst>
                    <a:ext uri="{9D8B030D-6E8A-4147-A177-3AD203B41FA5}">
                      <a16:colId xmlns:a16="http://schemas.microsoft.com/office/drawing/2014/main" val="20000"/>
                    </a:ext>
                  </a:extLst>
                </a:gridCol>
                <a:gridCol w="3163570">
                  <a:extLst>
                    <a:ext uri="{9D8B030D-6E8A-4147-A177-3AD203B41FA5}">
                      <a16:colId xmlns:a16="http://schemas.microsoft.com/office/drawing/2014/main" val="20001"/>
                    </a:ext>
                  </a:extLst>
                </a:gridCol>
                <a:gridCol w="7166610">
                  <a:extLst>
                    <a:ext uri="{9D8B030D-6E8A-4147-A177-3AD203B41FA5}">
                      <a16:colId xmlns:a16="http://schemas.microsoft.com/office/drawing/2014/main" val="20002"/>
                    </a:ext>
                  </a:extLst>
                </a:gridCol>
              </a:tblGrid>
              <a:tr h="340671">
                <a:tc>
                  <a:txBody>
                    <a:bodyPr/>
                    <a:lstStyle/>
                    <a:p>
                      <a:pPr>
                        <a:buNone/>
                      </a:pPr>
                      <a:r>
                        <a:rPr lang="en-IN" altLang="en-US" sz="1400" b="1" dirty="0">
                          <a:solidFill>
                            <a:schemeClr val="tx1"/>
                          </a:solidFill>
                        </a:rPr>
                        <a:t>S.NO</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lstStyle/>
                    <a:p>
                      <a:pPr>
                        <a:buNone/>
                      </a:pPr>
                      <a:r>
                        <a:rPr lang="en-IN" altLang="en-US" sz="1400" b="1" dirty="0">
                          <a:solidFill>
                            <a:schemeClr val="tx1"/>
                          </a:solidFill>
                        </a:rPr>
                        <a:t>Module Name</a:t>
                      </a: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lstStyle/>
                    <a:p>
                      <a:pPr>
                        <a:buNone/>
                      </a:pPr>
                      <a:r>
                        <a:rPr lang="en-IN" altLang="en-US" sz="1400" dirty="0">
                          <a:solidFill>
                            <a:schemeClr val="tx1"/>
                          </a:solidFill>
                        </a:rPr>
                        <a:t>Description</a:t>
                      </a: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extLst>
                  <a:ext uri="{0D108BD9-81ED-4DB2-BD59-A6C34878D82A}">
                    <a16:rowId xmlns:a16="http://schemas.microsoft.com/office/drawing/2014/main" val="10000"/>
                  </a:ext>
                </a:extLst>
              </a:tr>
              <a:tr h="340671">
                <a:tc>
                  <a:txBody>
                    <a:bodyPr/>
                    <a:lstStyle/>
                    <a:p>
                      <a:pPr>
                        <a:buNone/>
                      </a:pPr>
                      <a:r>
                        <a:rPr lang="en-IN" altLang="en-US" sz="1400">
                          <a:solidFill>
                            <a:schemeClr val="tx1"/>
                          </a:solidFill>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User Management</a:t>
                      </a: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b="0" dirty="0">
                          <a:solidFill>
                            <a:schemeClr val="tx1"/>
                          </a:solidFill>
                          <a:latin typeface="+mj-lt"/>
                          <a:ea typeface="Times New Roman" panose="02020603050405020304"/>
                          <a:cs typeface="Open Sans"/>
                          <a:sym typeface="+mn-ea"/>
                        </a:rPr>
                        <a:t>Handles user registration, authentication, password management, and account recovery.</a:t>
                      </a: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extLst>
                  <a:ext uri="{0D108BD9-81ED-4DB2-BD59-A6C34878D82A}">
                    <a16:rowId xmlns:a16="http://schemas.microsoft.com/office/drawing/2014/main" val="10001"/>
                  </a:ext>
                </a:extLst>
              </a:tr>
              <a:tr h="567785">
                <a:tc>
                  <a:txBody>
                    <a:bodyPr/>
                    <a:lstStyle/>
                    <a:p>
                      <a:pPr>
                        <a:buNone/>
                      </a:pPr>
                      <a:r>
                        <a:rPr lang="en-IN" altLang="en-US" sz="1400">
                          <a:solidFill>
                            <a:schemeClr val="tx1"/>
                          </a:solidFill>
                        </a:rPr>
                        <a:t>2</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Admin Dashboard</a:t>
                      </a: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b="0" dirty="0">
                          <a:solidFill>
                            <a:schemeClr val="tx1"/>
                          </a:solidFill>
                          <a:latin typeface="+mj-lt"/>
                          <a:ea typeface="Times New Roman" panose="02020603050405020304"/>
                          <a:cs typeface="Open Sans"/>
                          <a:sym typeface="+mn-ea"/>
                        </a:rPr>
                        <a:t>Provides summary statistics, manages master entries, appointments, patient profiles, and payments for admin users</a:t>
                      </a: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extLst>
                  <a:ext uri="{0D108BD9-81ED-4DB2-BD59-A6C34878D82A}">
                    <a16:rowId xmlns:a16="http://schemas.microsoft.com/office/drawing/2014/main" val="10002"/>
                  </a:ext>
                </a:extLst>
              </a:tr>
              <a:tr h="480336">
                <a:tc>
                  <a:txBody>
                    <a:bodyPr/>
                    <a:lstStyle/>
                    <a:p>
                      <a:pPr>
                        <a:buNone/>
                      </a:pPr>
                      <a:r>
                        <a:rPr lang="en-IN" altLang="en-US" sz="1400">
                          <a:solidFill>
                            <a:schemeClr val="tx1"/>
                          </a:solidFill>
                        </a:rPr>
                        <a:t>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lgn="just">
                        <a:buNone/>
                      </a:pPr>
                      <a:r>
                        <a:rPr lang="en-IN" sz="1400" i="1" dirty="0">
                          <a:solidFill>
                            <a:schemeClr val="tx1"/>
                          </a:solidFill>
                          <a:latin typeface="+mj-lt"/>
                          <a:ea typeface="Times New Roman" panose="02020603050405020304"/>
                          <a:cs typeface="Open Sans"/>
                          <a:sym typeface="+mn-ea"/>
                        </a:rPr>
                        <a:t>Diagnostic Center User Dashboard</a:t>
                      </a: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US" sz="1400" b="0" dirty="0">
                          <a:solidFill>
                            <a:schemeClr val="tx1"/>
                          </a:solidFill>
                        </a:rPr>
                        <a:t>Allows diagnostic center users to manage test categories, tests, generate bills, and upload test reports</a:t>
                      </a: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extLst>
                  <a:ext uri="{0D108BD9-81ED-4DB2-BD59-A6C34878D82A}">
                    <a16:rowId xmlns:a16="http://schemas.microsoft.com/office/drawing/2014/main" val="10003"/>
                  </a:ext>
                </a:extLst>
              </a:tr>
              <a:tr h="480336">
                <a:tc>
                  <a:txBody>
                    <a:bodyPr/>
                    <a:lstStyle/>
                    <a:p>
                      <a:pPr>
                        <a:buNone/>
                      </a:pPr>
                      <a:r>
                        <a:rPr lang="en-IN" altLang="en-US" sz="1400" dirty="0">
                          <a:solidFill>
                            <a:schemeClr val="tx1"/>
                          </a:solidFill>
                        </a:rPr>
                        <a:t>4</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Patient Dashboard</a:t>
                      </a: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US" sz="1400" b="0" dirty="0">
                          <a:solidFill>
                            <a:schemeClr val="tx1"/>
                          </a:solidFill>
                        </a:rPr>
                        <a:t> Enables patients to view, book, and reschedule appointments, access profiles, and manage family members.</a:t>
                      </a: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extLst>
                  <a:ext uri="{0D108BD9-81ED-4DB2-BD59-A6C34878D82A}">
                    <a16:rowId xmlns:a16="http://schemas.microsoft.com/office/drawing/2014/main" val="10004"/>
                  </a:ext>
                </a:extLst>
              </a:tr>
            </a:tbl>
          </a:graphicData>
        </a:graphic>
      </p:graphicFrame>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Approach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053" y="686594"/>
            <a:ext cx="10539353" cy="5638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800" b="1" dirty="0">
                <a:solidFill>
                  <a:schemeClr val="tx1"/>
                </a:solidFill>
                <a:latin typeface="+mj-lt"/>
                <a:ea typeface="Times New Roman" panose="02020603050405020304"/>
                <a:cs typeface="Open Sans"/>
              </a:rPr>
              <a:t>Phases:</a:t>
            </a:r>
          </a:p>
          <a:p>
            <a:pPr marL="285750" indent="-285750" algn="just" defTabSz="666750">
              <a:lnSpc>
                <a:spcPct val="114000"/>
              </a:lnSpc>
              <a:spcBef>
                <a:spcPct val="0"/>
              </a:spcBef>
              <a:spcAft>
                <a:spcPts val="300"/>
              </a:spcAft>
              <a:buFont typeface="Arial" pitchFamily="34" charset="0"/>
              <a:buChar char="•"/>
            </a:pPr>
            <a:r>
              <a:rPr lang="en-IN" sz="1600" dirty="0">
                <a:solidFill>
                  <a:schemeClr val="tx1"/>
                </a:solidFill>
                <a:latin typeface="Times New Roman" pitchFamily="18" charset="0"/>
                <a:ea typeface="Times New Roman" panose="02020603050405020304"/>
                <a:cs typeface="Times New Roman" pitchFamily="18" charset="0"/>
              </a:rPr>
              <a:t>Analysis of Statement </a:t>
            </a:r>
          </a:p>
          <a:p>
            <a:pPr marL="285750" indent="-285750" algn="just" defTabSz="666750">
              <a:lnSpc>
                <a:spcPct val="114000"/>
              </a:lnSpc>
              <a:spcBef>
                <a:spcPct val="0"/>
              </a:spcBef>
              <a:spcAft>
                <a:spcPts val="300"/>
              </a:spcAft>
              <a:buFont typeface="Arial" pitchFamily="34" charset="0"/>
              <a:buChar char="•"/>
            </a:pPr>
            <a:r>
              <a:rPr lang="en-IN" sz="1600" dirty="0">
                <a:solidFill>
                  <a:schemeClr val="tx1"/>
                </a:solidFill>
                <a:latin typeface="Times New Roman" pitchFamily="18" charset="0"/>
                <a:ea typeface="Times New Roman" panose="02020603050405020304"/>
                <a:cs typeface="Times New Roman" pitchFamily="18" charset="0"/>
              </a:rPr>
              <a:t>Understanding Functionalities </a:t>
            </a:r>
          </a:p>
          <a:p>
            <a:pPr marL="285750" indent="-285750" algn="just" defTabSz="666750">
              <a:lnSpc>
                <a:spcPct val="114000"/>
              </a:lnSpc>
              <a:spcBef>
                <a:spcPct val="0"/>
              </a:spcBef>
              <a:spcAft>
                <a:spcPts val="300"/>
              </a:spcAft>
              <a:buFont typeface="Arial" pitchFamily="34" charset="0"/>
              <a:buChar char="•"/>
            </a:pPr>
            <a:r>
              <a:rPr lang="en-IN" sz="1600" dirty="0">
                <a:solidFill>
                  <a:schemeClr val="tx1"/>
                </a:solidFill>
                <a:latin typeface="Times New Roman" pitchFamily="18" charset="0"/>
                <a:ea typeface="Times New Roman" panose="02020603050405020304"/>
                <a:cs typeface="Times New Roman" pitchFamily="18" charset="0"/>
              </a:rPr>
              <a:t>Understanding and Creating Database</a:t>
            </a:r>
          </a:p>
          <a:p>
            <a:pPr marL="285750" indent="-285750" algn="just" defTabSz="666750">
              <a:lnSpc>
                <a:spcPct val="114000"/>
              </a:lnSpc>
              <a:spcBef>
                <a:spcPct val="0"/>
              </a:spcBef>
              <a:spcAft>
                <a:spcPts val="300"/>
              </a:spcAft>
              <a:buFont typeface="Arial" pitchFamily="34" charset="0"/>
              <a:buChar char="•"/>
            </a:pPr>
            <a:r>
              <a:rPr lang="en-IN" sz="1600" dirty="0">
                <a:solidFill>
                  <a:schemeClr val="tx1"/>
                </a:solidFill>
                <a:latin typeface="Times New Roman" pitchFamily="18" charset="0"/>
                <a:ea typeface="Times New Roman" panose="02020603050405020304"/>
                <a:cs typeface="Times New Roman" pitchFamily="18" charset="0"/>
              </a:rPr>
              <a:t>Designing wireframes and pages</a:t>
            </a:r>
          </a:p>
          <a:p>
            <a:pPr marL="285750" indent="-285750" algn="just" defTabSz="666750">
              <a:lnSpc>
                <a:spcPct val="114000"/>
              </a:lnSpc>
              <a:spcBef>
                <a:spcPct val="0"/>
              </a:spcBef>
              <a:spcAft>
                <a:spcPts val="300"/>
              </a:spcAft>
              <a:buFont typeface="Arial" pitchFamily="34" charset="0"/>
              <a:buChar char="•"/>
            </a:pPr>
            <a:r>
              <a:rPr lang="en-IN" sz="1600" dirty="0">
                <a:solidFill>
                  <a:schemeClr val="tx1"/>
                </a:solidFill>
                <a:latin typeface="Times New Roman" pitchFamily="18" charset="0"/>
                <a:ea typeface="Times New Roman" panose="02020603050405020304"/>
                <a:cs typeface="Times New Roman" pitchFamily="18" charset="0"/>
              </a:rPr>
              <a:t>Identifying controllers</a:t>
            </a:r>
          </a:p>
          <a:p>
            <a:pPr marL="285750" indent="-285750" algn="just" defTabSz="666750">
              <a:lnSpc>
                <a:spcPct val="114000"/>
              </a:lnSpc>
              <a:spcBef>
                <a:spcPct val="0"/>
              </a:spcBef>
              <a:spcAft>
                <a:spcPts val="300"/>
              </a:spcAft>
              <a:buFont typeface="Arial" pitchFamily="34" charset="0"/>
              <a:buChar char="•"/>
            </a:pPr>
            <a:r>
              <a:rPr lang="en-IN" sz="1600" dirty="0">
                <a:solidFill>
                  <a:schemeClr val="tx1"/>
                </a:solidFill>
                <a:latin typeface="Times New Roman" pitchFamily="18" charset="0"/>
                <a:ea typeface="Times New Roman" panose="02020603050405020304"/>
                <a:cs typeface="Times New Roman" pitchFamily="18" charset="0"/>
              </a:rPr>
              <a:t>Division of controllers and modules</a:t>
            </a:r>
          </a:p>
          <a:p>
            <a:pPr marL="285750" indent="-285750" algn="just" defTabSz="666750">
              <a:lnSpc>
                <a:spcPct val="114000"/>
              </a:lnSpc>
              <a:spcBef>
                <a:spcPct val="0"/>
              </a:spcBef>
              <a:spcAft>
                <a:spcPts val="300"/>
              </a:spcAft>
              <a:buFont typeface="Arial" pitchFamily="34" charset="0"/>
              <a:buChar char="•"/>
            </a:pPr>
            <a:r>
              <a:rPr lang="en-IN" sz="1600" dirty="0">
                <a:solidFill>
                  <a:schemeClr val="tx1"/>
                </a:solidFill>
                <a:latin typeface="Times New Roman" pitchFamily="18" charset="0"/>
                <a:ea typeface="Times New Roman" panose="02020603050405020304"/>
                <a:cs typeface="Times New Roman" pitchFamily="18" charset="0"/>
              </a:rPr>
              <a:t>Integration of  work</a:t>
            </a:r>
          </a:p>
          <a:p>
            <a:pPr marL="285750" indent="-285750" algn="just" defTabSz="666750">
              <a:lnSpc>
                <a:spcPct val="114000"/>
              </a:lnSpc>
              <a:spcBef>
                <a:spcPct val="0"/>
              </a:spcBef>
              <a:spcAft>
                <a:spcPts val="300"/>
              </a:spcAft>
              <a:buFont typeface="Arial" pitchFamily="34" charset="0"/>
              <a:buChar char="•"/>
            </a:pPr>
            <a:r>
              <a:rPr lang="en-IN" sz="1600" dirty="0">
                <a:solidFill>
                  <a:schemeClr val="tx1"/>
                </a:solidFill>
                <a:latin typeface="Times New Roman" pitchFamily="18" charset="0"/>
                <a:ea typeface="Times New Roman" panose="02020603050405020304"/>
                <a:cs typeface="Times New Roman" pitchFamily="18" charset="0"/>
              </a:rPr>
              <a:t>Unit Testing &amp; Logging</a:t>
            </a:r>
          </a:p>
          <a:p>
            <a:pPr algn="just" defTabSz="666750">
              <a:lnSpc>
                <a:spcPct val="114000"/>
              </a:lnSpc>
              <a:spcBef>
                <a:spcPct val="0"/>
              </a:spcBef>
              <a:spcAft>
                <a:spcPts val="300"/>
              </a:spcAft>
            </a:pPr>
            <a:r>
              <a:rPr lang="en-IN" sz="1600" b="1" dirty="0">
                <a:solidFill>
                  <a:schemeClr val="tx1"/>
                </a:solidFill>
                <a:latin typeface="+mj-lt"/>
              </a:rPr>
              <a:t>Planning - Tasks &amp; Task Allocation</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rPr>
              <a:t>Project Controls Adopted</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rPr>
              <a:t>Unit testing</a:t>
            </a: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rPr>
              <a:t>Logging</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Planning, Management &amp;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 Demonstration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5"/>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Project Review (Planned vs Actual)</a:t>
            </a: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rPr>
              <a:t>Lessons/ Key takeaways</a:t>
            </a:r>
          </a:p>
          <a:p>
            <a:pPr marL="285750" indent="-285750" algn="just" defTabSz="666750">
              <a:lnSpc>
                <a:spcPct val="114000"/>
              </a:lnSpc>
              <a:spcBef>
                <a:spcPct val="0"/>
              </a:spcBef>
              <a:spcAft>
                <a:spcPts val="300"/>
              </a:spcAft>
              <a:buFont typeface="Arial" pitchFamily="34" charset="0"/>
              <a:buChar char="•"/>
            </a:pPr>
            <a:r>
              <a:rPr lang="en-GB" sz="1600" dirty="0">
                <a:solidFill>
                  <a:schemeClr val="tx1"/>
                </a:solidFill>
              </a:rPr>
              <a:t>Agile Development Approach: Adopting an agile development methodology allows for iterative development, and continuous improvement. This facilitates flexibility, adaptability.</a:t>
            </a:r>
          </a:p>
          <a:p>
            <a:pPr marL="285750" indent="-285750" algn="just" defTabSz="666750">
              <a:lnSpc>
                <a:spcPct val="114000"/>
              </a:lnSpc>
              <a:spcBef>
                <a:spcPct val="0"/>
              </a:spcBef>
              <a:spcAft>
                <a:spcPts val="300"/>
              </a:spcAft>
              <a:buFont typeface="Arial" pitchFamily="34" charset="0"/>
              <a:buChar char="•"/>
            </a:pPr>
            <a:r>
              <a:rPr lang="en-GB" sz="1600" dirty="0">
                <a:solidFill>
                  <a:schemeClr val="tx1"/>
                </a:solidFill>
              </a:rPr>
              <a:t>Automation and Administrative Efficiency: Automating administrative tasks such as appointment approval, rescheduling, and test result uploads reduced manual work and freed up staff time. This led to improved administrative efficiency within the hospital.</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 Closure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1175</Words>
  <Application>Microsoft Office PowerPoint</Application>
  <PresentationFormat>Custom</PresentationFormat>
  <Paragraphs>141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Open Sans</vt:lpstr>
      <vt:lpstr>PT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platform based Lending Software System</dc:title>
  <dc:creator>Kamal Kumar R</dc:creator>
  <cp:lastModifiedBy>padmanabhuni veera venkata mahesh kumar</cp:lastModifiedBy>
  <cp:revision>608</cp:revision>
  <dcterms:created xsi:type="dcterms:W3CDTF">2022-01-11T11:03:00Z</dcterms:created>
  <dcterms:modified xsi:type="dcterms:W3CDTF">2023-07-05T18:38:17Z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2022-01-11T11:00:00Z</vt:filetime>
  </property>
  <property fmtid="{D5CDD505-2E9C-101B-9397-08002B2CF9AE}" pid="3" name="Creator">
    <vt:lpwstr>Adobe InDesign 17.0 (Windows)</vt:lpwstr>
  </property>
  <property fmtid="{D5CDD505-2E9C-101B-9397-08002B2CF9AE}" pid="4" name="LastSaved">
    <vt:filetime>2022-01-11T11:00:00Z</vt:filetime>
  </property>
  <property fmtid="{D5CDD505-2E9C-101B-9397-08002B2CF9AE}" pid="5" name="ICV">
    <vt:lpwstr>619A2BF343294C7A82EAAD024A7E7D42</vt:lpwstr>
  </property>
  <property fmtid="{D5CDD505-2E9C-101B-9397-08002B2CF9AE}" pid="6" name="KSOProductBuildVer">
    <vt:lpwstr>1033-11.2.0.11537</vt:lpwstr>
  </property>
</Properties>
</file>