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9" r:id="rId3"/>
    <p:sldId id="290" r:id="rId4"/>
    <p:sldId id="291" r:id="rId5"/>
    <p:sldId id="292" r:id="rId6"/>
    <p:sldId id="297" r:id="rId7"/>
    <p:sldId id="293" r:id="rId8"/>
    <p:sldId id="294" r:id="rId9"/>
    <p:sldId id="304" r:id="rId10"/>
    <p:sldId id="305" r:id="rId11"/>
    <p:sldId id="296" r:id="rId12"/>
    <p:sldId id="284" r:id="rId13"/>
  </p:sldIdLst>
  <p:sldSz cx="12190095" cy="6859270"/>
  <p:notesSz cx="20104100" cy="11309350"/>
  <p:defaultTextStyle>
    <a:defPPr>
      <a:defRPr lang="en-US"/>
    </a:defPPr>
    <a:lvl1pPr marL="0" algn="l" defTabSz="554355" rtl="0" eaLnBrk="1" latinLnBrk="0" hangingPunct="1">
      <a:defRPr sz="1100" kern="1200">
        <a:solidFill>
          <a:schemeClr val="tx1"/>
        </a:solidFill>
        <a:latin typeface="+mn-lt"/>
        <a:ea typeface="+mn-ea"/>
        <a:cs typeface="+mn-cs"/>
      </a:defRPr>
    </a:lvl1pPr>
    <a:lvl2pPr marL="277495" algn="l" defTabSz="554355" rtl="0" eaLnBrk="1" latinLnBrk="0" hangingPunct="1">
      <a:defRPr sz="1100" kern="1200">
        <a:solidFill>
          <a:schemeClr val="tx1"/>
        </a:solidFill>
        <a:latin typeface="+mn-lt"/>
        <a:ea typeface="+mn-ea"/>
        <a:cs typeface="+mn-cs"/>
      </a:defRPr>
    </a:lvl2pPr>
    <a:lvl3pPr marL="554355" algn="l" defTabSz="554355" rtl="0" eaLnBrk="1" latinLnBrk="0" hangingPunct="1">
      <a:defRPr sz="1100" kern="1200">
        <a:solidFill>
          <a:schemeClr val="tx1"/>
        </a:solidFill>
        <a:latin typeface="+mn-lt"/>
        <a:ea typeface="+mn-ea"/>
        <a:cs typeface="+mn-cs"/>
      </a:defRPr>
    </a:lvl3pPr>
    <a:lvl4pPr marL="831850" algn="l" defTabSz="554355" rtl="0" eaLnBrk="1" latinLnBrk="0" hangingPunct="1">
      <a:defRPr sz="1100" kern="1200">
        <a:solidFill>
          <a:schemeClr val="tx1"/>
        </a:solidFill>
        <a:latin typeface="+mn-lt"/>
        <a:ea typeface="+mn-ea"/>
        <a:cs typeface="+mn-cs"/>
      </a:defRPr>
    </a:lvl4pPr>
    <a:lvl5pPr marL="1108710" algn="l" defTabSz="554355" rtl="0" eaLnBrk="1" latinLnBrk="0" hangingPunct="1">
      <a:defRPr sz="1100" kern="1200">
        <a:solidFill>
          <a:schemeClr val="tx1"/>
        </a:solidFill>
        <a:latin typeface="+mn-lt"/>
        <a:ea typeface="+mn-ea"/>
        <a:cs typeface="+mn-cs"/>
      </a:defRPr>
    </a:lvl5pPr>
    <a:lvl6pPr marL="1386205" algn="l" defTabSz="554355" rtl="0" eaLnBrk="1" latinLnBrk="0" hangingPunct="1">
      <a:defRPr sz="1100" kern="1200">
        <a:solidFill>
          <a:schemeClr val="tx1"/>
        </a:solidFill>
        <a:latin typeface="+mn-lt"/>
        <a:ea typeface="+mn-ea"/>
        <a:cs typeface="+mn-cs"/>
      </a:defRPr>
    </a:lvl6pPr>
    <a:lvl7pPr marL="1663700" algn="l" defTabSz="554355" rtl="0" eaLnBrk="1" latinLnBrk="0" hangingPunct="1">
      <a:defRPr sz="1100" kern="1200">
        <a:solidFill>
          <a:schemeClr val="tx1"/>
        </a:solidFill>
        <a:latin typeface="+mn-lt"/>
        <a:ea typeface="+mn-ea"/>
        <a:cs typeface="+mn-cs"/>
      </a:defRPr>
    </a:lvl7pPr>
    <a:lvl8pPr marL="1940560" algn="l" defTabSz="554355" rtl="0" eaLnBrk="1" latinLnBrk="0" hangingPunct="1">
      <a:defRPr sz="1100" kern="1200">
        <a:solidFill>
          <a:schemeClr val="tx1"/>
        </a:solidFill>
        <a:latin typeface="+mn-lt"/>
        <a:ea typeface="+mn-ea"/>
        <a:cs typeface="+mn-cs"/>
      </a:defRPr>
    </a:lvl8pPr>
    <a:lvl9pPr marL="2218055" algn="l" defTabSz="554355" rtl="0" eaLnBrk="1" latinLnBrk="0" hangingPunct="1">
      <a:defRPr sz="1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n S" initials="RS" lastIdx="2" clrIdx="0"/>
  <p:cmAuthor id="2" name="Gaurav Meht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E58"/>
    <a:srgbClr val="DEF0F1"/>
    <a:srgbClr val="F47E20"/>
    <a:srgbClr val="FF6200"/>
    <a:srgbClr val="365F91"/>
    <a:srgbClr val="2096F4"/>
    <a:srgbClr val="51ACF6"/>
    <a:srgbClr val="F57E20"/>
    <a:srgbClr val="455469"/>
    <a:srgbClr val="AFC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1" autoAdjust="0"/>
    <p:restoredTop sz="98754" autoAdjust="0"/>
  </p:normalViewPr>
  <p:slideViewPr>
    <p:cSldViewPr>
      <p:cViewPr varScale="1">
        <p:scale>
          <a:sx n="85" d="100"/>
          <a:sy n="85" d="100"/>
        </p:scale>
        <p:origin x="475" y="62"/>
      </p:cViewPr>
      <p:guideLst>
        <p:guide orient="horz" pos="1747"/>
        <p:guide pos="131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A1BDA4-2362-46E4-B759-1C9E98069CBA}" type="datetimeFigureOut">
              <a:rPr lang="en-IN" smtClean="0"/>
            </a:fld>
            <a:endParaRPr lang="en-IN" dirty="0"/>
          </a:p>
        </p:txBody>
      </p:sp>
      <p:sp>
        <p:nvSpPr>
          <p:cNvPr id="4" name="Slide Image Placeholder 3"/>
          <p:cNvSpPr>
            <a:spLocks noGrp="1" noRot="1" noChangeAspect="1"/>
          </p:cNvSpPr>
          <p:nvPr>
            <p:ph type="sldImg" idx="2"/>
          </p:nvPr>
        </p:nvSpPr>
        <p:spPr>
          <a:xfrm>
            <a:off x="6661150" y="1414463"/>
            <a:ext cx="6781800" cy="38163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927FB57-2B27-45D5-B431-F3E7A10E73E6}"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554355" rtl="0" eaLnBrk="1" latinLnBrk="0" hangingPunct="1">
      <a:defRPr sz="700" kern="1200">
        <a:solidFill>
          <a:schemeClr val="tx1"/>
        </a:solidFill>
        <a:latin typeface="+mn-lt"/>
        <a:ea typeface="+mn-ea"/>
        <a:cs typeface="+mn-cs"/>
      </a:defRPr>
    </a:lvl1pPr>
    <a:lvl2pPr marL="277495" algn="l" defTabSz="554355" rtl="0" eaLnBrk="1" latinLnBrk="0" hangingPunct="1">
      <a:defRPr sz="700" kern="1200">
        <a:solidFill>
          <a:schemeClr val="tx1"/>
        </a:solidFill>
        <a:latin typeface="+mn-lt"/>
        <a:ea typeface="+mn-ea"/>
        <a:cs typeface="+mn-cs"/>
      </a:defRPr>
    </a:lvl2pPr>
    <a:lvl3pPr marL="554355" algn="l" defTabSz="554355" rtl="0" eaLnBrk="1" latinLnBrk="0" hangingPunct="1">
      <a:defRPr sz="700" kern="1200">
        <a:solidFill>
          <a:schemeClr val="tx1"/>
        </a:solidFill>
        <a:latin typeface="+mn-lt"/>
        <a:ea typeface="+mn-ea"/>
        <a:cs typeface="+mn-cs"/>
      </a:defRPr>
    </a:lvl3pPr>
    <a:lvl4pPr marL="831850" algn="l" defTabSz="554355" rtl="0" eaLnBrk="1" latinLnBrk="0" hangingPunct="1">
      <a:defRPr sz="700" kern="1200">
        <a:solidFill>
          <a:schemeClr val="tx1"/>
        </a:solidFill>
        <a:latin typeface="+mn-lt"/>
        <a:ea typeface="+mn-ea"/>
        <a:cs typeface="+mn-cs"/>
      </a:defRPr>
    </a:lvl4pPr>
    <a:lvl5pPr marL="1108710" algn="l" defTabSz="554355" rtl="0" eaLnBrk="1" latinLnBrk="0" hangingPunct="1">
      <a:defRPr sz="700" kern="1200">
        <a:solidFill>
          <a:schemeClr val="tx1"/>
        </a:solidFill>
        <a:latin typeface="+mn-lt"/>
        <a:ea typeface="+mn-ea"/>
        <a:cs typeface="+mn-cs"/>
      </a:defRPr>
    </a:lvl5pPr>
    <a:lvl6pPr marL="1386205" algn="l" defTabSz="554355" rtl="0" eaLnBrk="1" latinLnBrk="0" hangingPunct="1">
      <a:defRPr sz="700" kern="1200">
        <a:solidFill>
          <a:schemeClr val="tx1"/>
        </a:solidFill>
        <a:latin typeface="+mn-lt"/>
        <a:ea typeface="+mn-ea"/>
        <a:cs typeface="+mn-cs"/>
      </a:defRPr>
    </a:lvl6pPr>
    <a:lvl7pPr marL="1663700" algn="l" defTabSz="554355" rtl="0" eaLnBrk="1" latinLnBrk="0" hangingPunct="1">
      <a:defRPr sz="700" kern="1200">
        <a:solidFill>
          <a:schemeClr val="tx1"/>
        </a:solidFill>
        <a:latin typeface="+mn-lt"/>
        <a:ea typeface="+mn-ea"/>
        <a:cs typeface="+mn-cs"/>
      </a:defRPr>
    </a:lvl7pPr>
    <a:lvl8pPr marL="1940560" algn="l" defTabSz="554355" rtl="0" eaLnBrk="1" latinLnBrk="0" hangingPunct="1">
      <a:defRPr sz="700" kern="1200">
        <a:solidFill>
          <a:schemeClr val="tx1"/>
        </a:solidFill>
        <a:latin typeface="+mn-lt"/>
        <a:ea typeface="+mn-ea"/>
        <a:cs typeface="+mn-cs"/>
      </a:defRPr>
    </a:lvl8pPr>
    <a:lvl9pPr marL="2218055" algn="l" defTabSz="554355" rtl="0" eaLnBrk="1" latinLnBrk="0" hangingPunct="1">
      <a:defRPr sz="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281" y="2126472"/>
            <a:ext cx="10361852" cy="730969"/>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562" y="3841369"/>
            <a:ext cx="853328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sz="half" idx="2"/>
          </p:nvPr>
        </p:nvSpPr>
        <p:spPr>
          <a:xfrm>
            <a:off x="609521" y="1577705"/>
            <a:ext cx="5302830"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062" y="1577705"/>
            <a:ext cx="5302830"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6" name="Holder 6"/>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277540" y="2034151"/>
            <a:ext cx="1635331" cy="446276"/>
          </a:xfrm>
        </p:spPr>
        <p:txBody>
          <a:bodyPr lIns="0" tIns="0" rIns="0" bIns="0"/>
          <a:lstStyle>
            <a:lvl1pPr>
              <a:defRPr sz="2900" b="1" i="0">
                <a:solidFill>
                  <a:schemeClr val="tx1"/>
                </a:solidFill>
                <a:latin typeface="PT Sans"/>
                <a:cs typeface="PT Sans"/>
              </a:defRPr>
            </a:lvl1pPr>
          </a:lstStyle>
          <a:p/>
        </p:txBody>
      </p:sp>
      <p:sp>
        <p:nvSpPr>
          <p:cNvPr id="3" name="Holder 3"/>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4" name="Holder 4"/>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3" name="Holder 3"/>
          <p:cNvSpPr>
            <a:spLocks noGrp="1"/>
          </p:cNvSpPr>
          <p:nvPr>
            <p:ph type="dt" sz="half" idx="6"/>
          </p:nvPr>
        </p:nvSpPr>
        <p:spPr/>
        <p:txBody>
          <a:bodyPr lIns="0" tIns="0" rIns="0" bIns="0"/>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userDrawn="1"/>
        </p:nvPicPr>
        <p:blipFill>
          <a:blip r:embed="rId6" cstate="print"/>
          <a:stretch>
            <a:fillRect/>
          </a:stretch>
        </p:blipFill>
        <p:spPr>
          <a:xfrm>
            <a:off x="10835861" y="317552"/>
            <a:ext cx="1032642" cy="257870"/>
          </a:xfrm>
          <a:prstGeom prst="rect">
            <a:avLst/>
          </a:prstGeom>
        </p:spPr>
      </p:pic>
      <p:sp>
        <p:nvSpPr>
          <p:cNvPr id="17" name="bg object 17"/>
          <p:cNvSpPr/>
          <p:nvPr userDrawn="1"/>
        </p:nvSpPr>
        <p:spPr>
          <a:xfrm>
            <a:off x="0" y="317555"/>
            <a:ext cx="1098523" cy="254201"/>
          </a:xfrm>
          <a:custGeom>
            <a:avLst/>
            <a:gdLst/>
            <a:ahLst/>
            <a:cxnLst/>
            <a:rect l="l" t="t" r="r" b="b"/>
            <a:pathLst>
              <a:path w="1811655" h="419100">
                <a:moveTo>
                  <a:pt x="1455445" y="0"/>
                </a:moveTo>
                <a:lnTo>
                  <a:pt x="0" y="0"/>
                </a:lnTo>
                <a:lnTo>
                  <a:pt x="0" y="418833"/>
                </a:lnTo>
                <a:lnTo>
                  <a:pt x="1246035" y="418833"/>
                </a:lnTo>
                <a:lnTo>
                  <a:pt x="1455445" y="0"/>
                </a:lnTo>
                <a:close/>
              </a:path>
              <a:path w="1811655" h="419100">
                <a:moveTo>
                  <a:pt x="1633448" y="0"/>
                </a:moveTo>
                <a:lnTo>
                  <a:pt x="1507807" y="0"/>
                </a:lnTo>
                <a:lnTo>
                  <a:pt x="1298384" y="418833"/>
                </a:lnTo>
                <a:lnTo>
                  <a:pt x="1424038" y="418833"/>
                </a:lnTo>
                <a:lnTo>
                  <a:pt x="1633448" y="0"/>
                </a:lnTo>
                <a:close/>
              </a:path>
              <a:path w="1811655" h="419100">
                <a:moveTo>
                  <a:pt x="1811451" y="0"/>
                </a:moveTo>
                <a:lnTo>
                  <a:pt x="1685810" y="0"/>
                </a:lnTo>
                <a:lnTo>
                  <a:pt x="1570621" y="240830"/>
                </a:lnTo>
                <a:lnTo>
                  <a:pt x="1696275" y="240830"/>
                </a:lnTo>
                <a:lnTo>
                  <a:pt x="1811451" y="0"/>
                </a:lnTo>
                <a:close/>
              </a:path>
            </a:pathLst>
          </a:custGeom>
          <a:solidFill>
            <a:srgbClr val="F47E20"/>
          </a:solidFill>
        </p:spPr>
        <p:txBody>
          <a:bodyPr wrap="square" lIns="0" tIns="0" rIns="0" bIns="0" rtlCol="0"/>
          <a:lstStyle/>
          <a:p>
            <a:endParaRPr dirty="0"/>
          </a:p>
        </p:txBody>
      </p:sp>
      <p:sp>
        <p:nvSpPr>
          <p:cNvPr id="18" name="bg object 18"/>
          <p:cNvSpPr/>
          <p:nvPr userDrawn="1"/>
        </p:nvSpPr>
        <p:spPr>
          <a:xfrm>
            <a:off x="317458" y="6440210"/>
            <a:ext cx="11555865" cy="0"/>
          </a:xfrm>
          <a:custGeom>
            <a:avLst/>
            <a:gdLst/>
            <a:ahLst/>
            <a:cxnLst/>
            <a:rect l="l" t="t" r="r" b="b"/>
            <a:pathLst>
              <a:path w="19057620">
                <a:moveTo>
                  <a:pt x="0" y="0"/>
                </a:moveTo>
                <a:lnTo>
                  <a:pt x="19057011" y="0"/>
                </a:lnTo>
              </a:path>
            </a:pathLst>
          </a:custGeom>
          <a:ln w="15706">
            <a:solidFill>
              <a:srgbClr val="000000"/>
            </a:solidFill>
          </a:ln>
        </p:spPr>
        <p:txBody>
          <a:bodyPr wrap="square" lIns="0" tIns="0" rIns="0" bIns="0" rtlCol="0"/>
          <a:lstStyle/>
          <a:p>
            <a:endParaRPr dirty="0"/>
          </a:p>
        </p:txBody>
      </p:sp>
      <p:sp>
        <p:nvSpPr>
          <p:cNvPr id="19" name="bg object 19"/>
          <p:cNvSpPr/>
          <p:nvPr userDrawn="1"/>
        </p:nvSpPr>
        <p:spPr>
          <a:xfrm>
            <a:off x="11003459" y="6345481"/>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0" name="bg object 20"/>
          <p:cNvSpPr/>
          <p:nvPr userDrawn="1"/>
        </p:nvSpPr>
        <p:spPr>
          <a:xfrm>
            <a:off x="10733095" y="6345481"/>
            <a:ext cx="200992" cy="0"/>
          </a:xfrm>
          <a:custGeom>
            <a:avLst/>
            <a:gdLst/>
            <a:ahLst/>
            <a:cxnLst/>
            <a:rect l="l" t="t" r="r" b="b"/>
            <a:pathLst>
              <a:path w="331469">
                <a:moveTo>
                  <a:pt x="0" y="0"/>
                </a:moveTo>
                <a:lnTo>
                  <a:pt x="330984" y="0"/>
                </a:lnTo>
              </a:path>
            </a:pathLst>
          </a:custGeom>
          <a:ln w="15706">
            <a:solidFill>
              <a:srgbClr val="F57D21"/>
            </a:solidFill>
          </a:ln>
        </p:spPr>
        <p:txBody>
          <a:bodyPr wrap="square" lIns="0" tIns="0" rIns="0" bIns="0" rtlCol="0"/>
          <a:lstStyle/>
          <a:p>
            <a:endParaRPr dirty="0"/>
          </a:p>
        </p:txBody>
      </p:sp>
      <p:sp>
        <p:nvSpPr>
          <p:cNvPr id="21" name="bg object 21"/>
          <p:cNvSpPr/>
          <p:nvPr userDrawn="1"/>
        </p:nvSpPr>
        <p:spPr>
          <a:xfrm>
            <a:off x="10030144" y="6534939"/>
            <a:ext cx="869809" cy="0"/>
          </a:xfrm>
          <a:custGeom>
            <a:avLst/>
            <a:gdLst/>
            <a:ahLst/>
            <a:cxnLst/>
            <a:rect l="l" t="t" r="r" b="b"/>
            <a:pathLst>
              <a:path w="1434465">
                <a:moveTo>
                  <a:pt x="0" y="0"/>
                </a:moveTo>
                <a:lnTo>
                  <a:pt x="1433945" y="0"/>
                </a:lnTo>
              </a:path>
            </a:pathLst>
          </a:custGeom>
          <a:ln w="15706">
            <a:solidFill>
              <a:srgbClr val="F57D21"/>
            </a:solidFill>
          </a:ln>
        </p:spPr>
        <p:txBody>
          <a:bodyPr wrap="square" lIns="0" tIns="0" rIns="0" bIns="0" rtlCol="0"/>
          <a:lstStyle/>
          <a:p>
            <a:endParaRPr dirty="0"/>
          </a:p>
        </p:txBody>
      </p:sp>
      <p:sp>
        <p:nvSpPr>
          <p:cNvPr id="22" name="bg object 22"/>
          <p:cNvSpPr/>
          <p:nvPr userDrawn="1"/>
        </p:nvSpPr>
        <p:spPr>
          <a:xfrm>
            <a:off x="9804742" y="6534939"/>
            <a:ext cx="172884" cy="0"/>
          </a:xfrm>
          <a:custGeom>
            <a:avLst/>
            <a:gdLst/>
            <a:ahLst/>
            <a:cxnLst/>
            <a:rect l="l" t="t" r="r" b="b"/>
            <a:pathLst>
              <a:path w="285115">
                <a:moveTo>
                  <a:pt x="0" y="0"/>
                </a:moveTo>
                <a:lnTo>
                  <a:pt x="284986" y="0"/>
                </a:lnTo>
              </a:path>
            </a:pathLst>
          </a:custGeom>
          <a:ln w="15706">
            <a:solidFill>
              <a:srgbClr val="F57D21"/>
            </a:solidFill>
          </a:ln>
        </p:spPr>
        <p:txBody>
          <a:bodyPr wrap="square" lIns="0" tIns="0" rIns="0" bIns="0" rtlCol="0"/>
          <a:lstStyle/>
          <a:p>
            <a:endParaRPr dirty="0"/>
          </a:p>
        </p:txBody>
      </p:sp>
      <p:sp>
        <p:nvSpPr>
          <p:cNvPr id="23" name="bg object 23"/>
          <p:cNvSpPr/>
          <p:nvPr userDrawn="1"/>
        </p:nvSpPr>
        <p:spPr>
          <a:xfrm>
            <a:off x="9716093" y="6534939"/>
            <a:ext cx="59296" cy="0"/>
          </a:xfrm>
          <a:custGeom>
            <a:avLst/>
            <a:gdLst/>
            <a:ahLst/>
            <a:cxnLst/>
            <a:rect l="l" t="t" r="r" b="b"/>
            <a:pathLst>
              <a:path w="97790">
                <a:moveTo>
                  <a:pt x="0" y="0"/>
                </a:moveTo>
                <a:lnTo>
                  <a:pt x="97483" y="0"/>
                </a:lnTo>
              </a:path>
            </a:pathLst>
          </a:custGeom>
          <a:ln w="15706">
            <a:solidFill>
              <a:srgbClr val="F57D21"/>
            </a:solidFill>
          </a:ln>
        </p:spPr>
        <p:txBody>
          <a:bodyPr wrap="square" lIns="0" tIns="0" rIns="0" bIns="0" rtlCol="0"/>
          <a:lstStyle/>
          <a:p>
            <a:endParaRPr dirty="0"/>
          </a:p>
        </p:txBody>
      </p:sp>
      <p:sp>
        <p:nvSpPr>
          <p:cNvPr id="2" name="Holder 2"/>
          <p:cNvSpPr>
            <a:spLocks noGrp="1"/>
          </p:cNvSpPr>
          <p:nvPr>
            <p:ph type="title"/>
          </p:nvPr>
        </p:nvSpPr>
        <p:spPr>
          <a:xfrm>
            <a:off x="5277540" y="2034151"/>
            <a:ext cx="1635331" cy="730969"/>
          </a:xfrm>
          <a:prstGeom prst="rect">
            <a:avLst/>
          </a:prstGeom>
        </p:spPr>
        <p:txBody>
          <a:bodyPr wrap="square" lIns="0" tIns="0" rIns="0" bIns="0">
            <a:spAutoFit/>
          </a:bodyPr>
          <a:lstStyle>
            <a:lvl1pPr>
              <a:defRPr sz="4750" b="1" i="0">
                <a:solidFill>
                  <a:schemeClr val="tx1"/>
                </a:solidFill>
                <a:latin typeface="PT Sans"/>
                <a:cs typeface="PT Sans"/>
              </a:defRPr>
            </a:lvl1pPr>
          </a:lstStyle>
          <a:p>
            <a:endParaRPr dirty="0"/>
          </a:p>
        </p:txBody>
      </p:sp>
      <p:sp>
        <p:nvSpPr>
          <p:cNvPr id="3" name="Holder 3"/>
          <p:cNvSpPr>
            <a:spLocks noGrp="1"/>
          </p:cNvSpPr>
          <p:nvPr>
            <p:ph type="body" idx="1"/>
          </p:nvPr>
        </p:nvSpPr>
        <p:spPr>
          <a:xfrm>
            <a:off x="5120608" y="1908483"/>
            <a:ext cx="651451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201802" y="6296230"/>
            <a:ext cx="483611"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3"/>
              <a:t>Confidential</a:t>
            </a:r>
            <a:endParaRPr lang="en-IN" spc="3" dirty="0"/>
          </a:p>
        </p:txBody>
      </p:sp>
      <p:sp>
        <p:nvSpPr>
          <p:cNvPr id="5" name="Holder 5"/>
          <p:cNvSpPr>
            <a:spLocks noGrp="1"/>
          </p:cNvSpPr>
          <p:nvPr>
            <p:ph type="dt" sz="half" idx="6"/>
          </p:nvPr>
        </p:nvSpPr>
        <p:spPr>
          <a:xfrm>
            <a:off x="309758" y="6296230"/>
            <a:ext cx="1594457" cy="102592"/>
          </a:xfrm>
          <a:prstGeom prst="rect">
            <a:avLst/>
          </a:prstGeom>
        </p:spPr>
        <p:txBody>
          <a:bodyPr wrap="square" lIns="0" tIns="0" rIns="0" bIns="0">
            <a:spAutoFit/>
          </a:bodyPr>
          <a:lstStyle>
            <a:lvl1pPr>
              <a:defRPr sz="700" b="0" i="0">
                <a:solidFill>
                  <a:schemeClr val="tx1"/>
                </a:solidFill>
                <a:latin typeface="Calibri" panose="020F0502020204030204"/>
                <a:cs typeface="Calibri" panose="020F0502020204030204"/>
              </a:defRPr>
            </a:lvl1pPr>
          </a:lstStyle>
          <a:p>
            <a:pPr marL="7620">
              <a:lnSpc>
                <a:spcPts val="770"/>
              </a:lnSpc>
            </a:pPr>
            <a:r>
              <a:rPr lang="en-IN" spc="6"/>
              <a:t>Copyright</a:t>
            </a:r>
            <a:r>
              <a:rPr lang="en-IN" spc="-3"/>
              <a:t> </a:t>
            </a:r>
            <a:r>
              <a:rPr lang="en-IN" spc="18"/>
              <a:t>©</a:t>
            </a:r>
            <a:r>
              <a:rPr lang="en-IN"/>
              <a:t> </a:t>
            </a:r>
            <a:r>
              <a:rPr lang="en-IN" spc="9"/>
              <a:t>2021,</a:t>
            </a:r>
            <a:r>
              <a:rPr lang="en-IN"/>
              <a:t> </a:t>
            </a:r>
            <a:r>
              <a:rPr lang="en-IN" spc="6"/>
              <a:t>Pennant</a:t>
            </a:r>
            <a:r>
              <a:rPr lang="en-IN" spc="-3"/>
              <a:t> </a:t>
            </a:r>
            <a:r>
              <a:rPr lang="en-IN" spc="3"/>
              <a:t>Technologies</a:t>
            </a:r>
            <a:endParaRPr lang="en-IN" spc="3" dirty="0"/>
          </a:p>
        </p:txBody>
      </p:sp>
      <p:sp>
        <p:nvSpPr>
          <p:cNvPr id="6" name="Holder 6"/>
          <p:cNvSpPr>
            <a:spLocks noGrp="1"/>
          </p:cNvSpPr>
          <p:nvPr>
            <p:ph type="sldNum" sz="quarter" idx="7"/>
          </p:nvPr>
        </p:nvSpPr>
        <p:spPr>
          <a:xfrm>
            <a:off x="8777098" y="6379417"/>
            <a:ext cx="2803795" cy="16927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bodyStyle>
    <p:otherStyle>
      <a:lvl1pPr marL="0">
        <a:defRPr>
          <a:latin typeface="+mn-lt"/>
          <a:ea typeface="+mn-ea"/>
          <a:cs typeface="+mn-cs"/>
        </a:defRPr>
      </a:lvl1pPr>
      <a:lvl2pPr marL="277495">
        <a:defRPr>
          <a:latin typeface="+mn-lt"/>
          <a:ea typeface="+mn-ea"/>
          <a:cs typeface="+mn-cs"/>
        </a:defRPr>
      </a:lvl2pPr>
      <a:lvl3pPr marL="554355">
        <a:defRPr>
          <a:latin typeface="+mn-lt"/>
          <a:ea typeface="+mn-ea"/>
          <a:cs typeface="+mn-cs"/>
        </a:defRPr>
      </a:lvl3pPr>
      <a:lvl4pPr marL="831850">
        <a:defRPr>
          <a:latin typeface="+mn-lt"/>
          <a:ea typeface="+mn-ea"/>
          <a:cs typeface="+mn-cs"/>
        </a:defRPr>
      </a:lvl4pPr>
      <a:lvl5pPr marL="1108710">
        <a:defRPr>
          <a:latin typeface="+mn-lt"/>
          <a:ea typeface="+mn-ea"/>
          <a:cs typeface="+mn-cs"/>
        </a:defRPr>
      </a:lvl5pPr>
      <a:lvl6pPr marL="1386205">
        <a:defRPr>
          <a:latin typeface="+mn-lt"/>
          <a:ea typeface="+mn-ea"/>
          <a:cs typeface="+mn-cs"/>
        </a:defRPr>
      </a:lvl6pPr>
      <a:lvl7pPr marL="1663700">
        <a:defRPr>
          <a:latin typeface="+mn-lt"/>
          <a:ea typeface="+mn-ea"/>
          <a:cs typeface="+mn-cs"/>
        </a:defRPr>
      </a:lvl7pPr>
      <a:lvl8pPr marL="1940560">
        <a:defRPr>
          <a:latin typeface="+mn-lt"/>
          <a:ea typeface="+mn-ea"/>
          <a:cs typeface="+mn-cs"/>
        </a:defRPr>
      </a:lvl8pPr>
      <a:lvl9pPr marL="221805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info@pennanttec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9670"/>
            <a:ext cx="12190413" cy="685553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05"/>
          <p:cNvSpPr txBox="1">
            <a:spLocks noGrp="1"/>
          </p:cNvSpPr>
          <p:nvPr>
            <p:ph type="dt" sz="half" idx="6"/>
          </p:nvPr>
        </p:nvSpPr>
        <p:spPr>
          <a:xfrm>
            <a:off x="309758" y="6296230"/>
            <a:ext cx="1594457" cy="102592"/>
          </a:xfrm>
          <a:prstGeom prst="rect">
            <a:avLst/>
          </a:prstGeom>
        </p:spPr>
        <p:txBody>
          <a:bodyPr vert="horz" wrap="square" lIns="0" tIns="0" rIns="0" bIns="0" rtlCol="0">
            <a:spAutoFit/>
          </a:bodyPr>
          <a:lstStyle/>
          <a:p>
            <a:pPr marL="7620">
              <a:lnSpc>
                <a:spcPts val="770"/>
              </a:lnSpc>
            </a:pPr>
            <a:r>
              <a:rPr spc="6" dirty="0"/>
              <a:t>Copyright</a:t>
            </a:r>
            <a:r>
              <a:rPr spc="-3" dirty="0"/>
              <a:t> </a:t>
            </a:r>
            <a:r>
              <a:rPr spc="18" dirty="0"/>
              <a:t>©</a:t>
            </a:r>
            <a:r>
              <a:rPr dirty="0"/>
              <a:t> </a:t>
            </a:r>
            <a:r>
              <a:rPr spc="9" dirty="0"/>
              <a:t>202</a:t>
            </a:r>
            <a:r>
              <a:rPr lang="en-IN" spc="9" dirty="0"/>
              <a:t>2</a:t>
            </a:r>
            <a:r>
              <a:rPr spc="9" dirty="0"/>
              <a:t>,</a:t>
            </a:r>
            <a:r>
              <a:rPr dirty="0"/>
              <a:t> </a:t>
            </a:r>
            <a:r>
              <a:rPr spc="6" dirty="0"/>
              <a:t>Pennant</a:t>
            </a:r>
            <a:r>
              <a:rPr spc="-3" dirty="0"/>
              <a:t> </a:t>
            </a:r>
            <a:r>
              <a:rPr spc="3" dirty="0"/>
              <a:t>Technologies</a:t>
            </a:r>
            <a:endParaRPr spc="3" dirty="0"/>
          </a:p>
        </p:txBody>
      </p:sp>
      <p:sp>
        <p:nvSpPr>
          <p:cNvPr id="4" name="object 106"/>
          <p:cNvSpPr txBox="1">
            <a:spLocks noGrp="1"/>
          </p:cNvSpPr>
          <p:nvPr>
            <p:ph type="ftr" sz="quarter" idx="5"/>
          </p:nvPr>
        </p:nvSpPr>
        <p:spPr>
          <a:xfrm>
            <a:off x="11223959" y="6296230"/>
            <a:ext cx="483611" cy="102592"/>
          </a:xfrm>
          <a:prstGeom prst="rect">
            <a:avLst/>
          </a:prstGeom>
        </p:spPr>
        <p:txBody>
          <a:bodyPr vert="horz" wrap="square" lIns="0" tIns="0" rIns="0" bIns="0" rtlCol="0">
            <a:spAutoFit/>
          </a:bodyPr>
          <a:lstStyle/>
          <a:p>
            <a:pPr marL="7620">
              <a:lnSpc>
                <a:spcPts val="770"/>
              </a:lnSpc>
            </a:pPr>
            <a:r>
              <a:rPr spc="3" dirty="0"/>
              <a:t>Confidential</a:t>
            </a:r>
            <a:endParaRPr spc="3" dirty="0"/>
          </a:p>
        </p:txBody>
      </p:sp>
      <p:sp>
        <p:nvSpPr>
          <p:cNvPr id="5" name="TextBox 4"/>
          <p:cNvSpPr txBox="1"/>
          <p:nvPr/>
        </p:nvSpPr>
        <p:spPr>
          <a:xfrm>
            <a:off x="5333206" y="2363112"/>
            <a:ext cx="6523355" cy="608330"/>
          </a:xfrm>
          <a:prstGeom prst="rect">
            <a:avLst/>
          </a:prstGeom>
          <a:solidFill>
            <a:schemeClr val="bg1"/>
          </a:solidFill>
        </p:spPr>
        <p:txBody>
          <a:bodyPr wrap="none" lIns="55449" tIns="27725" rIns="55449" bIns="27725" rtlCol="0">
            <a:spAutoFit/>
            <a:scene3d>
              <a:camera prst="orthographicFront"/>
              <a:lightRig rig="threePt" dir="t"/>
            </a:scene3d>
          </a:bodyPr>
          <a:lstStyle/>
          <a:p>
            <a:pPr lvl="0"/>
            <a:r>
              <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rPr>
              <a:t>HOSPITAL APPOINTMENT SYSTEM</a:t>
            </a:r>
            <a:endParaRPr lang="en-IN" altLang="en-GB" sz="3600" b="1" dirty="0">
              <a:ln w="6600">
                <a:solidFill>
                  <a:schemeClr val="accent2"/>
                </a:solidFill>
                <a:prstDash val="solid"/>
              </a:ln>
              <a:solidFill>
                <a:schemeClr val="accent6">
                  <a:lumMod val="75000"/>
                </a:schemeClr>
              </a:solidFill>
              <a:effectLst>
                <a:outerShdw dist="38100" dir="2700000" algn="tl" rotWithShape="0">
                  <a:schemeClr val="accent2"/>
                </a:outerShdw>
              </a:effectLst>
              <a:latin typeface="+mj-lt"/>
              <a:ea typeface="Open Sans" pitchFamily="34" charset="0"/>
              <a:cs typeface="Calibri Light" panose="020F03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5"/>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Project Review (Planned vs Actual)</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Despite encountering some challenges during the project, we successfully planned and divided tasks among team members with a timeline of three weeks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However, we experienced delays in specific functionalities like Appointment Booking ,Payment Integration, Image/File Handling . </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 We took proactive steps by adding extra columns and modifying existing ones to improve our database. Additionally, as part of our commitment to quality, we decided to implement unit testing for the first time.</a:t>
            </a:r>
            <a:endParaRPr lang="en-IN" sz="1600"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mj-lt"/>
                <a:ea typeface="Times New Roman" panose="02020603050405020304"/>
                <a:cs typeface="Open Sans"/>
              </a:rPr>
              <a:t>By addressing these challenges head-on, we gained valuable insights and improved our project management practices.</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Lessons/ Key takeaways</a:t>
            </a:r>
            <a:endParaRPr lang="en-IN" sz="1600" b="1" dirty="0">
              <a:solidFill>
                <a:schemeClr val="tx1"/>
              </a:solidFill>
              <a:latin typeface="+mj-lt"/>
            </a:endParaRP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Agile Development Approach: Adopting an agile development methodology allows for iterative development, and continuous improvement. This facilitates flexibility, adaptability.</a:t>
            </a:r>
            <a:endParaRPr lang="en-GB" sz="1600" dirty="0">
              <a:solidFill>
                <a:schemeClr val="tx1"/>
              </a:solidFill>
            </a:endParaRPr>
          </a:p>
          <a:p>
            <a:pPr marL="285750" indent="-285750" algn="just" defTabSz="666750">
              <a:lnSpc>
                <a:spcPct val="114000"/>
              </a:lnSpc>
              <a:spcBef>
                <a:spcPct val="0"/>
              </a:spcBef>
              <a:spcAft>
                <a:spcPts val="300"/>
              </a:spcAft>
              <a:buFont typeface="Arial" panose="020B0604020202020204" pitchFamily="34" charset="0"/>
              <a:buChar char="•"/>
            </a:pPr>
            <a:r>
              <a:rPr lang="en-GB" sz="1600" dirty="0">
                <a:solidFill>
                  <a:schemeClr val="tx1"/>
                </a:solidFill>
              </a:rPr>
              <a:t>Automation and Administrative Efficiency: Automating administrative tasks such as appointment approval, rescheduling, and test result uploads reduced manual work and freed up staff time. This led to improved administrative efficiency within the hospital.</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Closure</a:t>
            </a:r>
            <a:endParaRPr lang="en-IN" sz="1800" b="1" kern="0" dirty="0">
              <a:solidFill>
                <a:sysClr val="windowText" lastClr="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7540" y="2034151"/>
            <a:ext cx="2989300" cy="457562"/>
          </a:xfrm>
          <a:prstGeom prst="rect">
            <a:avLst/>
          </a:prstGeom>
        </p:spPr>
        <p:txBody>
          <a:bodyPr vert="horz" wrap="square" lIns="0" tIns="10012" rIns="0" bIns="0" rtlCol="0">
            <a:spAutoFit/>
          </a:bodyPr>
          <a:lstStyle/>
          <a:p>
            <a:pPr marL="8255">
              <a:spcBef>
                <a:spcPts val="80"/>
              </a:spcBef>
            </a:pPr>
            <a:r>
              <a:rPr spc="9" dirty="0"/>
              <a:t>Thank</a:t>
            </a:r>
            <a:r>
              <a:rPr spc="-176" dirty="0"/>
              <a:t> </a:t>
            </a:r>
            <a:r>
              <a:rPr spc="-300" dirty="0"/>
              <a:t>Y</a:t>
            </a:r>
            <a:r>
              <a:rPr spc="9" dirty="0"/>
              <a:t>ou</a:t>
            </a:r>
            <a:endParaRPr spc="9" dirty="0"/>
          </a:p>
        </p:txBody>
      </p:sp>
      <p:sp>
        <p:nvSpPr>
          <p:cNvPr id="3" name="object 3"/>
          <p:cNvSpPr txBox="1"/>
          <p:nvPr/>
        </p:nvSpPr>
        <p:spPr>
          <a:xfrm>
            <a:off x="309758" y="5955909"/>
            <a:ext cx="11370660" cy="564250"/>
          </a:xfrm>
          <a:prstGeom prst="rect">
            <a:avLst/>
          </a:prstGeom>
        </p:spPr>
        <p:txBody>
          <a:bodyPr vert="horz" wrap="square" lIns="0" tIns="6931" rIns="0" bIns="0" rtlCol="0">
            <a:spAutoFit/>
          </a:bodyPr>
          <a:lstStyle/>
          <a:p>
            <a:pPr marL="7620" marR="3175">
              <a:lnSpc>
                <a:spcPct val="101000"/>
              </a:lnSpc>
              <a:spcBef>
                <a:spcPts val="55"/>
              </a:spcBef>
            </a:pPr>
            <a:r>
              <a:rPr sz="1200" spc="9" dirty="0">
                <a:latin typeface="PT Sans"/>
                <a:cs typeface="PT Sans"/>
              </a:rPr>
              <a:t>The </a:t>
            </a:r>
            <a:r>
              <a:rPr sz="1200" spc="6" dirty="0">
                <a:latin typeface="PT Sans"/>
                <a:cs typeface="PT Sans"/>
              </a:rPr>
              <a:t>information in this </a:t>
            </a:r>
            <a:r>
              <a:rPr sz="1200" spc="9" dirty="0">
                <a:latin typeface="PT Sans"/>
                <a:cs typeface="PT Sans"/>
              </a:rPr>
              <a:t>document </a:t>
            </a:r>
            <a:r>
              <a:rPr sz="1200" spc="3" dirty="0">
                <a:latin typeface="PT Sans"/>
                <a:cs typeface="PT Sans"/>
              </a:rPr>
              <a:t>is </a:t>
            </a:r>
            <a:r>
              <a:rPr sz="1200" dirty="0">
                <a:latin typeface="PT Sans"/>
                <a:cs typeface="PT Sans"/>
              </a:rPr>
              <a:t>confidential to </a:t>
            </a:r>
            <a:r>
              <a:rPr sz="1200" spc="6" dirty="0">
                <a:latin typeface="PT Sans"/>
                <a:cs typeface="PT Sans"/>
              </a:rPr>
              <a:t>the person </a:t>
            </a:r>
            <a:r>
              <a:rPr sz="1200" dirty="0">
                <a:latin typeface="PT Sans"/>
                <a:cs typeface="PT Sans"/>
              </a:rPr>
              <a:t>to </a:t>
            </a:r>
            <a:r>
              <a:rPr sz="1200" spc="9" dirty="0">
                <a:latin typeface="PT Sans"/>
                <a:cs typeface="PT Sans"/>
              </a:rPr>
              <a:t>whom </a:t>
            </a:r>
            <a:r>
              <a:rPr sz="1200" spc="3" dirty="0">
                <a:latin typeface="PT Sans"/>
                <a:cs typeface="PT Sans"/>
              </a:rPr>
              <a:t>it is </a:t>
            </a:r>
            <a:r>
              <a:rPr sz="1200" spc="6" dirty="0">
                <a:latin typeface="PT Sans"/>
                <a:cs typeface="PT Sans"/>
              </a:rPr>
              <a:t>addressed </a:t>
            </a:r>
            <a:r>
              <a:rPr sz="1200" spc="9" dirty="0">
                <a:latin typeface="PT Sans"/>
                <a:cs typeface="PT Sans"/>
              </a:rPr>
              <a:t>and </a:t>
            </a:r>
            <a:r>
              <a:rPr sz="1200" spc="6" dirty="0">
                <a:latin typeface="PT Sans"/>
                <a:cs typeface="PT Sans"/>
              </a:rPr>
              <a:t>should not </a:t>
            </a:r>
            <a:r>
              <a:rPr sz="1200" spc="9" dirty="0">
                <a:latin typeface="PT Sans"/>
                <a:cs typeface="PT Sans"/>
              </a:rPr>
              <a:t>be </a:t>
            </a:r>
            <a:r>
              <a:rPr sz="1200" spc="6" dirty="0">
                <a:latin typeface="PT Sans"/>
                <a:cs typeface="PT Sans"/>
              </a:rPr>
              <a:t>disclosed </a:t>
            </a:r>
            <a:r>
              <a:rPr sz="1200" dirty="0">
                <a:latin typeface="PT Sans"/>
                <a:cs typeface="PT Sans"/>
              </a:rPr>
              <a:t>to </a:t>
            </a:r>
            <a:r>
              <a:rPr sz="1200" spc="6" dirty="0">
                <a:latin typeface="PT Sans"/>
                <a:cs typeface="PT Sans"/>
              </a:rPr>
              <a:t>any other person. </a:t>
            </a:r>
            <a:r>
              <a:rPr sz="1200" spc="3" dirty="0">
                <a:latin typeface="PT Sans"/>
                <a:cs typeface="PT Sans"/>
              </a:rPr>
              <a:t>It </a:t>
            </a:r>
            <a:r>
              <a:rPr sz="1200" spc="9" dirty="0">
                <a:latin typeface="PT Sans"/>
                <a:cs typeface="PT Sans"/>
              </a:rPr>
              <a:t>may </a:t>
            </a:r>
            <a:r>
              <a:rPr sz="1200" spc="6" dirty="0">
                <a:latin typeface="PT Sans"/>
                <a:cs typeface="PT Sans"/>
              </a:rPr>
              <a:t>not </a:t>
            </a:r>
            <a:r>
              <a:rPr sz="1200" spc="9" dirty="0">
                <a:latin typeface="PT Sans"/>
                <a:cs typeface="PT Sans"/>
              </a:rPr>
              <a:t>be </a:t>
            </a:r>
            <a:r>
              <a:rPr sz="1200" spc="3" dirty="0">
                <a:latin typeface="PT Sans"/>
                <a:cs typeface="PT Sans"/>
              </a:rPr>
              <a:t>reproduced </a:t>
            </a:r>
            <a:r>
              <a:rPr sz="1200" spc="6" dirty="0">
                <a:latin typeface="PT Sans"/>
                <a:cs typeface="PT Sans"/>
              </a:rPr>
              <a:t>in whole, or </a:t>
            </a:r>
            <a:r>
              <a:rPr sz="1200" spc="9" dirty="0">
                <a:latin typeface="PT Sans"/>
                <a:cs typeface="PT Sans"/>
              </a:rPr>
              <a:t> </a:t>
            </a:r>
            <a:r>
              <a:rPr sz="1200" spc="6" dirty="0">
                <a:latin typeface="PT Sans"/>
                <a:cs typeface="PT Sans"/>
              </a:rPr>
              <a:t>in</a:t>
            </a:r>
            <a:r>
              <a:rPr sz="1200" spc="9" dirty="0">
                <a:latin typeface="PT Sans"/>
                <a:cs typeface="PT Sans"/>
              </a:rPr>
              <a:t> </a:t>
            </a:r>
            <a:r>
              <a:rPr sz="1200" spc="15" dirty="0">
                <a:latin typeface="PT Sans"/>
                <a:cs typeface="PT Sans"/>
              </a:rPr>
              <a:t>part,</a:t>
            </a:r>
            <a:r>
              <a:rPr sz="1200" spc="-88" dirty="0">
                <a:latin typeface="PT Sans"/>
                <a:cs typeface="PT Sans"/>
              </a:rPr>
              <a:t> </a:t>
            </a:r>
            <a:r>
              <a:rPr sz="1200" spc="6" dirty="0">
                <a:latin typeface="PT Sans"/>
                <a:cs typeface="PT Sans"/>
              </a:rPr>
              <a:t>nor</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any</a:t>
            </a:r>
            <a:r>
              <a:rPr sz="1200" spc="-33" dirty="0">
                <a:latin typeface="PT Sans"/>
                <a:cs typeface="PT Sans"/>
              </a:rPr>
              <a:t> </a:t>
            </a:r>
            <a:r>
              <a:rPr sz="1200" spc="-3" dirty="0">
                <a:latin typeface="PT Sans"/>
                <a:cs typeface="PT Sans"/>
              </a:rPr>
              <a:t>of</a:t>
            </a:r>
            <a:r>
              <a:rPr sz="1200" spc="9" dirty="0">
                <a:latin typeface="PT Sans"/>
                <a:cs typeface="PT Sans"/>
              </a:rPr>
              <a:t> </a:t>
            </a:r>
            <a:r>
              <a:rPr sz="1200" spc="6" dirty="0">
                <a:latin typeface="PT Sans"/>
                <a:cs typeface="PT Sans"/>
              </a:rPr>
              <a:t>the</a:t>
            </a:r>
            <a:r>
              <a:rPr sz="1200" spc="12" dirty="0">
                <a:latin typeface="PT Sans"/>
                <a:cs typeface="PT Sans"/>
              </a:rPr>
              <a:t> </a:t>
            </a:r>
            <a:r>
              <a:rPr sz="1200" spc="6" dirty="0">
                <a:latin typeface="PT Sans"/>
                <a:cs typeface="PT Sans"/>
              </a:rPr>
              <a:t>information</a:t>
            </a:r>
            <a:r>
              <a:rPr sz="1200" spc="9" dirty="0">
                <a:latin typeface="PT Sans"/>
                <a:cs typeface="PT Sans"/>
              </a:rPr>
              <a:t> </a:t>
            </a:r>
            <a:r>
              <a:rPr sz="1200" spc="3" dirty="0">
                <a:latin typeface="PT Sans"/>
                <a:cs typeface="PT Sans"/>
              </a:rPr>
              <a:t>contained</a:t>
            </a:r>
            <a:r>
              <a:rPr sz="1200" spc="9" dirty="0">
                <a:latin typeface="PT Sans"/>
                <a:cs typeface="PT Sans"/>
              </a:rPr>
              <a:t> </a:t>
            </a:r>
            <a:r>
              <a:rPr sz="1200" spc="6" dirty="0">
                <a:latin typeface="PT Sans"/>
                <a:cs typeface="PT Sans"/>
              </a:rPr>
              <a:t>therein</a:t>
            </a:r>
            <a:r>
              <a:rPr sz="1200" spc="12" dirty="0">
                <a:latin typeface="PT Sans"/>
                <a:cs typeface="PT Sans"/>
              </a:rPr>
              <a:t> </a:t>
            </a:r>
            <a:r>
              <a:rPr sz="1200" spc="9" dirty="0">
                <a:latin typeface="PT Sans"/>
                <a:cs typeface="PT Sans"/>
              </a:rPr>
              <a:t>be </a:t>
            </a:r>
            <a:r>
              <a:rPr sz="1200" spc="6" dirty="0">
                <a:latin typeface="PT Sans"/>
                <a:cs typeface="PT Sans"/>
              </a:rPr>
              <a:t>disclosed</a:t>
            </a:r>
            <a:r>
              <a:rPr sz="1200" spc="9" dirty="0">
                <a:latin typeface="PT Sans"/>
                <a:cs typeface="PT Sans"/>
              </a:rPr>
              <a:t> </a:t>
            </a:r>
            <a:r>
              <a:rPr sz="1200" spc="6" dirty="0">
                <a:latin typeface="PT Sans"/>
                <a:cs typeface="PT Sans"/>
              </a:rPr>
              <a:t>without</a:t>
            </a:r>
            <a:r>
              <a:rPr sz="1200" spc="12" dirty="0">
                <a:latin typeface="PT Sans"/>
                <a:cs typeface="PT Sans"/>
              </a:rPr>
              <a:t> </a:t>
            </a:r>
            <a:r>
              <a:rPr sz="1200" spc="6" dirty="0">
                <a:latin typeface="PT Sans"/>
                <a:cs typeface="PT Sans"/>
              </a:rPr>
              <a:t>the</a:t>
            </a:r>
            <a:r>
              <a:rPr sz="1200" spc="9" dirty="0">
                <a:latin typeface="PT Sans"/>
                <a:cs typeface="PT Sans"/>
              </a:rPr>
              <a:t> </a:t>
            </a:r>
            <a:r>
              <a:rPr sz="1200" spc="6" dirty="0">
                <a:latin typeface="PT Sans"/>
                <a:cs typeface="PT Sans"/>
              </a:rPr>
              <a:t>prior</a:t>
            </a:r>
            <a:r>
              <a:rPr sz="1200" spc="9" dirty="0">
                <a:latin typeface="PT Sans"/>
                <a:cs typeface="PT Sans"/>
              </a:rPr>
              <a:t> </a:t>
            </a:r>
            <a:r>
              <a:rPr sz="1200" spc="3" dirty="0">
                <a:latin typeface="PT Sans"/>
                <a:cs typeface="PT Sans"/>
              </a:rPr>
              <a:t>consent</a:t>
            </a:r>
            <a:r>
              <a:rPr sz="1200" spc="9" dirty="0">
                <a:latin typeface="PT Sans"/>
                <a:cs typeface="PT Sans"/>
              </a:rPr>
              <a:t> </a:t>
            </a:r>
            <a:r>
              <a:rPr sz="1200" spc="-3" dirty="0">
                <a:latin typeface="PT Sans"/>
                <a:cs typeface="PT Sans"/>
              </a:rPr>
              <a:t>of</a:t>
            </a:r>
            <a:r>
              <a:rPr sz="1200" spc="12" dirty="0">
                <a:latin typeface="PT Sans"/>
                <a:cs typeface="PT Sans"/>
              </a:rPr>
              <a:t> </a:t>
            </a:r>
            <a:r>
              <a:rPr sz="1200" spc="6" dirty="0">
                <a:latin typeface="PT Sans"/>
                <a:cs typeface="PT Sans"/>
              </a:rPr>
              <a:t>the</a:t>
            </a:r>
            <a:r>
              <a:rPr sz="1200" spc="9" dirty="0">
                <a:latin typeface="PT Sans"/>
                <a:cs typeface="PT Sans"/>
              </a:rPr>
              <a:t> </a:t>
            </a:r>
            <a:r>
              <a:rPr sz="1200" spc="3" dirty="0">
                <a:latin typeface="PT Sans"/>
                <a:cs typeface="PT Sans"/>
              </a:rPr>
              <a:t>directors</a:t>
            </a:r>
            <a:r>
              <a:rPr sz="1200" spc="9" dirty="0">
                <a:latin typeface="PT Sans"/>
                <a:cs typeface="PT Sans"/>
              </a:rPr>
              <a:t> </a:t>
            </a:r>
            <a:r>
              <a:rPr sz="1200" spc="-3" dirty="0">
                <a:latin typeface="PT Sans"/>
                <a:cs typeface="PT Sans"/>
              </a:rPr>
              <a:t>of</a:t>
            </a:r>
            <a:r>
              <a:rPr sz="1200" spc="12" dirty="0">
                <a:latin typeface="PT Sans"/>
                <a:cs typeface="PT Sans"/>
              </a:rPr>
              <a:t> </a:t>
            </a:r>
            <a:r>
              <a:rPr sz="1200" dirty="0">
                <a:latin typeface="PT Sans"/>
                <a:cs typeface="PT Sans"/>
              </a:rPr>
              <a:t>Pennant</a:t>
            </a:r>
            <a:r>
              <a:rPr sz="1200" spc="-27" dirty="0">
                <a:latin typeface="PT Sans"/>
                <a:cs typeface="PT Sans"/>
              </a:rPr>
              <a:t> </a:t>
            </a:r>
            <a:r>
              <a:rPr sz="1200" spc="-6" dirty="0">
                <a:latin typeface="PT Sans"/>
                <a:cs typeface="PT Sans"/>
              </a:rPr>
              <a:t>Technologies.</a:t>
            </a:r>
            <a:r>
              <a:rPr sz="1200" spc="-127" dirty="0">
                <a:latin typeface="PT Sans"/>
                <a:cs typeface="PT Sans"/>
              </a:rPr>
              <a:t> </a:t>
            </a:r>
            <a:r>
              <a:rPr sz="1200" spc="9" dirty="0">
                <a:latin typeface="PT Sans"/>
                <a:cs typeface="PT Sans"/>
              </a:rPr>
              <a:t>A</a:t>
            </a:r>
            <a:r>
              <a:rPr sz="1200" spc="-39" dirty="0">
                <a:latin typeface="PT Sans"/>
                <a:cs typeface="PT Sans"/>
              </a:rPr>
              <a:t> </a:t>
            </a:r>
            <a:r>
              <a:rPr sz="1200" spc="3" dirty="0">
                <a:latin typeface="PT Sans"/>
                <a:cs typeface="PT Sans"/>
              </a:rPr>
              <a:t>recipient</a:t>
            </a:r>
            <a:r>
              <a:rPr sz="1200" spc="12" dirty="0">
                <a:latin typeface="PT Sans"/>
                <a:cs typeface="PT Sans"/>
              </a:rPr>
              <a:t> </a:t>
            </a:r>
            <a:r>
              <a:rPr sz="1200" spc="9" dirty="0">
                <a:latin typeface="PT Sans"/>
                <a:cs typeface="PT Sans"/>
              </a:rPr>
              <a:t>may</a:t>
            </a:r>
            <a:r>
              <a:rPr sz="1200" spc="-33" dirty="0">
                <a:latin typeface="PT Sans"/>
                <a:cs typeface="PT Sans"/>
              </a:rPr>
              <a:t> </a:t>
            </a:r>
            <a:r>
              <a:rPr sz="1200" spc="6" dirty="0">
                <a:latin typeface="PT Sans"/>
                <a:cs typeface="PT Sans"/>
              </a:rPr>
              <a:t>not</a:t>
            </a:r>
            <a:r>
              <a:rPr sz="1200" spc="9" dirty="0">
                <a:latin typeface="PT Sans"/>
                <a:cs typeface="PT Sans"/>
              </a:rPr>
              <a:t> </a:t>
            </a:r>
            <a:r>
              <a:rPr sz="1200" spc="6" dirty="0">
                <a:latin typeface="PT Sans"/>
                <a:cs typeface="PT Sans"/>
              </a:rPr>
              <a:t>solicit,</a:t>
            </a:r>
            <a:r>
              <a:rPr sz="1200" spc="-85" dirty="0">
                <a:latin typeface="PT Sans"/>
                <a:cs typeface="PT Sans"/>
              </a:rPr>
              <a:t> </a:t>
            </a:r>
            <a:r>
              <a:rPr sz="1200" spc="3" dirty="0">
                <a:latin typeface="PT Sans"/>
                <a:cs typeface="PT Sans"/>
              </a:rPr>
              <a:t>directly</a:t>
            </a:r>
            <a:r>
              <a:rPr sz="1200" spc="-33" dirty="0">
                <a:latin typeface="PT Sans"/>
                <a:cs typeface="PT Sans"/>
              </a:rPr>
              <a:t> </a:t>
            </a:r>
            <a:r>
              <a:rPr sz="1200" spc="6" dirty="0">
                <a:latin typeface="PT Sans"/>
                <a:cs typeface="PT Sans"/>
              </a:rPr>
              <a:t>or </a:t>
            </a:r>
            <a:r>
              <a:rPr sz="1200" spc="-309" dirty="0">
                <a:latin typeface="PT Sans"/>
                <a:cs typeface="PT Sans"/>
              </a:rPr>
              <a:t> </a:t>
            </a:r>
            <a:r>
              <a:rPr sz="1200" spc="3" dirty="0">
                <a:latin typeface="PT Sans"/>
                <a:cs typeface="PT Sans"/>
              </a:rPr>
              <a:t>indirectly</a:t>
            </a:r>
            <a:r>
              <a:rPr sz="1200" spc="-36" dirty="0">
                <a:latin typeface="PT Sans"/>
                <a:cs typeface="PT Sans"/>
              </a:rPr>
              <a:t> </a:t>
            </a:r>
            <a:r>
              <a:rPr sz="1200" spc="6" dirty="0">
                <a:latin typeface="PT Sans"/>
                <a:cs typeface="PT Sans"/>
              </a:rPr>
              <a:t>(whether through </a:t>
            </a:r>
            <a:r>
              <a:rPr sz="1200" spc="9" dirty="0">
                <a:latin typeface="PT Sans"/>
                <a:cs typeface="PT Sans"/>
              </a:rPr>
              <a:t>an</a:t>
            </a:r>
            <a:r>
              <a:rPr sz="1200" spc="6" dirty="0">
                <a:latin typeface="PT Sans"/>
                <a:cs typeface="PT Sans"/>
              </a:rPr>
              <a:t> agent or otherwise)</a:t>
            </a:r>
            <a:r>
              <a:rPr sz="1200" spc="9" dirty="0">
                <a:latin typeface="PT Sans"/>
                <a:cs typeface="PT Sans"/>
              </a:rPr>
              <a:t> </a:t>
            </a:r>
            <a:r>
              <a:rPr sz="1200" spc="6" dirty="0">
                <a:latin typeface="PT Sans"/>
                <a:cs typeface="PT Sans"/>
              </a:rPr>
              <a:t>the </a:t>
            </a:r>
            <a:r>
              <a:rPr sz="1200" spc="9" dirty="0">
                <a:latin typeface="PT Sans"/>
                <a:cs typeface="PT Sans"/>
              </a:rPr>
              <a:t>participation</a:t>
            </a:r>
            <a:r>
              <a:rPr sz="1200" spc="6" dirty="0">
                <a:latin typeface="PT Sans"/>
                <a:cs typeface="PT Sans"/>
              </a:rPr>
              <a:t> </a:t>
            </a:r>
            <a:r>
              <a:rPr sz="1200" spc="-3" dirty="0">
                <a:latin typeface="PT Sans"/>
                <a:cs typeface="PT Sans"/>
              </a:rPr>
              <a:t>of</a:t>
            </a:r>
            <a:r>
              <a:rPr sz="1200" spc="6" dirty="0">
                <a:latin typeface="PT Sans"/>
                <a:cs typeface="PT Sans"/>
              </a:rPr>
              <a:t> another institution or</a:t>
            </a:r>
            <a:r>
              <a:rPr sz="1200" spc="9" dirty="0">
                <a:latin typeface="PT Sans"/>
                <a:cs typeface="PT Sans"/>
              </a:rPr>
              <a:t> </a:t>
            </a:r>
            <a:r>
              <a:rPr sz="1200" spc="6" dirty="0">
                <a:latin typeface="PT Sans"/>
                <a:cs typeface="PT Sans"/>
              </a:rPr>
              <a:t>person without the prior approval</a:t>
            </a:r>
            <a:r>
              <a:rPr sz="1200" spc="9" dirty="0">
                <a:latin typeface="PT Sans"/>
                <a:cs typeface="PT Sans"/>
              </a:rPr>
              <a:t> </a:t>
            </a:r>
            <a:r>
              <a:rPr sz="1200" spc="-3" dirty="0">
                <a:latin typeface="PT Sans"/>
                <a:cs typeface="PT Sans"/>
              </a:rPr>
              <a:t>of</a:t>
            </a:r>
            <a:r>
              <a:rPr sz="1200" spc="6" dirty="0">
                <a:latin typeface="PT Sans"/>
                <a:cs typeface="PT Sans"/>
              </a:rPr>
              <a:t> the </a:t>
            </a:r>
            <a:r>
              <a:rPr sz="1200" spc="3" dirty="0">
                <a:latin typeface="PT Sans"/>
                <a:cs typeface="PT Sans"/>
              </a:rPr>
              <a:t>directors</a:t>
            </a:r>
            <a:r>
              <a:rPr sz="1200" spc="6" dirty="0">
                <a:latin typeface="PT Sans"/>
                <a:cs typeface="PT Sans"/>
              </a:rPr>
              <a:t> </a:t>
            </a:r>
            <a:r>
              <a:rPr sz="1200" spc="-3" dirty="0">
                <a:latin typeface="PT Sans"/>
                <a:cs typeface="PT Sans"/>
              </a:rPr>
              <a:t>of</a:t>
            </a:r>
            <a:r>
              <a:rPr sz="1200" spc="6" dirty="0">
                <a:latin typeface="PT Sans"/>
                <a:cs typeface="PT Sans"/>
              </a:rPr>
              <a:t> the </a:t>
            </a:r>
            <a:r>
              <a:rPr sz="1200" spc="-9" dirty="0">
                <a:latin typeface="PT Sans"/>
                <a:cs typeface="PT Sans"/>
              </a:rPr>
              <a:t>Company.</a:t>
            </a:r>
            <a:endParaRPr sz="1200" dirty="0">
              <a:latin typeface="PT Sans"/>
              <a:cs typeface="PT Sans"/>
            </a:endParaRPr>
          </a:p>
        </p:txBody>
      </p:sp>
      <p:sp>
        <p:nvSpPr>
          <p:cNvPr id="4" name="object 4"/>
          <p:cNvSpPr txBox="1"/>
          <p:nvPr/>
        </p:nvSpPr>
        <p:spPr>
          <a:xfrm>
            <a:off x="309758" y="3898176"/>
            <a:ext cx="4215616" cy="1134260"/>
          </a:xfrm>
          <a:prstGeom prst="rect">
            <a:avLst/>
          </a:prstGeom>
        </p:spPr>
        <p:txBody>
          <a:bodyPr vert="horz" wrap="square" lIns="0" tIns="9627" rIns="0" bIns="0" rtlCol="0">
            <a:spAutoFit/>
          </a:bodyPr>
          <a:lstStyle/>
          <a:p>
            <a:pPr marL="7620">
              <a:spcBef>
                <a:spcPts val="75"/>
              </a:spcBef>
            </a:pPr>
            <a:r>
              <a:rPr sz="1200" b="1" dirty="0">
                <a:solidFill>
                  <a:srgbClr val="F57F20"/>
                </a:solidFill>
                <a:latin typeface="+mj-lt"/>
                <a:cs typeface="PT Sans"/>
              </a:rPr>
              <a:t>Registered</a:t>
            </a:r>
            <a:r>
              <a:rPr sz="1200" b="1" spc="-12" dirty="0">
                <a:solidFill>
                  <a:srgbClr val="F57F20"/>
                </a:solidFill>
                <a:latin typeface="+mj-lt"/>
                <a:cs typeface="PT Sans"/>
              </a:rPr>
              <a:t> </a:t>
            </a:r>
            <a:r>
              <a:rPr lang="en-IN" sz="1200" b="1" spc="-12" dirty="0">
                <a:solidFill>
                  <a:srgbClr val="F57F20"/>
                </a:solidFill>
                <a:latin typeface="+mj-lt"/>
                <a:cs typeface="PT Sans"/>
              </a:rPr>
              <a:t>&amp; Corporate </a:t>
            </a:r>
            <a:r>
              <a:rPr sz="1200" b="1" spc="-9" dirty="0">
                <a:solidFill>
                  <a:srgbClr val="F57F20"/>
                </a:solidFill>
                <a:latin typeface="+mj-lt"/>
                <a:cs typeface="PT Sans"/>
              </a:rPr>
              <a:t>office</a:t>
            </a:r>
            <a:endParaRPr lang="en-IN" sz="1200" b="1" spc="-9" dirty="0">
              <a:solidFill>
                <a:srgbClr val="F57F20"/>
              </a:solidFill>
              <a:latin typeface="+mj-lt"/>
              <a:cs typeface="PT Sans"/>
            </a:endParaRPr>
          </a:p>
          <a:p>
            <a:pPr marL="7620">
              <a:spcBef>
                <a:spcPts val="75"/>
              </a:spcBef>
            </a:pPr>
            <a:endParaRPr sz="1200" dirty="0">
              <a:latin typeface="+mj-lt"/>
              <a:cs typeface="PT Sans"/>
            </a:endParaRPr>
          </a:p>
          <a:p>
            <a:pPr marL="7620" marR="3175">
              <a:lnSpc>
                <a:spcPct val="101000"/>
              </a:lnSpc>
              <a:spcBef>
                <a:spcPts val="20"/>
              </a:spcBef>
              <a:tabLst>
                <a:tab pos="331470" algn="l"/>
              </a:tabLst>
            </a:pPr>
            <a:r>
              <a:rPr sz="1200" spc="6" dirty="0">
                <a:latin typeface="+mj-lt"/>
                <a:cs typeface="PT Sans"/>
              </a:rPr>
              <a:t>Cyber  Gateway, </a:t>
            </a:r>
            <a:r>
              <a:rPr lang="en-US" sz="1200" spc="6" dirty="0">
                <a:latin typeface="+mj-lt"/>
                <a:cs typeface="PT Sans"/>
              </a:rPr>
              <a:t>Block B, Level 1,   Wing 2,  </a:t>
            </a:r>
            <a:r>
              <a:rPr sz="1200" spc="6" dirty="0">
                <a:latin typeface="+mj-lt"/>
                <a:cs typeface="PT Sans"/>
              </a:rPr>
              <a:t>L&amp;T Infocity, </a:t>
            </a:r>
            <a:endParaRPr lang="en-IN" sz="1200" spc="6" dirty="0">
              <a:latin typeface="+mj-lt"/>
              <a:cs typeface="PT Sans"/>
            </a:endParaRPr>
          </a:p>
          <a:p>
            <a:pPr marL="7620" marR="3175">
              <a:lnSpc>
                <a:spcPct val="101000"/>
              </a:lnSpc>
              <a:spcBef>
                <a:spcPts val="20"/>
              </a:spcBef>
              <a:tabLst>
                <a:tab pos="331470" algn="l"/>
              </a:tabLst>
            </a:pPr>
            <a:r>
              <a:rPr sz="1200" spc="6" dirty="0">
                <a:latin typeface="+mj-lt"/>
                <a:cs typeface="PT Sans"/>
              </a:rPr>
              <a:t>Hitec City,  Madhapur, Hyderabad, Telangana,  (India)</a:t>
            </a:r>
            <a:r>
              <a:rPr lang="en-IN" sz="1200" spc="6" dirty="0">
                <a:latin typeface="+mj-lt"/>
                <a:cs typeface="PT Sans"/>
              </a:rPr>
              <a:t> - </a:t>
            </a:r>
            <a:r>
              <a:rPr sz="1200" spc="6" dirty="0">
                <a:latin typeface="+mj-lt"/>
                <a:cs typeface="PT Sans"/>
              </a:rPr>
              <a:t> 500081</a:t>
            </a:r>
            <a:endParaRPr lang="en-IN" sz="1200" spc="6" dirty="0">
              <a:latin typeface="+mj-lt"/>
              <a:cs typeface="PT Sans"/>
            </a:endParaRPr>
          </a:p>
          <a:p>
            <a:pPr marL="7620">
              <a:spcBef>
                <a:spcPts val="20"/>
              </a:spcBef>
              <a:tabLst>
                <a:tab pos="331470" algn="l"/>
              </a:tabLst>
            </a:pPr>
            <a:r>
              <a:rPr lang="en-IN" sz="1200" spc="6" dirty="0" err="1">
                <a:latin typeface="+mj-lt"/>
                <a:cs typeface="PT Sans"/>
              </a:rPr>
              <a:t>Ph</a:t>
            </a:r>
            <a:r>
              <a:rPr lang="en-IN" sz="1200" spc="6" dirty="0">
                <a:latin typeface="+mj-lt"/>
                <a:cs typeface="PT Sans"/>
              </a:rPr>
              <a:t>:	(+91)</a:t>
            </a:r>
            <a:r>
              <a:rPr lang="en-IN" sz="1200" spc="-9" dirty="0">
                <a:latin typeface="+mj-lt"/>
                <a:cs typeface="PT Sans"/>
              </a:rPr>
              <a:t> </a:t>
            </a:r>
            <a:r>
              <a:rPr lang="en-IN" sz="1200" spc="9" dirty="0">
                <a:latin typeface="+mj-lt"/>
                <a:cs typeface="PT Sans"/>
              </a:rPr>
              <a:t>40</a:t>
            </a:r>
            <a:r>
              <a:rPr lang="en-IN" sz="1200" spc="-9" dirty="0">
                <a:latin typeface="+mj-lt"/>
                <a:cs typeface="PT Sans"/>
              </a:rPr>
              <a:t> </a:t>
            </a:r>
            <a:r>
              <a:rPr lang="en-IN" sz="1200" spc="9" dirty="0">
                <a:latin typeface="+mj-lt"/>
                <a:cs typeface="PT Sans"/>
              </a:rPr>
              <a:t>4223</a:t>
            </a:r>
            <a:r>
              <a:rPr lang="en-IN" sz="1200" spc="-9" dirty="0">
                <a:latin typeface="+mj-lt"/>
                <a:cs typeface="PT Sans"/>
              </a:rPr>
              <a:t> </a:t>
            </a:r>
            <a:r>
              <a:rPr lang="en-IN" sz="1200" spc="9" dirty="0">
                <a:latin typeface="+mj-lt"/>
                <a:cs typeface="PT Sans"/>
              </a:rPr>
              <a:t>4400</a:t>
            </a:r>
            <a:endParaRPr lang="en-IN" sz="1200" dirty="0">
              <a:latin typeface="+mj-lt"/>
              <a:cs typeface="PT Sans"/>
            </a:endParaRPr>
          </a:p>
          <a:p>
            <a:pPr marL="7620">
              <a:spcBef>
                <a:spcPts val="20"/>
              </a:spcBef>
              <a:tabLst>
                <a:tab pos="488315" algn="l"/>
              </a:tabLst>
            </a:pPr>
            <a:r>
              <a:rPr lang="en-IN" sz="1200" spc="6" dirty="0">
                <a:latin typeface="+mj-lt"/>
                <a:cs typeface="PT Sans"/>
              </a:rPr>
              <a:t>Email:	</a:t>
            </a:r>
            <a:r>
              <a:rPr lang="en-IN" sz="1200" spc="3" dirty="0">
                <a:latin typeface="+mj-lt"/>
                <a:cs typeface="PT Sans"/>
                <a:hlinkClick r:id="rId1"/>
              </a:rPr>
              <a:t>info@pennanttech.com</a:t>
            </a:r>
            <a:endParaRPr lang="en-IN" sz="1200" dirty="0">
              <a:latin typeface="+mj-lt"/>
              <a:cs typeface="PT Sans"/>
            </a:endParaRPr>
          </a:p>
        </p:txBody>
      </p:sp>
      <p:sp>
        <p:nvSpPr>
          <p:cNvPr id="6" name="object 6"/>
          <p:cNvSpPr txBox="1"/>
          <p:nvPr/>
        </p:nvSpPr>
        <p:spPr>
          <a:xfrm>
            <a:off x="4666167" y="3898177"/>
            <a:ext cx="2495839" cy="1066870"/>
          </a:xfrm>
          <a:prstGeom prst="rect">
            <a:avLst/>
          </a:prstGeom>
        </p:spPr>
        <p:txBody>
          <a:bodyPr vert="horz" wrap="square" lIns="0" tIns="9627" rIns="0" bIns="0" rtlCol="0">
            <a:spAutoFit/>
          </a:bodyPr>
          <a:lstStyle/>
          <a:p>
            <a:pPr marL="7620">
              <a:spcBef>
                <a:spcPts val="75"/>
              </a:spcBef>
            </a:pPr>
            <a:r>
              <a:rPr sz="1200" b="1" spc="6" dirty="0">
                <a:solidFill>
                  <a:srgbClr val="F57F20"/>
                </a:solidFill>
                <a:latin typeface="+mj-lt"/>
                <a:cs typeface="PT Sans"/>
              </a:rPr>
              <a:t>Vizag</a:t>
            </a:r>
            <a:r>
              <a:rPr sz="1200" b="1" spc="-12" dirty="0">
                <a:solidFill>
                  <a:srgbClr val="F57F20"/>
                </a:solidFill>
                <a:latin typeface="+mj-lt"/>
                <a:cs typeface="PT Sans"/>
              </a:rPr>
              <a:t> </a:t>
            </a:r>
            <a:r>
              <a:rPr sz="1200" b="1" spc="6" dirty="0">
                <a:solidFill>
                  <a:srgbClr val="F57F20"/>
                </a:solidFill>
                <a:latin typeface="+mj-lt"/>
                <a:cs typeface="PT Sans"/>
              </a:rPr>
              <a:t>Development</a:t>
            </a:r>
            <a:r>
              <a:rPr sz="1200" b="1" spc="-21" dirty="0">
                <a:solidFill>
                  <a:srgbClr val="F57F20"/>
                </a:solidFill>
                <a:latin typeface="+mj-lt"/>
                <a:cs typeface="PT Sans"/>
              </a:rPr>
              <a:t> </a:t>
            </a:r>
            <a:r>
              <a:rPr sz="1200" b="1" dirty="0">
                <a:solidFill>
                  <a:srgbClr val="F57F20"/>
                </a:solidFill>
                <a:latin typeface="+mj-lt"/>
                <a:cs typeface="PT Sans"/>
              </a:rPr>
              <a:t>Centre</a:t>
            </a:r>
            <a:endParaRPr sz="1200" dirty="0">
              <a:latin typeface="+mj-lt"/>
              <a:cs typeface="PT Sans"/>
            </a:endParaRPr>
          </a:p>
          <a:p>
            <a:pPr marL="7620" marR="3175">
              <a:lnSpc>
                <a:spcPct val="101000"/>
              </a:lnSpc>
              <a:spcBef>
                <a:spcPts val="970"/>
              </a:spcBef>
            </a:pPr>
            <a:r>
              <a:rPr sz="1200" spc="6" dirty="0">
                <a:latin typeface="+mj-lt"/>
                <a:cs typeface="PT Sans"/>
              </a:rPr>
              <a:t>D2,</a:t>
            </a:r>
            <a:r>
              <a:rPr sz="1200" spc="-91" dirty="0">
                <a:latin typeface="+mj-lt"/>
                <a:cs typeface="PT Sans"/>
              </a:rPr>
              <a:t> </a:t>
            </a:r>
            <a:r>
              <a:rPr sz="1200" spc="6" dirty="0">
                <a:latin typeface="+mj-lt"/>
                <a:cs typeface="PT Sans"/>
              </a:rPr>
              <a:t>IT</a:t>
            </a:r>
            <a:r>
              <a:rPr sz="1200" spc="-45" dirty="0">
                <a:latin typeface="+mj-lt"/>
                <a:cs typeface="PT Sans"/>
              </a:rPr>
              <a:t> </a:t>
            </a:r>
            <a:r>
              <a:rPr sz="1200" spc="-33" dirty="0">
                <a:latin typeface="+mj-lt"/>
                <a:cs typeface="PT Sans"/>
              </a:rPr>
              <a:t>P</a:t>
            </a:r>
            <a:r>
              <a:rPr sz="1200" spc="6" dirty="0">
                <a:latin typeface="+mj-lt"/>
                <a:cs typeface="PT Sans"/>
              </a:rPr>
              <a:t>ark,</a:t>
            </a:r>
            <a:r>
              <a:rPr sz="1200" spc="-91" dirty="0">
                <a:latin typeface="+mj-lt"/>
                <a:cs typeface="PT Sans"/>
              </a:rPr>
              <a:t> </a:t>
            </a:r>
            <a:r>
              <a:rPr sz="1200" spc="6" dirty="0">
                <a:latin typeface="+mj-lt"/>
                <a:cs typeface="PT Sans"/>
              </a:rPr>
              <a:t>Hill</a:t>
            </a:r>
            <a:r>
              <a:rPr sz="1200" spc="3" dirty="0">
                <a:latin typeface="+mj-lt"/>
                <a:cs typeface="PT Sans"/>
              </a:rPr>
              <a:t> </a:t>
            </a:r>
            <a:r>
              <a:rPr sz="1200" spc="9" dirty="0">
                <a:latin typeface="+mj-lt"/>
                <a:cs typeface="PT Sans"/>
              </a:rPr>
              <a:t>N</a:t>
            </a:r>
            <a:r>
              <a:rPr sz="1200" spc="-6" dirty="0">
                <a:latin typeface="+mj-lt"/>
                <a:cs typeface="PT Sans"/>
              </a:rPr>
              <a:t>o</a:t>
            </a:r>
            <a:r>
              <a:rPr sz="1200" spc="3" dirty="0">
                <a:latin typeface="+mj-lt"/>
                <a:cs typeface="PT Sans"/>
              </a:rPr>
              <a:t>.</a:t>
            </a:r>
            <a:r>
              <a:rPr sz="1200" spc="-91" dirty="0">
                <a:latin typeface="+mj-lt"/>
                <a:cs typeface="PT Sans"/>
              </a:rPr>
              <a:t> </a:t>
            </a:r>
            <a:r>
              <a:rPr sz="1200" spc="6" dirty="0">
                <a:latin typeface="+mj-lt"/>
                <a:cs typeface="PT Sans"/>
              </a:rPr>
              <a:t>2,</a:t>
            </a:r>
            <a:r>
              <a:rPr sz="1200" spc="-91" dirty="0">
                <a:latin typeface="+mj-lt"/>
                <a:cs typeface="PT Sans"/>
              </a:rPr>
              <a:t> </a:t>
            </a:r>
            <a:r>
              <a:rPr sz="1200" spc="6" dirty="0">
                <a:latin typeface="+mj-lt"/>
                <a:cs typeface="PT Sans"/>
              </a:rPr>
              <a:t>Rishi</a:t>
            </a:r>
            <a:r>
              <a:rPr sz="1200" spc="-9" dirty="0">
                <a:latin typeface="+mj-lt"/>
                <a:cs typeface="PT Sans"/>
              </a:rPr>
              <a:t>k</a:t>
            </a:r>
            <a:r>
              <a:rPr sz="1200" spc="6" dirty="0">
                <a:latin typeface="+mj-lt"/>
                <a:cs typeface="PT Sans"/>
              </a:rPr>
              <a:t>onda,  Madhurawada,</a:t>
            </a:r>
            <a:r>
              <a:rPr sz="1200" spc="-118" dirty="0">
                <a:latin typeface="+mj-lt"/>
                <a:cs typeface="PT Sans"/>
              </a:rPr>
              <a:t> </a:t>
            </a:r>
            <a:r>
              <a:rPr sz="1200" spc="6" dirty="0">
                <a:latin typeface="+mj-lt"/>
                <a:cs typeface="PT Sans"/>
              </a:rPr>
              <a:t>Visakhapatnam,</a:t>
            </a:r>
            <a:r>
              <a:rPr sz="1200" spc="-118" dirty="0">
                <a:latin typeface="+mj-lt"/>
                <a:cs typeface="PT Sans"/>
              </a:rPr>
              <a:t> </a:t>
            </a:r>
            <a:r>
              <a:rPr sz="1200" spc="6" dirty="0">
                <a:latin typeface="+mj-lt"/>
                <a:cs typeface="PT Sans"/>
              </a:rPr>
              <a:t>Andhra </a:t>
            </a:r>
            <a:r>
              <a:rPr sz="1200" spc="-306" dirty="0">
                <a:latin typeface="+mj-lt"/>
                <a:cs typeface="PT Sans"/>
              </a:rPr>
              <a:t> </a:t>
            </a:r>
            <a:r>
              <a:rPr sz="1200" spc="-33" dirty="0">
                <a:latin typeface="+mj-lt"/>
                <a:cs typeface="PT Sans"/>
              </a:rPr>
              <a:t>P</a:t>
            </a:r>
            <a:r>
              <a:rPr sz="1200" spc="6" dirty="0">
                <a:latin typeface="+mj-lt"/>
                <a:cs typeface="PT Sans"/>
              </a:rPr>
              <a:t>radesh,</a:t>
            </a:r>
            <a:r>
              <a:rPr sz="1200" spc="-91" dirty="0">
                <a:latin typeface="+mj-lt"/>
                <a:cs typeface="PT Sans"/>
              </a:rPr>
              <a:t> </a:t>
            </a:r>
            <a:r>
              <a:rPr sz="1200" spc="6" dirty="0">
                <a:latin typeface="+mj-lt"/>
                <a:cs typeface="PT Sans"/>
              </a:rPr>
              <a:t>India</a:t>
            </a:r>
            <a:r>
              <a:rPr sz="1200" spc="-94" dirty="0">
                <a:latin typeface="+mj-lt"/>
                <a:cs typeface="PT Sans"/>
              </a:rPr>
              <a:t> </a:t>
            </a:r>
            <a:r>
              <a:rPr sz="1200" spc="6" dirty="0">
                <a:latin typeface="+mj-lt"/>
                <a:cs typeface="PT Sans"/>
              </a:rPr>
              <a:t>-</a:t>
            </a:r>
            <a:r>
              <a:rPr sz="1200" spc="-94" dirty="0">
                <a:latin typeface="+mj-lt"/>
                <a:cs typeface="PT Sans"/>
              </a:rPr>
              <a:t> </a:t>
            </a:r>
            <a:r>
              <a:rPr sz="1200" spc="9" dirty="0">
                <a:latin typeface="+mj-lt"/>
                <a:cs typeface="PT Sans"/>
              </a:rPr>
              <a:t>530003</a:t>
            </a:r>
            <a:endParaRPr sz="1200" dirty="0">
              <a:latin typeface="+mj-lt"/>
              <a:cs typeface="PT Sans"/>
            </a:endParaRPr>
          </a:p>
          <a:p>
            <a:pPr marL="7620">
              <a:spcBef>
                <a:spcPts val="20"/>
              </a:spcBef>
              <a:tabLst>
                <a:tab pos="488315" algn="l"/>
              </a:tabLst>
            </a:pPr>
            <a:r>
              <a:rPr sz="1200" spc="6" dirty="0">
                <a:latin typeface="+mj-lt"/>
                <a:cs typeface="PT Sans"/>
              </a:rPr>
              <a:t>Email:	</a:t>
            </a:r>
            <a:r>
              <a:rPr sz="1200" spc="3" dirty="0">
                <a:latin typeface="+mj-lt"/>
                <a:cs typeface="PT Sans"/>
                <a:hlinkClick r:id="rId1"/>
              </a:rPr>
              <a:t>info@pennanttech.com</a:t>
            </a:r>
            <a:endParaRPr sz="1200" dirty="0">
              <a:latin typeface="+mj-lt"/>
              <a:cs typeface="PT Sans"/>
            </a:endParaRPr>
          </a:p>
        </p:txBody>
      </p:sp>
      <p:sp>
        <p:nvSpPr>
          <p:cNvPr id="7" name="object 7"/>
          <p:cNvSpPr txBox="1"/>
          <p:nvPr/>
        </p:nvSpPr>
        <p:spPr>
          <a:xfrm>
            <a:off x="7529115" y="4191794"/>
            <a:ext cx="2376091" cy="567438"/>
          </a:xfrm>
          <a:prstGeom prst="rect">
            <a:avLst/>
          </a:prstGeom>
        </p:spPr>
        <p:txBody>
          <a:bodyPr vert="horz" wrap="square" lIns="0" tIns="9627" rIns="0" bIns="0" rtlCol="0">
            <a:spAutoFit/>
          </a:bodyPr>
          <a:lstStyle/>
          <a:p>
            <a:pPr marL="7620">
              <a:spcBef>
                <a:spcPts val="990"/>
              </a:spcBef>
            </a:pPr>
            <a:r>
              <a:rPr sz="1200" spc="9" dirty="0">
                <a:latin typeface="+mj-lt"/>
                <a:cs typeface="PT Sans"/>
              </a:rPr>
              <a:t>UK</a:t>
            </a:r>
            <a:endParaRPr sz="1200" dirty="0">
              <a:latin typeface="+mj-lt"/>
              <a:cs typeface="PT Sans"/>
            </a:endParaRPr>
          </a:p>
          <a:p>
            <a:pPr marL="7620" marR="3175">
              <a:lnSpc>
                <a:spcPct val="101000"/>
              </a:lnSpc>
              <a:tabLst>
                <a:tab pos="290195" algn="l"/>
              </a:tabLst>
            </a:pPr>
            <a:r>
              <a:rPr sz="1200" spc="9" dirty="0">
                <a:latin typeface="+mj-lt"/>
                <a:cs typeface="PT Sans"/>
              </a:rPr>
              <a:t>20</a:t>
            </a:r>
            <a:r>
              <a:rPr sz="1200" spc="3" dirty="0">
                <a:latin typeface="+mj-lt"/>
                <a:cs typeface="PT Sans"/>
              </a:rPr>
              <a:t> </a:t>
            </a:r>
            <a:r>
              <a:rPr sz="1200" spc="9" dirty="0">
                <a:latin typeface="+mj-lt"/>
                <a:cs typeface="PT Sans"/>
              </a:rPr>
              <a:t>Han</a:t>
            </a:r>
            <a:r>
              <a:rPr sz="1200" spc="-9" dirty="0">
                <a:latin typeface="+mj-lt"/>
                <a:cs typeface="PT Sans"/>
              </a:rPr>
              <a:t>ov</a:t>
            </a:r>
            <a:r>
              <a:rPr sz="1200" spc="6" dirty="0">
                <a:latin typeface="+mj-lt"/>
                <a:cs typeface="PT Sans"/>
              </a:rPr>
              <a:t>er</a:t>
            </a:r>
            <a:r>
              <a:rPr sz="1200" spc="3" dirty="0">
                <a:latin typeface="+mj-lt"/>
                <a:cs typeface="PT Sans"/>
              </a:rPr>
              <a:t> </a:t>
            </a:r>
            <a:r>
              <a:rPr sz="1200" spc="6" dirty="0">
                <a:latin typeface="+mj-lt"/>
                <a:cs typeface="PT Sans"/>
              </a:rPr>
              <a:t>Square,</a:t>
            </a:r>
            <a:r>
              <a:rPr sz="1200" spc="-91" dirty="0">
                <a:latin typeface="+mj-lt"/>
                <a:cs typeface="PT Sans"/>
              </a:rPr>
              <a:t> </a:t>
            </a:r>
            <a:r>
              <a:rPr sz="1200" spc="-67" dirty="0">
                <a:latin typeface="+mj-lt"/>
                <a:cs typeface="PT Sans"/>
              </a:rPr>
              <a:t>L</a:t>
            </a:r>
            <a:r>
              <a:rPr sz="1200" spc="9" dirty="0">
                <a:latin typeface="+mj-lt"/>
                <a:cs typeface="PT Sans"/>
              </a:rPr>
              <a:t>ondon</a:t>
            </a:r>
            <a:r>
              <a:rPr sz="1200" spc="-18" dirty="0">
                <a:latin typeface="+mj-lt"/>
                <a:cs typeface="PT Sans"/>
              </a:rPr>
              <a:t> </a:t>
            </a:r>
            <a:r>
              <a:rPr sz="1200" spc="9" dirty="0">
                <a:latin typeface="+mj-lt"/>
                <a:cs typeface="PT Sans"/>
              </a:rPr>
              <a:t>W1S</a:t>
            </a:r>
            <a:r>
              <a:rPr sz="1200" spc="3" dirty="0">
                <a:latin typeface="+mj-lt"/>
                <a:cs typeface="PT Sans"/>
              </a:rPr>
              <a:t> </a:t>
            </a:r>
            <a:r>
              <a:rPr sz="1200" spc="6" dirty="0">
                <a:latin typeface="+mj-lt"/>
                <a:cs typeface="PT Sans"/>
              </a:rPr>
              <a:t>1JY  Ph:	+44-(0)20-3078</a:t>
            </a:r>
            <a:r>
              <a:rPr sz="1200" dirty="0">
                <a:latin typeface="+mj-lt"/>
                <a:cs typeface="PT Sans"/>
              </a:rPr>
              <a:t> </a:t>
            </a:r>
            <a:r>
              <a:rPr sz="1200" spc="9" dirty="0">
                <a:latin typeface="+mj-lt"/>
                <a:cs typeface="PT Sans"/>
              </a:rPr>
              <a:t>5800</a:t>
            </a:r>
            <a:endParaRPr sz="1200" dirty="0">
              <a:latin typeface="+mj-lt"/>
              <a:cs typeface="PT Sans"/>
            </a:endParaRPr>
          </a:p>
        </p:txBody>
      </p:sp>
      <p:sp>
        <p:nvSpPr>
          <p:cNvPr id="8" name="object 8"/>
          <p:cNvSpPr txBox="1"/>
          <p:nvPr/>
        </p:nvSpPr>
        <p:spPr>
          <a:xfrm>
            <a:off x="9889590" y="4191794"/>
            <a:ext cx="1790828" cy="564250"/>
          </a:xfrm>
          <a:prstGeom prst="rect">
            <a:avLst/>
          </a:prstGeom>
        </p:spPr>
        <p:txBody>
          <a:bodyPr vert="horz" wrap="square" lIns="0" tIns="9627" rIns="0" bIns="0" rtlCol="0">
            <a:spAutoFit/>
          </a:bodyPr>
          <a:lstStyle/>
          <a:p>
            <a:pPr marL="7620">
              <a:spcBef>
                <a:spcPts val="75"/>
              </a:spcBef>
            </a:pPr>
            <a:r>
              <a:rPr sz="1200" spc="6" dirty="0">
                <a:latin typeface="+mj-lt"/>
                <a:cs typeface="PT Sans"/>
              </a:rPr>
              <a:t>Middle</a:t>
            </a:r>
            <a:r>
              <a:rPr sz="1200" spc="-15" dirty="0">
                <a:latin typeface="+mj-lt"/>
                <a:cs typeface="PT Sans"/>
              </a:rPr>
              <a:t> </a:t>
            </a:r>
            <a:r>
              <a:rPr sz="1200" spc="6" dirty="0">
                <a:latin typeface="+mj-lt"/>
                <a:cs typeface="PT Sans"/>
              </a:rPr>
              <a:t>East</a:t>
            </a:r>
            <a:endParaRPr sz="1200" dirty="0">
              <a:latin typeface="+mj-lt"/>
              <a:cs typeface="PT Sans"/>
            </a:endParaRPr>
          </a:p>
          <a:p>
            <a:pPr marL="7620" marR="3175">
              <a:lnSpc>
                <a:spcPct val="101000"/>
              </a:lnSpc>
              <a:tabLst>
                <a:tab pos="290195" algn="l"/>
              </a:tabLst>
            </a:pPr>
            <a:r>
              <a:rPr sz="1200" spc="-12" dirty="0">
                <a:latin typeface="+mj-lt"/>
                <a:cs typeface="PT Sans"/>
              </a:rPr>
              <a:t>P</a:t>
            </a:r>
            <a:r>
              <a:rPr sz="1200" spc="9" dirty="0">
                <a:latin typeface="+mj-lt"/>
                <a:cs typeface="PT Sans"/>
              </a:rPr>
              <a:t>O</a:t>
            </a:r>
            <a:r>
              <a:rPr sz="1200" spc="3" dirty="0">
                <a:latin typeface="+mj-lt"/>
                <a:cs typeface="PT Sans"/>
              </a:rPr>
              <a:t> </a:t>
            </a:r>
            <a:r>
              <a:rPr sz="1200" spc="9" dirty="0">
                <a:latin typeface="+mj-lt"/>
                <a:cs typeface="PT Sans"/>
              </a:rPr>
              <a:t>B</a:t>
            </a:r>
            <a:r>
              <a:rPr sz="1200" spc="-21" dirty="0">
                <a:latin typeface="+mj-lt"/>
                <a:cs typeface="PT Sans"/>
              </a:rPr>
              <a:t>o</a:t>
            </a:r>
            <a:r>
              <a:rPr sz="1200" spc="6" dirty="0">
                <a:latin typeface="+mj-lt"/>
                <a:cs typeface="PT Sans"/>
              </a:rPr>
              <a:t>x</a:t>
            </a:r>
            <a:r>
              <a:rPr sz="1200" spc="-33" dirty="0">
                <a:latin typeface="+mj-lt"/>
                <a:cs typeface="PT Sans"/>
              </a:rPr>
              <a:t> </a:t>
            </a:r>
            <a:r>
              <a:rPr sz="1200" spc="6" dirty="0">
                <a:latin typeface="+mj-lt"/>
                <a:cs typeface="PT Sans"/>
              </a:rPr>
              <a:t>128831,</a:t>
            </a:r>
            <a:r>
              <a:rPr sz="1200" spc="-91" dirty="0">
                <a:latin typeface="+mj-lt"/>
                <a:cs typeface="PT Sans"/>
              </a:rPr>
              <a:t> </a:t>
            </a:r>
            <a:r>
              <a:rPr sz="1200" spc="6" dirty="0">
                <a:latin typeface="+mj-lt"/>
                <a:cs typeface="PT Sans"/>
              </a:rPr>
              <a:t>Dubai,</a:t>
            </a:r>
            <a:r>
              <a:rPr sz="1200" spc="-91" dirty="0">
                <a:latin typeface="+mj-lt"/>
                <a:cs typeface="PT Sans"/>
              </a:rPr>
              <a:t> </a:t>
            </a:r>
            <a:r>
              <a:rPr sz="1200" spc="6" dirty="0">
                <a:latin typeface="+mj-lt"/>
                <a:cs typeface="PT Sans"/>
              </a:rPr>
              <a:t>UAE  Ph:	+971-4-3961775</a:t>
            </a:r>
            <a:endParaRPr sz="1200" dirty="0">
              <a:latin typeface="+mj-lt"/>
              <a:cs typeface="PT Sans"/>
            </a:endParaRPr>
          </a:p>
        </p:txBody>
      </p:sp>
      <p:sp>
        <p:nvSpPr>
          <p:cNvPr id="10" name="object 10"/>
          <p:cNvSpPr/>
          <p:nvPr/>
        </p:nvSpPr>
        <p:spPr>
          <a:xfrm>
            <a:off x="452537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1" name="object 11"/>
          <p:cNvSpPr/>
          <p:nvPr/>
        </p:nvSpPr>
        <p:spPr>
          <a:xfrm>
            <a:off x="7439404" y="4121815"/>
            <a:ext cx="0" cy="800349"/>
          </a:xfrm>
          <a:custGeom>
            <a:avLst/>
            <a:gdLst/>
            <a:ahLst/>
            <a:cxnLst/>
            <a:rect l="l" t="t" r="r" b="b"/>
            <a:pathLst>
              <a:path h="1319529">
                <a:moveTo>
                  <a:pt x="0" y="0"/>
                </a:moveTo>
                <a:lnTo>
                  <a:pt x="0" y="1319331"/>
                </a:lnTo>
              </a:path>
            </a:pathLst>
          </a:custGeom>
          <a:ln w="10470">
            <a:solidFill>
              <a:srgbClr val="000000"/>
            </a:solidFill>
          </a:ln>
        </p:spPr>
        <p:txBody>
          <a:bodyPr wrap="square" lIns="0" tIns="0" rIns="0" bIns="0" rtlCol="0"/>
          <a:lstStyle/>
          <a:p>
            <a:endParaRPr dirty="0">
              <a:latin typeface="+mj-lt"/>
            </a:endParaRPr>
          </a:p>
        </p:txBody>
      </p:sp>
      <p:sp>
        <p:nvSpPr>
          <p:cNvPr id="12" name="object 12"/>
          <p:cNvSpPr/>
          <p:nvPr/>
        </p:nvSpPr>
        <p:spPr>
          <a:xfrm>
            <a:off x="317458" y="5773081"/>
            <a:ext cx="11555865" cy="0"/>
          </a:xfrm>
          <a:custGeom>
            <a:avLst/>
            <a:gdLst/>
            <a:ahLst/>
            <a:cxnLst/>
            <a:rect l="l" t="t" r="r" b="b"/>
            <a:pathLst>
              <a:path w="19057620">
                <a:moveTo>
                  <a:pt x="0" y="0"/>
                </a:moveTo>
                <a:lnTo>
                  <a:pt x="19057011" y="0"/>
                </a:lnTo>
              </a:path>
            </a:pathLst>
          </a:custGeom>
          <a:ln w="5235">
            <a:solidFill>
              <a:srgbClr val="000000"/>
            </a:solidFill>
          </a:ln>
        </p:spPr>
        <p:txBody>
          <a:bodyPr wrap="square" lIns="0" tIns="0" rIns="0" bIns="0" rtlCol="0"/>
          <a:lstStyle/>
          <a:p>
            <a:endParaRPr dirty="0"/>
          </a:p>
        </p:txBody>
      </p:sp>
      <p:sp>
        <p:nvSpPr>
          <p:cNvPr id="15" name="object 7"/>
          <p:cNvSpPr txBox="1"/>
          <p:nvPr/>
        </p:nvSpPr>
        <p:spPr>
          <a:xfrm>
            <a:off x="7529115" y="3921050"/>
            <a:ext cx="1332000" cy="194387"/>
          </a:xfrm>
          <a:prstGeom prst="rect">
            <a:avLst/>
          </a:prstGeom>
        </p:spPr>
        <p:txBody>
          <a:bodyPr vert="horz" wrap="square" lIns="0" tIns="9627" rIns="0" bIns="0" rtlCol="0">
            <a:spAutoFit/>
          </a:bodyPr>
          <a:lstStyle/>
          <a:p>
            <a:pPr marL="7620">
              <a:spcBef>
                <a:spcPts val="75"/>
              </a:spcBef>
            </a:pPr>
            <a:r>
              <a:rPr sz="1200" b="1" spc="3" dirty="0">
                <a:solidFill>
                  <a:srgbClr val="F57F20"/>
                </a:solidFill>
                <a:latin typeface="+mj-lt"/>
                <a:cs typeface="PT Sans"/>
              </a:rPr>
              <a:t>Overseas</a:t>
            </a:r>
            <a:r>
              <a:rPr sz="1200" b="1" spc="-15" dirty="0">
                <a:solidFill>
                  <a:srgbClr val="F57F20"/>
                </a:solidFill>
                <a:latin typeface="+mj-lt"/>
                <a:cs typeface="PT Sans"/>
              </a:rPr>
              <a:t> </a:t>
            </a:r>
            <a:r>
              <a:rPr sz="1200" b="1" spc="3" dirty="0">
                <a:solidFill>
                  <a:srgbClr val="F57F20"/>
                </a:solidFill>
                <a:latin typeface="+mj-lt"/>
                <a:cs typeface="PT Sans"/>
              </a:rPr>
              <a:t>Locations</a:t>
            </a:r>
            <a:endParaRPr sz="1200" dirty="0">
              <a:latin typeface="+mj-lt"/>
              <a:cs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46540" y="1737682"/>
            <a:ext cx="3420000" cy="540000"/>
          </a:xfrm>
          <a:prstGeom prst="rect">
            <a:avLst/>
          </a:prstGeom>
          <a:noFill/>
        </p:spPr>
        <p:txBody>
          <a:bodyPr wrap="square" rtlCol="0" anchor="ctr" anchorCtr="0">
            <a:noAutofit/>
          </a:bodyPr>
          <a:lstStyle/>
          <a:p>
            <a:r>
              <a:rPr lang="en-IN" sz="1800" dirty="0">
                <a:latin typeface="+mj-lt"/>
              </a:rPr>
              <a:t>Project Overview</a:t>
            </a:r>
            <a:endParaRPr lang="en-IN" sz="1800" dirty="0">
              <a:latin typeface="+mj-lt"/>
            </a:endParaRPr>
          </a:p>
        </p:txBody>
      </p:sp>
      <p:sp>
        <p:nvSpPr>
          <p:cNvPr id="3" name="Oval 2"/>
          <p:cNvSpPr/>
          <p:nvPr/>
        </p:nvSpPr>
        <p:spPr>
          <a:xfrm>
            <a:off x="6598468" y="1737682"/>
            <a:ext cx="540000" cy="540000"/>
          </a:xfrm>
          <a:prstGeom prst="ellips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1</a:t>
            </a:r>
            <a:endParaRPr lang="en-US" sz="2000" dirty="0">
              <a:solidFill>
                <a:schemeClr val="bg1"/>
              </a:solidFill>
              <a:latin typeface="+mj-lt"/>
              <a:cs typeface="Calibri Light" panose="020F0302020204030204" pitchFamily="34" charset="0"/>
            </a:endParaRPr>
          </a:p>
        </p:txBody>
      </p:sp>
      <p:sp>
        <p:nvSpPr>
          <p:cNvPr id="4" name="Oval 3"/>
          <p:cNvSpPr/>
          <p:nvPr/>
        </p:nvSpPr>
        <p:spPr>
          <a:xfrm>
            <a:off x="6598468" y="242088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2</a:t>
            </a:r>
            <a:endParaRPr lang="en-US" sz="2000" dirty="0">
              <a:solidFill>
                <a:schemeClr val="bg1"/>
              </a:solidFill>
              <a:latin typeface="+mj-lt"/>
              <a:cs typeface="Calibri Light" panose="020F0302020204030204" pitchFamily="34" charset="0"/>
            </a:endParaRPr>
          </a:p>
        </p:txBody>
      </p:sp>
      <p:sp>
        <p:nvSpPr>
          <p:cNvPr id="5" name="Oval 4"/>
          <p:cNvSpPr/>
          <p:nvPr/>
        </p:nvSpPr>
        <p:spPr>
          <a:xfrm>
            <a:off x="6598468" y="3110672"/>
            <a:ext cx="540000" cy="54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cs typeface="Calibri Light" panose="020F0302020204030204" pitchFamily="34" charset="0"/>
              </a:rPr>
              <a:t>3</a:t>
            </a:r>
            <a:endParaRPr lang="en-US" sz="2000" dirty="0">
              <a:solidFill>
                <a:schemeClr val="bg1"/>
              </a:solidFill>
              <a:latin typeface="+mj-lt"/>
              <a:cs typeface="Calibri Light" panose="020F0302020204030204" pitchFamily="34" charset="0"/>
            </a:endParaRPr>
          </a:p>
        </p:txBody>
      </p:sp>
      <p:sp>
        <p:nvSpPr>
          <p:cNvPr id="6" name="Rectangle 5"/>
          <p:cNvSpPr/>
          <p:nvPr/>
        </p:nvSpPr>
        <p:spPr>
          <a:xfrm>
            <a:off x="7246540" y="2420888"/>
            <a:ext cx="4643656" cy="540000"/>
          </a:xfrm>
          <a:prstGeom prst="rect">
            <a:avLst/>
          </a:prstGeom>
        </p:spPr>
        <p:txBody>
          <a:bodyPr wrap="square" anchor="ctr" anchorCtr="0">
            <a:noAutofit/>
          </a:bodyPr>
          <a:lstStyle/>
          <a:p>
            <a:r>
              <a:rPr lang="en-IN" sz="1800" dirty="0">
                <a:latin typeface="+mj-lt"/>
              </a:rPr>
              <a:t>Project Planning, Execution &amp; Demonstration</a:t>
            </a:r>
            <a:endParaRPr lang="en-IN" sz="1800" dirty="0">
              <a:latin typeface="+mj-lt"/>
            </a:endParaRPr>
          </a:p>
        </p:txBody>
      </p:sp>
      <p:sp>
        <p:nvSpPr>
          <p:cNvPr id="7" name="Rectangle 6"/>
          <p:cNvSpPr/>
          <p:nvPr/>
        </p:nvSpPr>
        <p:spPr>
          <a:xfrm>
            <a:off x="7246540" y="3110672"/>
            <a:ext cx="3420000" cy="540000"/>
          </a:xfrm>
          <a:prstGeom prst="rect">
            <a:avLst/>
          </a:prstGeom>
        </p:spPr>
        <p:txBody>
          <a:bodyPr wrap="square" anchor="ctr" anchorCtr="0">
            <a:noAutofit/>
          </a:bodyPr>
          <a:lstStyle/>
          <a:p>
            <a:r>
              <a:rPr lang="en-IN" sz="1800" dirty="0">
                <a:latin typeface="+mj-lt"/>
              </a:rPr>
              <a:t>Project Closure</a:t>
            </a:r>
            <a:endParaRPr lang="en-IN" sz="1800" dirty="0">
              <a:latin typeface="+mj-lt"/>
            </a:endParaRPr>
          </a:p>
        </p:txBody>
      </p:sp>
      <p:cxnSp>
        <p:nvCxnSpPr>
          <p:cNvPr id="8" name="Straight Connector 7"/>
          <p:cNvCxnSpPr/>
          <p:nvPr/>
        </p:nvCxnSpPr>
        <p:spPr>
          <a:xfrm>
            <a:off x="6814972" y="2277682"/>
            <a:ext cx="4644000" cy="0"/>
          </a:xfrm>
          <a:prstGeom prst="line">
            <a:avLst/>
          </a:prstGeom>
          <a:ln>
            <a:solidFill>
              <a:srgbClr val="FF620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972" y="2960888"/>
            <a:ext cx="4644000"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14972" y="3650672"/>
            <a:ext cx="4644000" cy="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endParaRPr lang="en-IN" sz="1800" b="1" kern="0" dirty="0">
              <a:solidFill>
                <a:sysClr val="windowText" lastClr="000000"/>
              </a:solidFill>
            </a:endParaRPr>
          </a:p>
        </p:txBody>
      </p:sp>
      <p:sp>
        <p:nvSpPr>
          <p:cNvPr id="3" name="Rectangle 2"/>
          <p:cNvSpPr/>
          <p:nvPr/>
        </p:nvSpPr>
        <p:spPr>
          <a:xfrm>
            <a:off x="261764" y="1268760"/>
            <a:ext cx="8064896" cy="4752528"/>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Project Overview:</a:t>
            </a: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IN" sz="1800" dirty="0">
                <a:solidFill>
                  <a:schemeClr val="tx1"/>
                </a:solidFill>
                <a:latin typeface="Times New Roman" panose="02020603050405020304" charset="0"/>
                <a:ea typeface="Times New Roman" panose="02020603050405020304"/>
                <a:cs typeface="Times New Roman" panose="02020603050405020304" charset="0"/>
              </a:rPr>
              <a:t>The Hospital Appointment System is a comprehensive web-based application that enables users to efficiently manage and book medical appointments. It caters to the needs of admin users, patients, and diagnostic center users. The system offers features such as user authentication, appointment scheduling, doctor and specialization management, revenue tracking, patient profiles, diagnostic test management, and payment processing. Admin users have access to a dashboard providing summary counts . Patients can view, book, and reschedule appointments, access their medical records, and manage family members' profiles. Diagnostic center users can manage tests, generate bills, and upload test reports. </a:t>
            </a:r>
            <a:endParaRPr lang="en-IN" sz="18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Rectangle 3"/>
          <p:cNvSpPr/>
          <p:nvPr/>
        </p:nvSpPr>
        <p:spPr>
          <a:xfrm>
            <a:off x="8470676" y="1268760"/>
            <a:ext cx="3384376" cy="4752000"/>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ctr" defTabSz="666750">
              <a:lnSpc>
                <a:spcPct val="114000"/>
              </a:lnSpc>
              <a:spcBef>
                <a:spcPct val="0"/>
              </a:spcBef>
              <a:spcAft>
                <a:spcPts val="300"/>
              </a:spcAft>
            </a:pPr>
            <a:r>
              <a:rPr lang="en-IN" sz="1600" b="1" dirty="0">
                <a:solidFill>
                  <a:schemeClr val="tx1"/>
                </a:solidFill>
              </a:rPr>
              <a:t>Project Team </a:t>
            </a: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leader: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P. V. V. Mahesh Kumar</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G. Beulah Christiana</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Team Members:</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Deepika </a:t>
            </a:r>
            <a:r>
              <a:rPr lang="en-IN" sz="1600" b="1" dirty="0" err="1">
                <a:solidFill>
                  <a:schemeClr val="tx1"/>
                </a:solidFill>
                <a:latin typeface="+mj-lt"/>
                <a:ea typeface="Times New Roman" panose="02020603050405020304"/>
                <a:cs typeface="Open Sans"/>
              </a:rPr>
              <a:t>Sowjanya</a:t>
            </a: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a:solidFill>
                  <a:schemeClr val="tx1"/>
                </a:solidFill>
                <a:latin typeface="+mj-lt"/>
                <a:ea typeface="Times New Roman" panose="02020603050405020304"/>
                <a:cs typeface="Open Sans"/>
              </a:rPr>
              <a:t>T.R.Indira</a:t>
            </a:r>
            <a:r>
              <a:rPr lang="en-IN" sz="1600" b="1" dirty="0">
                <a:solidFill>
                  <a:schemeClr val="tx1"/>
                </a:solidFill>
                <a:latin typeface="+mj-lt"/>
                <a:ea typeface="Times New Roman" panose="02020603050405020304"/>
                <a:cs typeface="Open Sans"/>
              </a:rPr>
              <a:t> Priyadarshini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B. </a:t>
            </a:r>
            <a:r>
              <a:rPr lang="en-IN" sz="1600" b="1" dirty="0" err="1">
                <a:solidFill>
                  <a:schemeClr val="tx1"/>
                </a:solidFill>
                <a:latin typeface="+mj-lt"/>
                <a:ea typeface="Times New Roman" panose="02020603050405020304"/>
                <a:cs typeface="Open Sans"/>
              </a:rPr>
              <a:t>Nikshipth</a:t>
            </a: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b="1" dirty="0">
                <a:solidFill>
                  <a:schemeClr val="tx1"/>
                </a:solidFill>
                <a:latin typeface="+mj-lt"/>
                <a:ea typeface="Times New Roman" panose="02020603050405020304"/>
                <a:cs typeface="Open Sans"/>
              </a:rPr>
              <a:t>N. </a:t>
            </a:r>
            <a:r>
              <a:rPr lang="en-IN" sz="1600" b="1" dirty="0" err="1">
                <a:solidFill>
                  <a:schemeClr val="tx1"/>
                </a:solidFill>
                <a:latin typeface="+mj-lt"/>
                <a:ea typeface="Times New Roman" panose="02020603050405020304"/>
                <a:cs typeface="Open Sans"/>
              </a:rPr>
              <a:t>Shanmukha</a:t>
            </a:r>
            <a:r>
              <a:rPr lang="en-IN" sz="1600" b="1" dirty="0">
                <a:solidFill>
                  <a:schemeClr val="tx1"/>
                </a:solidFill>
                <a:latin typeface="+mj-lt"/>
                <a:ea typeface="Times New Roman" panose="02020603050405020304"/>
                <a:cs typeface="Open Sans"/>
              </a:rPr>
              <a:t> Rama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5" name="Text Box 4"/>
          <p:cNvSpPr txBox="1"/>
          <p:nvPr/>
        </p:nvSpPr>
        <p:spPr>
          <a:xfrm>
            <a:off x="2030730" y="1582420"/>
            <a:ext cx="309880" cy="260350"/>
          </a:xfrm>
          <a:prstGeom prst="rect">
            <a:avLst/>
          </a:prstGeom>
          <a:noFill/>
        </p:spPr>
        <p:txBody>
          <a:bodyPr wrap="non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764" y="1268760"/>
            <a:ext cx="11593288" cy="4896544"/>
          </a:xfrm>
          <a:prstGeom prst="rect">
            <a:avLst/>
          </a:prstGeom>
          <a:ln>
            <a:solidFill>
              <a:schemeClr val="accent6"/>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rPr>
              <a:t>Problem statement/ Challenges you are addressing with this project:</a:t>
            </a: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r>
              <a:rPr lang="en-US" sz="1600" dirty="0">
                <a:solidFill>
                  <a:schemeClr val="tx1"/>
                </a:solidFill>
                <a:latin typeface="Times New Roman" panose="02020603050405020304" charset="0"/>
                <a:cs typeface="Times New Roman" panose="02020603050405020304" charset="0"/>
              </a:rPr>
              <a:t>The Hospital Appointment System project aims to address challenges such as inefficient appointment booking, lack of centralized information, limited access to diagnostic reports, inadequate revenue tracking, inconvenience for patients and doctors, and manual prescription and consultation updates. By implementing an automated system with centralized data management, seamless report integration, efficient revenue tracking, and user-friendly features, the project aims to streamline operations, enhance patient care, and optimize the workflow within the hospital.</a:t>
            </a:r>
            <a:endParaRPr lang="en-IN" sz="1600" dirty="0">
              <a:solidFill>
                <a:schemeClr val="tx1"/>
              </a:solidFill>
              <a:latin typeface="Times New Roman" panose="02020603050405020304" charset="0"/>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endParaRPr lang="en-IN" sz="1600" b="1" dirty="0">
              <a:solidFill>
                <a:schemeClr val="tx1"/>
              </a:solidFill>
            </a:endParaRPr>
          </a:p>
          <a:p>
            <a:pPr algn="just" defTabSz="666750">
              <a:lnSpc>
                <a:spcPct val="114000"/>
              </a:lnSpc>
              <a:spcBef>
                <a:spcPct val="0"/>
              </a:spcBef>
              <a:spcAft>
                <a:spcPts val="300"/>
              </a:spcAft>
            </a:pPr>
            <a:r>
              <a:rPr lang="en-IN" sz="1600" b="1" dirty="0">
                <a:solidFill>
                  <a:schemeClr val="tx1"/>
                </a:solidFill>
              </a:rPr>
              <a:t>Project Goals:</a:t>
            </a:r>
            <a:endParaRPr lang="en-IN" sz="1600" dirty="0">
              <a:solidFill>
                <a:schemeClr val="tx1"/>
              </a:solidFill>
              <a:latin typeface="Open Sans"/>
              <a:ea typeface="Times New Roman" panose="02020603050405020304"/>
              <a:cs typeface="Open Sans"/>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Streamline Appointment Booking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Enhanced Patient Experience</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Revenue Tracking and Reporting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342900" indent="-342900" algn="just" defTabSz="666750">
              <a:lnSpc>
                <a:spcPct val="114000"/>
              </a:lnSpc>
              <a:spcBef>
                <a:spcPct val="0"/>
              </a:spcBef>
              <a:spcAft>
                <a:spcPts val="300"/>
              </a:spcAft>
              <a:buAutoNum type="arabicPeriod"/>
            </a:pPr>
            <a:r>
              <a:rPr lang="en-IN" sz="1600" dirty="0">
                <a:solidFill>
                  <a:schemeClr val="tx1"/>
                </a:solidFill>
                <a:latin typeface="Times New Roman" panose="02020603050405020304" charset="0"/>
                <a:ea typeface="Times New Roman" panose="02020603050405020304"/>
                <a:cs typeface="Times New Roman" panose="02020603050405020304" charset="0"/>
              </a:rPr>
              <a:t>Efficient Management</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Open Sans"/>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Highlights	</a:t>
            </a:r>
            <a:endParaRPr lang="en-IN" sz="1800" b="1"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0206" y="77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solidFill>
                <a:schemeClr val="tx1"/>
              </a:solidFill>
            </a:endParaRPr>
          </a:p>
          <a:p>
            <a:pPr algn="ctr"/>
            <a:r>
              <a:rPr lang="en-US" sz="1400" dirty="0">
                <a:solidFill>
                  <a:schemeClr val="tx1"/>
                </a:solidFill>
              </a:rPr>
              <a:t>P. V. V. Mahesh Kumar</a:t>
            </a:r>
            <a:endParaRPr lang="en-IN" sz="1400" dirty="0">
              <a:solidFill>
                <a:schemeClr val="tx1"/>
              </a:solidFill>
            </a:endParaRPr>
          </a:p>
        </p:txBody>
      </p:sp>
      <p:sp>
        <p:nvSpPr>
          <p:cNvPr id="5" name="Rounded Rectangle 4"/>
          <p:cNvSpPr/>
          <p:nvPr/>
        </p:nvSpPr>
        <p:spPr>
          <a:xfrm>
            <a:off x="2513806" y="77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Appointment Management</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Handles the controllers for appointment-related functionalities and implements appointment management services. Interacts with the </a:t>
            </a:r>
            <a:r>
              <a:rPr lang="en-US" sz="1300" dirty="0" err="1">
                <a:solidFill>
                  <a:schemeClr val="tx1"/>
                </a:solidFill>
                <a:latin typeface="Times New Roman" panose="02020603050405020304" charset="0"/>
                <a:cs typeface="Times New Roman" panose="02020603050405020304" charset="0"/>
              </a:rPr>
              <a:t>AppointmentsDao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AppointmentService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6" name="Rounded Rectangle 5"/>
          <p:cNvSpPr/>
          <p:nvPr/>
        </p:nvSpPr>
        <p:spPr>
          <a:xfrm>
            <a:off x="357000" y="1719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G. Beulah Christiana </a:t>
            </a:r>
            <a:endParaRPr lang="en-IN" sz="1400" dirty="0">
              <a:solidFill>
                <a:schemeClr val="tx1"/>
              </a:solidFill>
            </a:endParaRPr>
          </a:p>
        </p:txBody>
      </p:sp>
      <p:sp>
        <p:nvSpPr>
          <p:cNvPr id="7" name="Rounded Rectangle 6"/>
          <p:cNvSpPr/>
          <p:nvPr/>
        </p:nvSpPr>
        <p:spPr>
          <a:xfrm>
            <a:off x="2490600" y="1719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Payment and Test Booking</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Manages the controllers for payment processing and test booking. Implements services for payment-related functionalities and patient dashboard operations. Interacts with the </a:t>
            </a:r>
            <a:r>
              <a:rPr lang="en-US" sz="1300" dirty="0" err="1">
                <a:solidFill>
                  <a:schemeClr val="tx1"/>
                </a:solidFill>
                <a:latin typeface="Times New Roman" panose="02020603050405020304" charset="0"/>
                <a:cs typeface="Times New Roman" panose="02020603050405020304" charset="0"/>
              </a:rPr>
              <a:t>DiagnosticBillDao</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AdminDao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PaymentService</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PatientService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8" name="Rounded Rectangle 7"/>
          <p:cNvSpPr/>
          <p:nvPr/>
        </p:nvSpPr>
        <p:spPr>
          <a:xfrm>
            <a:off x="380206" y="2661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B. Deepika </a:t>
            </a:r>
            <a:r>
              <a:rPr lang="en-IN" sz="1400" dirty="0" err="1">
                <a:solidFill>
                  <a:schemeClr val="tx1"/>
                </a:solidFill>
              </a:rPr>
              <a:t>Sowjanya</a:t>
            </a:r>
            <a:endParaRPr lang="en-IN" sz="1400" dirty="0">
              <a:solidFill>
                <a:schemeClr val="tx1"/>
              </a:solidFill>
            </a:endParaRPr>
          </a:p>
        </p:txBody>
      </p:sp>
      <p:sp>
        <p:nvSpPr>
          <p:cNvPr id="9" name="Rounded Rectangle 8"/>
          <p:cNvSpPr/>
          <p:nvPr/>
        </p:nvSpPr>
        <p:spPr>
          <a:xfrm>
            <a:off x="2513806" y="2661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Test and Specialization Management</a:t>
            </a:r>
            <a:endParaRPr lang="en-US" sz="1300" dirty="0">
              <a:solidFill>
                <a:schemeClr val="tx1"/>
              </a:solidFill>
              <a:latin typeface="Times New Roman" panose="02020603050405020304" charset="0"/>
              <a:cs typeface="Times New Roman" panose="02020603050405020304" charset="0"/>
            </a:endParaRPr>
          </a:p>
          <a:p>
            <a:pPr algn="just"/>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Manages the controllers for tests and specializations. Implements services for test-related functionalities and interacts with the Test DAO and Specialization DAO for data access. Performs unit testing for the Test Service and Specialization Service</a:t>
            </a:r>
            <a:endParaRPr lang="en-IN" sz="1300" dirty="0">
              <a:solidFill>
                <a:schemeClr val="tx1"/>
              </a:solidFill>
              <a:latin typeface="Times New Roman" panose="02020603050405020304" charset="0"/>
              <a:cs typeface="Times New Roman" panose="02020603050405020304" charset="0"/>
            </a:endParaRPr>
          </a:p>
        </p:txBody>
      </p:sp>
      <p:sp>
        <p:nvSpPr>
          <p:cNvPr id="10" name="Rounded Rectangle 9"/>
          <p:cNvSpPr/>
          <p:nvPr/>
        </p:nvSpPr>
        <p:spPr>
          <a:xfrm>
            <a:off x="380206" y="3603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1400" dirty="0">
                <a:solidFill>
                  <a:schemeClr val="tx1"/>
                </a:solidFill>
              </a:rPr>
              <a:t> </a:t>
            </a:r>
            <a:endParaRPr lang="en-IN" sz="1400" dirty="0">
              <a:solidFill>
                <a:schemeClr val="tx1"/>
              </a:solidFill>
            </a:endParaRPr>
          </a:p>
          <a:p>
            <a:pPr algn="ctr"/>
            <a:r>
              <a:rPr lang="en-IN" sz="1400" dirty="0" err="1">
                <a:solidFill>
                  <a:schemeClr val="tx1"/>
                </a:solidFill>
              </a:rPr>
              <a:t>T.R.Indira</a:t>
            </a:r>
            <a:r>
              <a:rPr lang="en-IN" sz="1400" dirty="0">
                <a:solidFill>
                  <a:schemeClr val="tx1"/>
                </a:solidFill>
              </a:rPr>
              <a:t> Priyadarshini</a:t>
            </a:r>
            <a:endParaRPr lang="en-IN" sz="1400" dirty="0">
              <a:solidFill>
                <a:schemeClr val="tx1"/>
              </a:solidFill>
            </a:endParaRPr>
          </a:p>
        </p:txBody>
      </p:sp>
      <p:sp>
        <p:nvSpPr>
          <p:cNvPr id="11" name="Rounded Rectangle 10"/>
          <p:cNvSpPr/>
          <p:nvPr/>
        </p:nvSpPr>
        <p:spPr>
          <a:xfrm>
            <a:off x="2513806" y="3603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Post Consultation Update and Admin Management</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Handles the controllers for post-consultation updates and admin-related functionalities. Implements services for updating patient profiles and performs admin-related tasks. Interacts with the </a:t>
            </a:r>
            <a:r>
              <a:rPr lang="en-US" sz="1300" dirty="0" err="1">
                <a:solidFill>
                  <a:schemeClr val="tx1"/>
                </a:solidFill>
                <a:latin typeface="Times New Roman" panose="02020603050405020304" charset="0"/>
                <a:cs typeface="Times New Roman" panose="02020603050405020304" charset="0"/>
              </a:rPr>
              <a:t>PatientProfileUpdateDao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UpdateProfileService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12" name="Rounded Rectangle 11"/>
          <p:cNvSpPr/>
          <p:nvPr/>
        </p:nvSpPr>
        <p:spPr>
          <a:xfrm>
            <a:off x="380206" y="4545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400" dirty="0">
              <a:solidFill>
                <a:schemeClr val="tx1"/>
              </a:solidFill>
            </a:endParaRPr>
          </a:p>
          <a:p>
            <a:pPr algn="ctr"/>
            <a:r>
              <a:rPr lang="en-IN" sz="1400" dirty="0">
                <a:solidFill>
                  <a:schemeClr val="tx1"/>
                </a:solidFill>
              </a:rPr>
              <a:t>B. R. Y. </a:t>
            </a:r>
            <a:r>
              <a:rPr lang="en-IN" sz="1400" dirty="0" err="1">
                <a:solidFill>
                  <a:schemeClr val="tx1"/>
                </a:solidFill>
              </a:rPr>
              <a:t>Nikshipth</a:t>
            </a:r>
            <a:endParaRPr lang="en-IN" sz="1400" dirty="0">
              <a:solidFill>
                <a:schemeClr val="tx1"/>
              </a:solidFill>
            </a:endParaRPr>
          </a:p>
        </p:txBody>
      </p:sp>
      <p:sp>
        <p:nvSpPr>
          <p:cNvPr id="13" name="Rounded Rectangle 12"/>
          <p:cNvSpPr/>
          <p:nvPr/>
        </p:nvSpPr>
        <p:spPr>
          <a:xfrm>
            <a:off x="2513806" y="4545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300" b="1" i="1" dirty="0">
                <a:solidFill>
                  <a:schemeClr val="tx1"/>
                </a:solidFill>
                <a:latin typeface="Times New Roman" panose="02020603050405020304" charset="0"/>
                <a:cs typeface="Times New Roman" panose="02020603050405020304" charset="0"/>
              </a:rPr>
              <a:t>Primary Role</a:t>
            </a:r>
            <a:r>
              <a:rPr lang="en-US" sz="1300" dirty="0">
                <a:solidFill>
                  <a:schemeClr val="tx1"/>
                </a:solidFill>
                <a:latin typeface="Times New Roman" panose="02020603050405020304" charset="0"/>
                <a:cs typeface="Times New Roman" panose="02020603050405020304" charset="0"/>
              </a:rPr>
              <a:t>: Report and Patient Management</a:t>
            </a:r>
            <a:endParaRPr lang="en-US" sz="1300" dirty="0">
              <a:solidFill>
                <a:schemeClr val="tx1"/>
              </a:solidFill>
              <a:latin typeface="Times New Roman" panose="02020603050405020304" charset="0"/>
              <a:cs typeface="Times New Roman" panose="02020603050405020304" charset="0"/>
            </a:endParaRPr>
          </a:p>
          <a:p>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Manages the controllers for generating reports and handling patient-related functionalities. Implements services for report generation and family member management. Interacts with the </a:t>
            </a:r>
            <a:r>
              <a:rPr lang="en-US" sz="1300" dirty="0" err="1">
                <a:solidFill>
                  <a:schemeClr val="tx1"/>
                </a:solidFill>
                <a:latin typeface="Times New Roman" panose="02020603050405020304" charset="0"/>
                <a:cs typeface="Times New Roman" panose="02020603050405020304" charset="0"/>
              </a:rPr>
              <a:t>DcDao</a:t>
            </a:r>
            <a:r>
              <a:rPr lang="en-US" sz="1300" dirty="0">
                <a:solidFill>
                  <a:schemeClr val="tx1"/>
                </a:solidFill>
                <a:latin typeface="Times New Roman" panose="02020603050405020304" charset="0"/>
                <a:cs typeface="Times New Roman" panose="02020603050405020304" charset="0"/>
              </a:rPr>
              <a:t>, </a:t>
            </a:r>
            <a:r>
              <a:rPr lang="en-US" sz="1300" dirty="0" err="1">
                <a:solidFill>
                  <a:schemeClr val="tx1"/>
                </a:solidFill>
                <a:latin typeface="Times New Roman" panose="02020603050405020304" charset="0"/>
                <a:cs typeface="Times New Roman" panose="02020603050405020304" charset="0"/>
              </a:rPr>
              <a:t>PatientDao</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FamilyMemberDao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ReportService</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FamilyMemberService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14" name="Rounded Rectangle 13"/>
          <p:cNvSpPr/>
          <p:nvPr/>
        </p:nvSpPr>
        <p:spPr>
          <a:xfrm>
            <a:off x="380206" y="5487194"/>
            <a:ext cx="19812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IN" sz="1400" dirty="0">
              <a:solidFill>
                <a:schemeClr val="tx1"/>
              </a:solidFill>
            </a:endParaRPr>
          </a:p>
          <a:p>
            <a:pPr algn="ctr"/>
            <a:r>
              <a:rPr lang="en-IN" sz="1400" dirty="0">
                <a:solidFill>
                  <a:schemeClr val="tx1"/>
                </a:solidFill>
              </a:rPr>
              <a:t>N. </a:t>
            </a:r>
            <a:r>
              <a:rPr lang="en-IN" sz="1400" dirty="0" err="1">
                <a:solidFill>
                  <a:schemeClr val="tx1"/>
                </a:solidFill>
              </a:rPr>
              <a:t>Shanmukha</a:t>
            </a:r>
            <a:r>
              <a:rPr lang="en-IN" sz="1400" dirty="0">
                <a:solidFill>
                  <a:schemeClr val="tx1"/>
                </a:solidFill>
              </a:rPr>
              <a:t> Rama </a:t>
            </a:r>
            <a:endParaRPr lang="en-IN" sz="1400" dirty="0">
              <a:solidFill>
                <a:schemeClr val="tx1"/>
              </a:solidFill>
            </a:endParaRPr>
          </a:p>
        </p:txBody>
      </p:sp>
      <p:sp>
        <p:nvSpPr>
          <p:cNvPr id="15" name="Rounded Rectangle 14"/>
          <p:cNvSpPr/>
          <p:nvPr/>
        </p:nvSpPr>
        <p:spPr>
          <a:xfrm>
            <a:off x="2513806" y="5487194"/>
            <a:ext cx="9144000" cy="900000"/>
          </a:xfrm>
          <a:prstGeom prst="roundRect">
            <a:avLst/>
          </a:prstGeom>
          <a:noFill/>
          <a:ln w="63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300" b="1" i="1" dirty="0">
                <a:solidFill>
                  <a:schemeClr val="tx1"/>
                </a:solidFill>
                <a:latin typeface="Times New Roman" panose="02020603050405020304" charset="0"/>
                <a:cs typeface="Times New Roman" panose="02020603050405020304" charset="0"/>
              </a:rPr>
              <a:t>Primary Role: </a:t>
            </a:r>
            <a:r>
              <a:rPr lang="en-US" sz="1300" dirty="0">
                <a:solidFill>
                  <a:schemeClr val="tx1"/>
                </a:solidFill>
                <a:latin typeface="Times New Roman" panose="02020603050405020304" charset="0"/>
                <a:cs typeface="Times New Roman" panose="02020603050405020304" charset="0"/>
              </a:rPr>
              <a:t>Doctor Management, User Management</a:t>
            </a:r>
            <a:endParaRPr lang="en-US" sz="1300" dirty="0">
              <a:solidFill>
                <a:schemeClr val="tx1"/>
              </a:solidFill>
              <a:latin typeface="Times New Roman" panose="02020603050405020304" charset="0"/>
              <a:cs typeface="Times New Roman" panose="02020603050405020304" charset="0"/>
            </a:endParaRPr>
          </a:p>
          <a:p>
            <a:pPr algn="just"/>
            <a:r>
              <a:rPr lang="en-US" sz="1300" b="1" i="1" dirty="0">
                <a:solidFill>
                  <a:schemeClr val="tx1"/>
                </a:solidFill>
                <a:latin typeface="Times New Roman" panose="02020603050405020304" charset="0"/>
                <a:cs typeface="Times New Roman" panose="02020603050405020304" charset="0"/>
              </a:rPr>
              <a:t>Responsibilities</a:t>
            </a:r>
            <a:r>
              <a:rPr lang="en-US" sz="1300" dirty="0">
                <a:solidFill>
                  <a:schemeClr val="tx1"/>
                </a:solidFill>
                <a:latin typeface="Times New Roman" panose="02020603050405020304" charset="0"/>
                <a:cs typeface="Times New Roman" panose="02020603050405020304" charset="0"/>
              </a:rPr>
              <a:t>: Handles the controllers related to doctors, such as doctor registration. Implements services for doctor-related functionalities and interacts with the </a:t>
            </a:r>
            <a:r>
              <a:rPr lang="en-US" sz="1300" dirty="0" err="1">
                <a:solidFill>
                  <a:schemeClr val="tx1"/>
                </a:solidFill>
                <a:latin typeface="Times New Roman" panose="02020603050405020304" charset="0"/>
                <a:cs typeface="Times New Roman" panose="02020603050405020304" charset="0"/>
              </a:rPr>
              <a:t>DoctorDao</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DocScheduleDao</a:t>
            </a:r>
            <a:r>
              <a:rPr lang="en-US" sz="1300" dirty="0">
                <a:solidFill>
                  <a:schemeClr val="tx1"/>
                </a:solidFill>
                <a:latin typeface="Times New Roman" panose="02020603050405020304" charset="0"/>
                <a:cs typeface="Times New Roman" panose="02020603050405020304" charset="0"/>
              </a:rPr>
              <a:t> for data access. Performs unit testing for the </a:t>
            </a:r>
            <a:r>
              <a:rPr lang="en-US" sz="1300" dirty="0" err="1">
                <a:solidFill>
                  <a:schemeClr val="tx1"/>
                </a:solidFill>
                <a:latin typeface="Times New Roman" panose="02020603050405020304" charset="0"/>
                <a:cs typeface="Times New Roman" panose="02020603050405020304" charset="0"/>
              </a:rPr>
              <a:t>DoctorService</a:t>
            </a:r>
            <a:r>
              <a:rPr lang="en-US" sz="1300" dirty="0">
                <a:solidFill>
                  <a:schemeClr val="tx1"/>
                </a:solidFill>
                <a:latin typeface="Times New Roman" panose="02020603050405020304" charset="0"/>
                <a:cs typeface="Times New Roman" panose="02020603050405020304" charset="0"/>
              </a:rPr>
              <a:t> and </a:t>
            </a:r>
            <a:r>
              <a:rPr lang="en-US" sz="1300" dirty="0" err="1">
                <a:solidFill>
                  <a:schemeClr val="tx1"/>
                </a:solidFill>
                <a:latin typeface="Times New Roman" panose="02020603050405020304" charset="0"/>
                <a:cs typeface="Times New Roman" panose="02020603050405020304" charset="0"/>
              </a:rPr>
              <a:t>RegistrationService</a:t>
            </a:r>
            <a:r>
              <a:rPr lang="en-US" sz="1300" dirty="0">
                <a:solidFill>
                  <a:schemeClr val="tx1"/>
                </a:solidFill>
                <a:latin typeface="Times New Roman" panose="02020603050405020304" charset="0"/>
                <a:cs typeface="Times New Roman" panose="02020603050405020304" charset="0"/>
              </a:rPr>
              <a:t>.</a:t>
            </a:r>
            <a:endParaRPr lang="en-IN" sz="1300" dirty="0">
              <a:solidFill>
                <a:schemeClr val="tx1"/>
              </a:solidFill>
              <a:latin typeface="Times New Roman" panose="02020603050405020304" charset="0"/>
              <a:cs typeface="Times New Roman" panose="02020603050405020304" charset="0"/>
            </a:endParaRPr>
          </a:p>
        </p:txBody>
      </p:sp>
      <p:sp>
        <p:nvSpPr>
          <p:cNvPr id="16"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Team – High level roles &amp; responsibilities</a:t>
            </a:r>
            <a:endParaRPr lang="en-IN" sz="1800" b="1" kern="0" dirty="0">
              <a:solidFill>
                <a:sysClr val="windowText" lastClr="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0206" y="991394"/>
            <a:ext cx="11593288" cy="52959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Approach:</a:t>
            </a:r>
            <a:endParaRPr lang="en-IN" sz="1600" b="1" dirty="0">
              <a:solidFill>
                <a:schemeClr val="tx1"/>
              </a:solidFill>
              <a:latin typeface="+mj-lt"/>
            </a:endParaRPr>
          </a:p>
          <a:p>
            <a:pPr algn="just" defTabSz="666750">
              <a:lnSpc>
                <a:spcPct val="114000"/>
              </a:lnSpc>
              <a:spcBef>
                <a:spcPct val="0"/>
              </a:spcBef>
              <a:spcAft>
                <a:spcPts val="300"/>
              </a:spcAft>
            </a:pPr>
            <a:r>
              <a:rPr lang="en-US" sz="1500" dirty="0">
                <a:solidFill>
                  <a:schemeClr val="tx1"/>
                </a:solidFill>
                <a:latin typeface="Times New Roman" panose="02020603050405020304" charset="0"/>
                <a:ea typeface="Times New Roman" panose="02020603050405020304"/>
                <a:cs typeface="Times New Roman" panose="02020603050405020304" charset="0"/>
              </a:rPr>
              <a:t>In the Hospital Appointment System project, we adopted a development approach that utilized Spring MVC and an ORM framework. With Spring MVC, we achieved a modular architecture by separating the application into model, view, and controller components. We utilized an ORM framework, such as Spring Data JPA or Hibernate, to simplify data access and management. The view component was implemented using JSP, enabling us to create dynamic and interactive user interfaces. By following the Model-View-Controller pattern, we ensured clear responsibilities and effective coordination between the model, view, and controller. This approach resulted in a scalable and maintainable system architecture, facilitating easy maintenance, future enhancements, and a seamless user experience.</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ndParaRPr>
          </a:p>
          <a:p>
            <a:pPr algn="just" defTabSz="666750">
              <a:lnSpc>
                <a:spcPct val="114000"/>
              </a:lnSpc>
              <a:spcBef>
                <a:spcPct val="0"/>
              </a:spcBef>
              <a:spcAft>
                <a:spcPts val="300"/>
              </a:spcAft>
            </a:pPr>
            <a:r>
              <a:rPr lang="en-IN" sz="1600" b="1" dirty="0">
                <a:solidFill>
                  <a:schemeClr val="tx1"/>
                </a:solidFill>
                <a:latin typeface="+mj-lt"/>
              </a:rPr>
              <a:t>Modules:</a:t>
            </a:r>
            <a:endParaRPr lang="en-IN" sz="1600" b="1" dirty="0">
              <a:solidFill>
                <a:schemeClr val="tx1"/>
              </a:solidFill>
              <a:latin typeface="+mj-lt"/>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ea typeface="Times New Roman" panose="02020603050405020304"/>
                <a:cs typeface="Open Sans"/>
              </a:rPr>
              <a:t>			</a:t>
            </a: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graphicFrame>
        <p:nvGraphicFramePr>
          <p:cNvPr id="5" name="Table 4"/>
          <p:cNvGraphicFramePr/>
          <p:nvPr/>
        </p:nvGraphicFramePr>
        <p:xfrm>
          <a:off x="532606" y="3810794"/>
          <a:ext cx="10887075" cy="2285447"/>
        </p:xfrm>
        <a:graphic>
          <a:graphicData uri="http://schemas.openxmlformats.org/drawingml/2006/table">
            <a:tbl>
              <a:tblPr lastCol="1">
                <a:tableStyleId>{125E5076-3810-47DD-B79F-674D7AD40C01}</a:tableStyleId>
              </a:tblPr>
              <a:tblGrid>
                <a:gridCol w="556895"/>
                <a:gridCol w="3163570"/>
                <a:gridCol w="7166610"/>
              </a:tblGrid>
              <a:tr h="340671">
                <a:tc>
                  <a:txBody>
                    <a:bodyPr/>
                    <a:lstStyle/>
                    <a:p>
                      <a:pPr>
                        <a:buNone/>
                      </a:pPr>
                      <a:r>
                        <a:rPr lang="en-IN" altLang="en-US" sz="1400" b="1" dirty="0">
                          <a:solidFill>
                            <a:schemeClr val="tx1"/>
                          </a:solidFill>
                        </a:rPr>
                        <a:t>S.NO</a:t>
                      </a:r>
                      <a:endParaRPr lang="en-IN" altLang="en-US" sz="1400" b="1" dirty="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b="1" dirty="0">
                          <a:solidFill>
                            <a:schemeClr val="tx1"/>
                          </a:solidFill>
                        </a:rPr>
                        <a:t>Module Name</a:t>
                      </a:r>
                      <a:endParaRPr lang="en-IN" altLang="en-US" sz="1400" b="1" dirty="0">
                        <a:solidFill>
                          <a:schemeClr val="tx1"/>
                        </a:solidFill>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F79E58"/>
                    </a:solidFill>
                  </a:tcPr>
                </a:tc>
                <a:tc>
                  <a:txBody>
                    <a:bodyPr/>
                    <a:lstStyle/>
                    <a:p>
                      <a:pPr>
                        <a:buNone/>
                      </a:pPr>
                      <a:r>
                        <a:rPr lang="en-IN" altLang="en-US" sz="1400" dirty="0">
                          <a:solidFill>
                            <a:schemeClr val="tx1"/>
                          </a:solidFill>
                        </a:rPr>
                        <a:t>Description</a:t>
                      </a:r>
                      <a:endParaRPr lang="en-IN" altLang="en-US" sz="140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79E58"/>
                    </a:solidFill>
                  </a:tcPr>
                </a:tc>
              </a:tr>
              <a:tr h="340671">
                <a:tc>
                  <a:txBody>
                    <a:bodyPr/>
                    <a:lstStyle/>
                    <a:p>
                      <a:pPr>
                        <a:buNone/>
                      </a:pPr>
                      <a:r>
                        <a:rPr lang="en-IN" altLang="en-US" sz="1400">
                          <a:solidFill>
                            <a:schemeClr val="tx1"/>
                          </a:solidFill>
                        </a:rPr>
                        <a:t>1</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User Management</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Handles user registration, authentication, password management, and account recovery.</a:t>
                      </a:r>
                      <a:endParaRPr lang="en-IN" sz="14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567785">
                <a:tc>
                  <a:txBody>
                    <a:bodyPr/>
                    <a:lstStyle/>
                    <a:p>
                      <a:pPr>
                        <a:buNone/>
                      </a:pPr>
                      <a:r>
                        <a:rPr lang="en-IN" altLang="en-US" sz="1400">
                          <a:solidFill>
                            <a:schemeClr val="tx1"/>
                          </a:solidFill>
                        </a:rPr>
                        <a:t>2</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Admin Dashboard</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b="0" dirty="0">
                          <a:solidFill>
                            <a:schemeClr val="tx1"/>
                          </a:solidFill>
                          <a:latin typeface="+mj-lt"/>
                          <a:ea typeface="Times New Roman" panose="02020603050405020304"/>
                          <a:cs typeface="Open Sans"/>
                          <a:sym typeface="+mn-ea"/>
                        </a:rPr>
                        <a:t>Provides summary statistics, manages master entries, appointments, patient profiles, and payments for admin users</a:t>
                      </a:r>
                      <a:endParaRPr lang="en-IN" sz="1400" b="0" dirty="0">
                        <a:solidFill>
                          <a:schemeClr val="tx1"/>
                        </a:solidFill>
                        <a:latin typeface="+mj-lt"/>
                        <a:ea typeface="Times New Roman" panose="02020603050405020304"/>
                        <a:cs typeface="Open Sans"/>
                        <a:sym typeface="+mn-ea"/>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a:solidFill>
                            <a:schemeClr val="tx1"/>
                          </a:solidFill>
                        </a:rPr>
                        <a:t>3</a:t>
                      </a:r>
                      <a:endParaRPr lang="en-IN" altLang="en-US" sz="140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lgn="just">
                        <a:buNone/>
                      </a:pPr>
                      <a:r>
                        <a:rPr lang="en-IN" sz="1400" i="1" dirty="0">
                          <a:solidFill>
                            <a:schemeClr val="tx1"/>
                          </a:solidFill>
                          <a:latin typeface="+mj-lt"/>
                          <a:ea typeface="Times New Roman" panose="02020603050405020304"/>
                          <a:cs typeface="Open Sans"/>
                          <a:sym typeface="+mn-ea"/>
                        </a:rPr>
                        <a:t>Diagnostic Center User Dashboard</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Allows diagnostic center users to manage test categories, tests, generate bills, and upload test reports</a:t>
                      </a:r>
                      <a:endParaRPr lang="en-US" sz="1400" b="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r h="480336">
                <a:tc>
                  <a:txBody>
                    <a:bodyPr/>
                    <a:lstStyle/>
                    <a:p>
                      <a:pPr>
                        <a:buNone/>
                      </a:pPr>
                      <a:r>
                        <a:rPr lang="en-IN" altLang="en-US" sz="1400" dirty="0">
                          <a:solidFill>
                            <a:schemeClr val="tx1"/>
                          </a:solidFill>
                        </a:rPr>
                        <a:t>4</a:t>
                      </a:r>
                      <a:endParaRPr lang="en-IN" altLang="en-US" sz="1400" dirty="0">
                        <a:solidFill>
                          <a:schemeClr val="tx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IN" sz="1400" i="1" dirty="0">
                          <a:solidFill>
                            <a:schemeClr val="tx1"/>
                          </a:solidFill>
                          <a:latin typeface="+mj-lt"/>
                          <a:ea typeface="Times New Roman" panose="02020603050405020304"/>
                          <a:cs typeface="Open Sans"/>
                          <a:sym typeface="+mn-ea"/>
                        </a:rPr>
                        <a:t>Patient Dashboard</a:t>
                      </a:r>
                      <a:endParaRPr lang="en-IN" sz="1400" i="1" dirty="0">
                        <a:solidFill>
                          <a:schemeClr val="tx1"/>
                        </a:solidFill>
                        <a:latin typeface="+mj-lt"/>
                        <a:ea typeface="Times New Roman" panose="02020603050405020304"/>
                        <a:cs typeface="Open Sans"/>
                        <a:sym typeface="+mn-ea"/>
                      </a:endParaRPr>
                    </a:p>
                  </a:txBody>
                  <a:tcPr>
                    <a:lnL w="12700">
                      <a:solidFill>
                        <a:schemeClr val="tx1"/>
                      </a:solidFill>
                      <a:prstDash val="solid"/>
                    </a:lnL>
                    <a:lnR w="12700" cmpd="sng">
                      <a:solidFill>
                        <a:schemeClr val="tx1"/>
                      </a:solidFill>
                      <a:prstDash val="solid"/>
                    </a:lnR>
                    <a:lnT w="12700">
                      <a:solidFill>
                        <a:schemeClr val="tx1"/>
                      </a:solidFill>
                      <a:prstDash val="solid"/>
                    </a:lnT>
                    <a:lnB w="12700">
                      <a:solidFill>
                        <a:schemeClr val="tx1"/>
                      </a:solidFill>
                      <a:prstDash val="solid"/>
                    </a:lnB>
                    <a:solidFill>
                      <a:srgbClr val="DEF0F1"/>
                    </a:solidFill>
                  </a:tcPr>
                </a:tc>
                <a:tc>
                  <a:txBody>
                    <a:bodyPr/>
                    <a:lstStyle/>
                    <a:p>
                      <a:pPr>
                        <a:buNone/>
                      </a:pPr>
                      <a:r>
                        <a:rPr lang="en-US" sz="1400" b="0" dirty="0">
                          <a:solidFill>
                            <a:schemeClr val="tx1"/>
                          </a:solidFill>
                        </a:rPr>
                        <a:t> Enables patients to view, book, and reschedule appointments, access profiles, and manage family members.</a:t>
                      </a:r>
                      <a:endParaRPr lang="en-US" sz="1400" b="0" dirty="0">
                        <a:solidFill>
                          <a:schemeClr val="tx1"/>
                        </a:solidFill>
                      </a:endParaRPr>
                    </a:p>
                  </a:txBody>
                  <a:tcPr>
                    <a:lnL w="12700" cmpd="sng">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DEF0F1"/>
                    </a:solidFill>
                  </a:tcPr>
                </a:tc>
              </a:tr>
            </a:tbl>
          </a:graphicData>
        </a:graphic>
      </p:graphicFrame>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Approach</a:t>
            </a:r>
            <a:endParaRPr lang="en-IN" sz="1800" b="1"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800" b="1" dirty="0">
                <a:solidFill>
                  <a:schemeClr val="tx1"/>
                </a:solidFill>
                <a:latin typeface="+mj-lt"/>
                <a:ea typeface="Times New Roman" panose="02020603050405020304"/>
                <a:cs typeface="Open Sans"/>
              </a:rPr>
              <a:t>Phases:</a:t>
            </a:r>
            <a:endParaRPr lang="en-IN" sz="1800" b="1" dirty="0">
              <a:solidFill>
                <a:schemeClr val="tx1"/>
              </a:solidFill>
              <a:latin typeface="+mj-lt"/>
              <a:ea typeface="Times New Roman" panose="02020603050405020304"/>
              <a:cs typeface="Open Sans"/>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Analysis of Statement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Functionalities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Understanding and Creating Database</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Designing wireframes and pages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Identifying controllers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Division of controllers and modules</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Integration of  work</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Unit Testing &amp; Logging</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b="1" dirty="0">
                <a:solidFill>
                  <a:schemeClr val="tx1"/>
                </a:solidFill>
                <a:latin typeface="+mj-lt"/>
                <a:sym typeface="+mn-ea"/>
              </a:rPr>
              <a:t>Project Controls Adopted</a:t>
            </a:r>
            <a:endParaRPr lang="en-IN" sz="1600" b="1" dirty="0">
              <a:solidFill>
                <a:schemeClr val="tx1"/>
              </a:solidFill>
              <a:latin typeface="+mj-lt"/>
            </a:endParaRPr>
          </a:p>
          <a:p>
            <a:pPr algn="just" defTabSz="666750">
              <a:lnSpc>
                <a:spcPct val="114000"/>
              </a:lnSpc>
              <a:spcBef>
                <a:spcPct val="0"/>
              </a:spcBef>
              <a:spcAft>
                <a:spcPts val="300"/>
              </a:spcAft>
            </a:pPr>
            <a:r>
              <a:rPr lang="en-IN" sz="1600" dirty="0">
                <a:solidFill>
                  <a:schemeClr val="tx1"/>
                </a:solidFill>
                <a:latin typeface="+mj-lt"/>
                <a:ea typeface="Times New Roman" panose="02020603050405020304"/>
                <a:cs typeface="Open Sans"/>
              </a:rPr>
              <a:t>1. Work Breakdown Structure (WBS): </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dirty="0">
                <a:solidFill>
                  <a:schemeClr val="tx1"/>
                </a:solidFill>
                <a:latin typeface="+mj-lt"/>
                <a:ea typeface="Times New Roman" panose="02020603050405020304"/>
                <a:cs typeface="Open Sans"/>
              </a:rPr>
              <a:t>    Prepared Static Screens and got a project workflow , started implementing functionality for screens and shared common resources and implementations .</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dirty="0">
                <a:solidFill>
                  <a:schemeClr val="tx1"/>
                </a:solidFill>
                <a:latin typeface="+mj-lt"/>
                <a:ea typeface="Times New Roman" panose="02020603050405020304"/>
                <a:cs typeface="Open Sans"/>
              </a:rPr>
              <a:t>2. Milestones:</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dirty="0">
                <a:solidFill>
                  <a:schemeClr val="tx1"/>
                </a:solidFill>
                <a:latin typeface="+mj-lt"/>
                <a:ea typeface="Times New Roman" panose="02020603050405020304"/>
                <a:cs typeface="Open Sans"/>
              </a:rPr>
              <a:t>   TestNG  :   Implemented Testing and TestNG Framework  to conduct thorough unit test .</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r>
              <a:rPr lang="en-IN" sz="1600" dirty="0">
                <a:solidFill>
                  <a:schemeClr val="tx1"/>
                </a:solidFill>
                <a:latin typeface="+mj-lt"/>
                <a:ea typeface="Times New Roman" panose="02020603050405020304"/>
                <a:cs typeface="Open Sans"/>
              </a:rPr>
              <a:t>   Logging :   Incorporated logging framework to track and record system activities.</a:t>
            </a:r>
            <a:endParaRPr lang="en-IN" sz="1600"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r>
              <a:rPr lang="en-IN" sz="1600" b="1" dirty="0">
                <a:solidFill>
                  <a:schemeClr val="tx1"/>
                </a:solidFill>
                <a:latin typeface="+mj-lt"/>
              </a:rPr>
              <a:t>Planning - Tasks &amp; Task Allocation</a:t>
            </a:r>
            <a:endParaRPr lang="en-IN" sz="1600" b="1" dirty="0">
              <a:solidFill>
                <a:schemeClr val="tx1"/>
              </a:solidFill>
              <a:latin typeface="+mj-lt"/>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mj-lt"/>
                <a:ea typeface="Times New Roman" panose="02020603050405020304"/>
                <a:cs typeface="Open Sans"/>
              </a:rPr>
              <a:t>1.</a:t>
            </a:r>
            <a:r>
              <a:rPr lang="en-IN" sz="1600" dirty="0">
                <a:solidFill>
                  <a:schemeClr val="tx1"/>
                </a:solidFill>
                <a:latin typeface="Times New Roman" panose="02020603050405020304" charset="0"/>
                <a:ea typeface="Times New Roman" panose="02020603050405020304"/>
                <a:cs typeface="Times New Roman" panose="02020603050405020304" charset="0"/>
              </a:rPr>
              <a:t>  User Registration and Login:</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Users can register as patients and </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 users,Admins,</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DC admins</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 can log in using their credentials to access the system. </a:t>
            </a:r>
            <a:endParaRPr lang="en-IN" sz="1600" dirty="0">
              <a:solidFill>
                <a:schemeClr val="tx1"/>
              </a:solidFill>
              <a:latin typeface="Times New Roman" panose="02020603050405020304" charset="0"/>
              <a:ea typeface="Times New Roman" panose="02020603050405020304"/>
              <a:cs typeface="Times New Roman" panose="02020603050405020304" charset="0"/>
              <a:sym typeface="+mn-ea"/>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          ----Assigned to Shanmukh.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2 . Patient Functionality:</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 Patients can browse and search for doctors based on specialization, availability and </a:t>
            </a:r>
            <a:r>
              <a:rPr lang="en-IN" sz="1600" dirty="0">
                <a:solidFill>
                  <a:schemeClr val="tx1"/>
                </a:solidFill>
                <a:latin typeface="Times New Roman" panose="02020603050405020304" charset="0"/>
                <a:ea typeface="Times New Roman" panose="02020603050405020304"/>
                <a:cs typeface="Times New Roman" panose="02020603050405020304" charset="0"/>
                <a:sym typeface="+mn-ea"/>
              </a:rPr>
              <a:t>can schedule appointments with their preferred doctors by selecting the desired date and time ,also they can view, reschedule, or cancel their appointments</a:t>
            </a:r>
            <a:r>
              <a:rPr lang="en-IN" sz="1600" dirty="0">
                <a:solidFill>
                  <a:schemeClr val="tx1"/>
                </a:solidFill>
                <a:latin typeface="Times New Roman" panose="02020603050405020304" charset="0"/>
                <a:ea typeface="Times New Roman" panose="02020603050405020304"/>
                <a:cs typeface="Times New Roman" panose="02020603050405020304" charset="0"/>
              </a:rPr>
              <a:t>. ---- Assigned To Mahesh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Patients can book diagnostic tests by selecting the specific test and preferred date and make payments based on bill generated.  ---- Assigned To Beulah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 Once the tests are completed, test reports are uploaded and patients can view their test results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               ---- Assigned To Nikshipth</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3.  Admins Functionality:</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 Admins can manage doctor profiles, including their specialization, availability, and contact information also Admins  manage diagnostic tests and their associated details.  ---- Assigned To Deepika</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marL="285750" indent="-285750" algn="just" defTabSz="666750">
              <a:lnSpc>
                <a:spcPct val="114000"/>
              </a:lnSpc>
              <a:spcBef>
                <a:spcPct val="0"/>
              </a:spcBef>
              <a:spcAft>
                <a:spcPts val="300"/>
              </a:spcAft>
              <a:buFont typeface="Arial" panose="020B0604020202020204" pitchFamily="34" charset="0"/>
              <a:buChar char="•"/>
            </a:pPr>
            <a:r>
              <a:rPr lang="en-IN" sz="1600" dirty="0">
                <a:solidFill>
                  <a:schemeClr val="tx1"/>
                </a:solidFill>
                <a:latin typeface="Times New Roman" panose="02020603050405020304" charset="0"/>
                <a:ea typeface="Times New Roman" panose="02020603050405020304"/>
                <a:cs typeface="Times New Roman" panose="02020603050405020304" charset="0"/>
              </a:rPr>
              <a:t>Admins upload the Post Consultation Reports and the patients will be able to view and print the reports.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indent="0" algn="just" defTabSz="666750">
              <a:lnSpc>
                <a:spcPct val="114000"/>
              </a:lnSpc>
              <a:spcBef>
                <a:spcPct val="0"/>
              </a:spcBef>
              <a:spcAft>
                <a:spcPts val="300"/>
              </a:spcAft>
              <a:buFont typeface="Arial" panose="020B0604020202020204" pitchFamily="34" charset="0"/>
              <a:buNone/>
            </a:pPr>
            <a:r>
              <a:rPr lang="en-IN" sz="1600" dirty="0">
                <a:solidFill>
                  <a:schemeClr val="tx1"/>
                </a:solidFill>
                <a:latin typeface="Times New Roman" panose="02020603050405020304" charset="0"/>
                <a:ea typeface="Times New Roman" panose="02020603050405020304"/>
                <a:cs typeface="Times New Roman" panose="02020603050405020304" charset="0"/>
              </a:rPr>
              <a:t>            ---- Assigned To Indira Priyadarshini </a:t>
            </a:r>
            <a:endParaRPr lang="en-IN" sz="1600" dirty="0">
              <a:solidFill>
                <a:schemeClr val="tx1"/>
              </a:solidFill>
              <a:latin typeface="Times New Roman" panose="02020603050405020304" charset="0"/>
              <a:ea typeface="Times New Roman" panose="02020603050405020304"/>
              <a:cs typeface="Times New Roman" panose="02020603050405020304" charset="0"/>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Planning, Management &amp; Control</a:t>
            </a:r>
            <a:endParaRPr lang="en-IN" sz="1800" b="1" kern="0" dirty="0">
              <a:solidFill>
                <a:sysClr val="windowText" lastClr="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053" y="686594"/>
            <a:ext cx="10539353" cy="5638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rtlCol="0" anchor="t" anchorCtr="0">
            <a:noAutofit/>
          </a:bodyPr>
          <a:lstStyle/>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a:p>
            <a:pPr algn="just" defTabSz="666750">
              <a:lnSpc>
                <a:spcPct val="114000"/>
              </a:lnSpc>
              <a:spcBef>
                <a:spcPct val="0"/>
              </a:spcBef>
              <a:spcAft>
                <a:spcPts val="300"/>
              </a:spcAft>
            </a:pPr>
            <a:endParaRPr lang="en-IN" sz="1600" b="1" dirty="0">
              <a:solidFill>
                <a:schemeClr val="tx1"/>
              </a:solidFill>
              <a:latin typeface="+mj-lt"/>
              <a:ea typeface="Times New Roman" panose="02020603050405020304"/>
              <a:cs typeface="Open Sans"/>
            </a:endParaRPr>
          </a:p>
        </p:txBody>
      </p:sp>
      <p:sp>
        <p:nvSpPr>
          <p:cNvPr id="4" name="Title 2"/>
          <p:cNvSpPr txBox="1"/>
          <p:nvPr/>
        </p:nvSpPr>
        <p:spPr>
          <a:xfrm>
            <a:off x="1162864" y="229394"/>
            <a:ext cx="6588000" cy="468000"/>
          </a:xfrm>
          <a:prstGeom prst="rect">
            <a:avLst/>
          </a:prstGeom>
        </p:spPr>
        <p:txBody>
          <a:bodyPr anchor="ctr" anchorCtr="0"/>
          <a:lstStyle>
            <a:lvl1pPr>
              <a:defRPr>
                <a:latin typeface="+mj-lt"/>
                <a:ea typeface="+mj-ea"/>
                <a:cs typeface="+mj-cs"/>
              </a:defRPr>
            </a:lvl1pPr>
          </a:lstStyle>
          <a:p>
            <a:pPr defTabSz="914400"/>
            <a:r>
              <a:rPr lang="en-IN" sz="1800" b="1" kern="0" dirty="0">
                <a:solidFill>
                  <a:sysClr val="windowText" lastClr="000000"/>
                </a:solidFill>
              </a:rPr>
              <a:t>Project - Demonstration</a:t>
            </a:r>
            <a:endParaRPr lang="en-IN" sz="1800" b="1"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9322</Words>
  <Application>WPS Presentation</Application>
  <PresentationFormat>Custom</PresentationFormat>
  <Paragraphs>237</Paragraphs>
  <Slides>11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11</vt:i4>
      </vt:variant>
    </vt:vector>
  </HeadingPairs>
  <TitlesOfParts>
    <vt:vector size="29" baseType="lpstr">
      <vt:lpstr>Arial</vt:lpstr>
      <vt:lpstr>SimSun</vt:lpstr>
      <vt:lpstr>Wingdings</vt:lpstr>
      <vt:lpstr>PT Sans</vt:lpstr>
      <vt:lpstr>Segoe Print</vt:lpstr>
      <vt:lpstr>Calibri</vt:lpstr>
      <vt:lpstr>Open Sans</vt:lpstr>
      <vt:lpstr>Calibri Light</vt:lpstr>
      <vt:lpstr>Open Sans</vt:lpstr>
      <vt:lpstr>Times New Roman</vt:lpstr>
      <vt:lpstr>Times New Roman</vt:lpstr>
      <vt:lpstr>Microsoft YaHei</vt:lpstr>
      <vt:lpstr>Arial Unicode MS</vt:lpstr>
      <vt:lpstr>Calibri</vt:lpstr>
      <vt:lpstr>Adobe Garamond Pro</vt:lpstr>
      <vt:lpstr>Adobe Myungjo Std M</vt:lpstr>
      <vt:lpstr>Bahnschrift SemiBold Condensed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platform based Lending Software System</dc:title>
  <dc:creator>Kamal Kumar R</dc:creator>
  <cp:lastModifiedBy>beulah.g</cp:lastModifiedBy>
  <cp:revision>610</cp:revision>
  <dcterms:created xsi:type="dcterms:W3CDTF">2022-01-11T11:03:00Z</dcterms:created>
  <dcterms:modified xsi:type="dcterms:W3CDTF">2023-07-06T07:41:40Z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2022-01-11T16:30:00Z</vt:filetime>
  </property>
  <property fmtid="{D5CDD505-2E9C-101B-9397-08002B2CF9AE}" pid="3" name="Creator">
    <vt:lpwstr>Adobe InDesign 17.0 (Windows)</vt:lpwstr>
  </property>
  <property fmtid="{D5CDD505-2E9C-101B-9397-08002B2CF9AE}" pid="4" name="LastSaved">
    <vt:filetime>2022-01-11T16:30:00Z</vt:filetime>
  </property>
  <property fmtid="{D5CDD505-2E9C-101B-9397-08002B2CF9AE}" pid="5" name="ICV">
    <vt:lpwstr>8E0E757C17714F0EB867B8DD60DE1E52</vt:lpwstr>
  </property>
  <property fmtid="{D5CDD505-2E9C-101B-9397-08002B2CF9AE}" pid="6" name="KSOProductBuildVer">
    <vt:lpwstr>1033-11.2.0.11537</vt:lpwstr>
  </property>
</Properties>
</file>