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9" r:id="rId3"/>
    <p:sldId id="290" r:id="rId4"/>
    <p:sldId id="291" r:id="rId5"/>
    <p:sldId id="292" r:id="rId6"/>
    <p:sldId id="297" r:id="rId7"/>
    <p:sldId id="293" r:id="rId8"/>
    <p:sldId id="294" r:id="rId9"/>
    <p:sldId id="306" r:id="rId10"/>
    <p:sldId id="305" r:id="rId11"/>
    <p:sldId id="296" r:id="rId12"/>
    <p:sldId id="284" r:id="rId13"/>
  </p:sldIdLst>
  <p:sldSz cx="12190095" cy="6859270"/>
  <p:notesSz cx="20104100" cy="11309350"/>
  <p:defaultTextStyle>
    <a:defPPr>
      <a:defRPr lang="en-US"/>
    </a:defPPr>
    <a:lvl1pPr marL="0" algn="l" defTabSz="554355" rtl="0" eaLnBrk="1" latinLnBrk="0" hangingPunct="1">
      <a:defRPr sz="1100" kern="1200">
        <a:solidFill>
          <a:schemeClr val="tx1"/>
        </a:solidFill>
        <a:latin typeface="+mn-lt"/>
        <a:ea typeface="+mn-ea"/>
        <a:cs typeface="+mn-cs"/>
      </a:defRPr>
    </a:lvl1pPr>
    <a:lvl2pPr marL="277495" algn="l" defTabSz="554355" rtl="0" eaLnBrk="1" latinLnBrk="0" hangingPunct="1">
      <a:defRPr sz="1100" kern="1200">
        <a:solidFill>
          <a:schemeClr val="tx1"/>
        </a:solidFill>
        <a:latin typeface="+mn-lt"/>
        <a:ea typeface="+mn-ea"/>
        <a:cs typeface="+mn-cs"/>
      </a:defRPr>
    </a:lvl2pPr>
    <a:lvl3pPr marL="554355" algn="l" defTabSz="554355" rtl="0" eaLnBrk="1" latinLnBrk="0" hangingPunct="1">
      <a:defRPr sz="1100" kern="1200">
        <a:solidFill>
          <a:schemeClr val="tx1"/>
        </a:solidFill>
        <a:latin typeface="+mn-lt"/>
        <a:ea typeface="+mn-ea"/>
        <a:cs typeface="+mn-cs"/>
      </a:defRPr>
    </a:lvl3pPr>
    <a:lvl4pPr marL="831850" algn="l" defTabSz="554355" rtl="0" eaLnBrk="1" latinLnBrk="0" hangingPunct="1">
      <a:defRPr sz="1100" kern="1200">
        <a:solidFill>
          <a:schemeClr val="tx1"/>
        </a:solidFill>
        <a:latin typeface="+mn-lt"/>
        <a:ea typeface="+mn-ea"/>
        <a:cs typeface="+mn-cs"/>
      </a:defRPr>
    </a:lvl4pPr>
    <a:lvl5pPr marL="1108710" algn="l" defTabSz="554355" rtl="0" eaLnBrk="1" latinLnBrk="0" hangingPunct="1">
      <a:defRPr sz="1100" kern="1200">
        <a:solidFill>
          <a:schemeClr val="tx1"/>
        </a:solidFill>
        <a:latin typeface="+mn-lt"/>
        <a:ea typeface="+mn-ea"/>
        <a:cs typeface="+mn-cs"/>
      </a:defRPr>
    </a:lvl5pPr>
    <a:lvl6pPr marL="1386205" algn="l" defTabSz="554355" rtl="0" eaLnBrk="1" latinLnBrk="0" hangingPunct="1">
      <a:defRPr sz="1100" kern="1200">
        <a:solidFill>
          <a:schemeClr val="tx1"/>
        </a:solidFill>
        <a:latin typeface="+mn-lt"/>
        <a:ea typeface="+mn-ea"/>
        <a:cs typeface="+mn-cs"/>
      </a:defRPr>
    </a:lvl6pPr>
    <a:lvl7pPr marL="1663700" algn="l" defTabSz="554355" rtl="0" eaLnBrk="1" latinLnBrk="0" hangingPunct="1">
      <a:defRPr sz="1100" kern="1200">
        <a:solidFill>
          <a:schemeClr val="tx1"/>
        </a:solidFill>
        <a:latin typeface="+mn-lt"/>
        <a:ea typeface="+mn-ea"/>
        <a:cs typeface="+mn-cs"/>
      </a:defRPr>
    </a:lvl7pPr>
    <a:lvl8pPr marL="1940560" algn="l" defTabSz="554355" rtl="0" eaLnBrk="1" latinLnBrk="0" hangingPunct="1">
      <a:defRPr sz="1100" kern="1200">
        <a:solidFill>
          <a:schemeClr val="tx1"/>
        </a:solidFill>
        <a:latin typeface="+mn-lt"/>
        <a:ea typeface="+mn-ea"/>
        <a:cs typeface="+mn-cs"/>
      </a:defRPr>
    </a:lvl8pPr>
    <a:lvl9pPr marL="2218055" algn="l" defTabSz="554355" rtl="0" eaLnBrk="1" latinLnBrk="0" hangingPunct="1">
      <a:defRPr sz="1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S" initials="RS" lastIdx="2" clrIdx="0"/>
  <p:cmAuthor id="2" name="Gaurav Meht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E58"/>
    <a:srgbClr val="DEF0F1"/>
    <a:srgbClr val="F47E20"/>
    <a:srgbClr val="FF6200"/>
    <a:srgbClr val="365F91"/>
    <a:srgbClr val="2096F4"/>
    <a:srgbClr val="51ACF6"/>
    <a:srgbClr val="F57E20"/>
    <a:srgbClr val="455469"/>
    <a:srgbClr val="AFC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8754" autoAdjust="0"/>
  </p:normalViewPr>
  <p:slideViewPr>
    <p:cSldViewPr>
      <p:cViewPr>
        <p:scale>
          <a:sx n="90" d="100"/>
          <a:sy n="90" d="100"/>
        </p:scale>
        <p:origin x="-283" y="-58"/>
      </p:cViewPr>
      <p:guideLst>
        <p:guide orient="horz" pos="1747"/>
        <p:guide pos="131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A1BDA4-2362-46E4-B759-1C9E98069CBA}" type="datetimeFigureOut">
              <a:rPr lang="en-IN" smtClean="0"/>
            </a:fld>
            <a:endParaRPr lang="en-IN" dirty="0"/>
          </a:p>
        </p:txBody>
      </p:sp>
      <p:sp>
        <p:nvSpPr>
          <p:cNvPr id="4" name="Slide Image Placeholder 3"/>
          <p:cNvSpPr>
            <a:spLocks noGrp="1" noRot="1" noChangeAspect="1"/>
          </p:cNvSpPr>
          <p:nvPr>
            <p:ph type="sldImg" idx="2"/>
          </p:nvPr>
        </p:nvSpPr>
        <p:spPr>
          <a:xfrm>
            <a:off x="6661150" y="1414463"/>
            <a:ext cx="6781800" cy="38163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927FB57-2B27-45D5-B431-F3E7A10E73E6}"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554355" rtl="0" eaLnBrk="1" latinLnBrk="0" hangingPunct="1">
      <a:defRPr sz="700" kern="1200">
        <a:solidFill>
          <a:schemeClr val="tx1"/>
        </a:solidFill>
        <a:latin typeface="+mn-lt"/>
        <a:ea typeface="+mn-ea"/>
        <a:cs typeface="+mn-cs"/>
      </a:defRPr>
    </a:lvl1pPr>
    <a:lvl2pPr marL="277495" algn="l" defTabSz="554355" rtl="0" eaLnBrk="1" latinLnBrk="0" hangingPunct="1">
      <a:defRPr sz="700" kern="1200">
        <a:solidFill>
          <a:schemeClr val="tx1"/>
        </a:solidFill>
        <a:latin typeface="+mn-lt"/>
        <a:ea typeface="+mn-ea"/>
        <a:cs typeface="+mn-cs"/>
      </a:defRPr>
    </a:lvl2pPr>
    <a:lvl3pPr marL="554355" algn="l" defTabSz="554355" rtl="0" eaLnBrk="1" latinLnBrk="0" hangingPunct="1">
      <a:defRPr sz="700" kern="1200">
        <a:solidFill>
          <a:schemeClr val="tx1"/>
        </a:solidFill>
        <a:latin typeface="+mn-lt"/>
        <a:ea typeface="+mn-ea"/>
        <a:cs typeface="+mn-cs"/>
      </a:defRPr>
    </a:lvl3pPr>
    <a:lvl4pPr marL="831850" algn="l" defTabSz="554355" rtl="0" eaLnBrk="1" latinLnBrk="0" hangingPunct="1">
      <a:defRPr sz="700" kern="1200">
        <a:solidFill>
          <a:schemeClr val="tx1"/>
        </a:solidFill>
        <a:latin typeface="+mn-lt"/>
        <a:ea typeface="+mn-ea"/>
        <a:cs typeface="+mn-cs"/>
      </a:defRPr>
    </a:lvl4pPr>
    <a:lvl5pPr marL="1108710" algn="l" defTabSz="554355" rtl="0" eaLnBrk="1" latinLnBrk="0" hangingPunct="1">
      <a:defRPr sz="700" kern="1200">
        <a:solidFill>
          <a:schemeClr val="tx1"/>
        </a:solidFill>
        <a:latin typeface="+mn-lt"/>
        <a:ea typeface="+mn-ea"/>
        <a:cs typeface="+mn-cs"/>
      </a:defRPr>
    </a:lvl5pPr>
    <a:lvl6pPr marL="1386205" algn="l" defTabSz="554355" rtl="0" eaLnBrk="1" latinLnBrk="0" hangingPunct="1">
      <a:defRPr sz="700" kern="1200">
        <a:solidFill>
          <a:schemeClr val="tx1"/>
        </a:solidFill>
        <a:latin typeface="+mn-lt"/>
        <a:ea typeface="+mn-ea"/>
        <a:cs typeface="+mn-cs"/>
      </a:defRPr>
    </a:lvl6pPr>
    <a:lvl7pPr marL="1663700" algn="l" defTabSz="554355" rtl="0" eaLnBrk="1" latinLnBrk="0" hangingPunct="1">
      <a:defRPr sz="700" kern="1200">
        <a:solidFill>
          <a:schemeClr val="tx1"/>
        </a:solidFill>
        <a:latin typeface="+mn-lt"/>
        <a:ea typeface="+mn-ea"/>
        <a:cs typeface="+mn-cs"/>
      </a:defRPr>
    </a:lvl7pPr>
    <a:lvl8pPr marL="1940560" algn="l" defTabSz="554355" rtl="0" eaLnBrk="1" latinLnBrk="0" hangingPunct="1">
      <a:defRPr sz="700" kern="1200">
        <a:solidFill>
          <a:schemeClr val="tx1"/>
        </a:solidFill>
        <a:latin typeface="+mn-lt"/>
        <a:ea typeface="+mn-ea"/>
        <a:cs typeface="+mn-cs"/>
      </a:defRPr>
    </a:lvl8pPr>
    <a:lvl9pPr marL="2218055" algn="l" defTabSz="554355"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281" y="2126472"/>
            <a:ext cx="10361852" cy="73096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562" y="3841369"/>
            <a:ext cx="8533289"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sz="half" idx="2"/>
          </p:nvPr>
        </p:nvSpPr>
        <p:spPr>
          <a:xfrm>
            <a:off x="609521" y="1577705"/>
            <a:ext cx="530283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062" y="1577705"/>
            <a:ext cx="530283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6" name="Holder 6"/>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4" name="Holder 4"/>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3" name="Holder 3"/>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userDrawn="1"/>
        </p:nvPicPr>
        <p:blipFill>
          <a:blip r:embed="rId6" cstate="print"/>
          <a:stretch>
            <a:fillRect/>
          </a:stretch>
        </p:blipFill>
        <p:spPr>
          <a:xfrm>
            <a:off x="10835861" y="317552"/>
            <a:ext cx="1032642" cy="257870"/>
          </a:xfrm>
          <a:prstGeom prst="rect">
            <a:avLst/>
          </a:prstGeom>
        </p:spPr>
      </p:pic>
      <p:sp>
        <p:nvSpPr>
          <p:cNvPr id="17" name="bg object 17"/>
          <p:cNvSpPr/>
          <p:nvPr userDrawn="1"/>
        </p:nvSpPr>
        <p:spPr>
          <a:xfrm>
            <a:off x="0" y="317555"/>
            <a:ext cx="1098523" cy="254201"/>
          </a:xfrm>
          <a:custGeom>
            <a:avLst/>
            <a:gdLst/>
            <a:ahLst/>
            <a:cxnLst/>
            <a:rect l="l" t="t" r="r" b="b"/>
            <a:pathLst>
              <a:path w="1811655" h="419100">
                <a:moveTo>
                  <a:pt x="1455445" y="0"/>
                </a:moveTo>
                <a:lnTo>
                  <a:pt x="0" y="0"/>
                </a:lnTo>
                <a:lnTo>
                  <a:pt x="0" y="418833"/>
                </a:lnTo>
                <a:lnTo>
                  <a:pt x="1246035" y="418833"/>
                </a:lnTo>
                <a:lnTo>
                  <a:pt x="1455445" y="0"/>
                </a:lnTo>
                <a:close/>
              </a:path>
              <a:path w="1811655" h="419100">
                <a:moveTo>
                  <a:pt x="1633448" y="0"/>
                </a:moveTo>
                <a:lnTo>
                  <a:pt x="1507807" y="0"/>
                </a:lnTo>
                <a:lnTo>
                  <a:pt x="1298384" y="418833"/>
                </a:lnTo>
                <a:lnTo>
                  <a:pt x="1424038" y="418833"/>
                </a:lnTo>
                <a:lnTo>
                  <a:pt x="1633448" y="0"/>
                </a:lnTo>
                <a:close/>
              </a:path>
              <a:path w="1811655" h="419100">
                <a:moveTo>
                  <a:pt x="1811451" y="0"/>
                </a:moveTo>
                <a:lnTo>
                  <a:pt x="1685810" y="0"/>
                </a:lnTo>
                <a:lnTo>
                  <a:pt x="1570621" y="240830"/>
                </a:lnTo>
                <a:lnTo>
                  <a:pt x="1696275" y="240830"/>
                </a:lnTo>
                <a:lnTo>
                  <a:pt x="1811451" y="0"/>
                </a:lnTo>
                <a:close/>
              </a:path>
            </a:pathLst>
          </a:custGeom>
          <a:solidFill>
            <a:srgbClr val="F47E20"/>
          </a:solidFill>
        </p:spPr>
        <p:txBody>
          <a:bodyPr wrap="square" lIns="0" tIns="0" rIns="0" bIns="0" rtlCol="0"/>
          <a:lstStyle/>
          <a:p>
            <a:endParaRPr dirty="0"/>
          </a:p>
        </p:txBody>
      </p:sp>
      <p:sp>
        <p:nvSpPr>
          <p:cNvPr id="18" name="bg object 18"/>
          <p:cNvSpPr/>
          <p:nvPr userDrawn="1"/>
        </p:nvSpPr>
        <p:spPr>
          <a:xfrm>
            <a:off x="317458" y="6440210"/>
            <a:ext cx="11555865" cy="0"/>
          </a:xfrm>
          <a:custGeom>
            <a:avLst/>
            <a:gdLst/>
            <a:ahLst/>
            <a:cxnLst/>
            <a:rect l="l" t="t" r="r" b="b"/>
            <a:pathLst>
              <a:path w="19057620">
                <a:moveTo>
                  <a:pt x="0" y="0"/>
                </a:moveTo>
                <a:lnTo>
                  <a:pt x="19057011" y="0"/>
                </a:lnTo>
              </a:path>
            </a:pathLst>
          </a:custGeom>
          <a:ln w="15706">
            <a:solidFill>
              <a:srgbClr val="000000"/>
            </a:solidFill>
          </a:ln>
        </p:spPr>
        <p:txBody>
          <a:bodyPr wrap="square" lIns="0" tIns="0" rIns="0" bIns="0" rtlCol="0"/>
          <a:lstStyle/>
          <a:p>
            <a:endParaRPr dirty="0"/>
          </a:p>
        </p:txBody>
      </p:sp>
      <p:sp>
        <p:nvSpPr>
          <p:cNvPr id="19" name="bg object 19"/>
          <p:cNvSpPr/>
          <p:nvPr userDrawn="1"/>
        </p:nvSpPr>
        <p:spPr>
          <a:xfrm>
            <a:off x="11003459" y="6345481"/>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0" name="bg object 20"/>
          <p:cNvSpPr/>
          <p:nvPr userDrawn="1"/>
        </p:nvSpPr>
        <p:spPr>
          <a:xfrm>
            <a:off x="10733095" y="6345481"/>
            <a:ext cx="200992" cy="0"/>
          </a:xfrm>
          <a:custGeom>
            <a:avLst/>
            <a:gdLst/>
            <a:ahLst/>
            <a:cxnLst/>
            <a:rect l="l" t="t" r="r" b="b"/>
            <a:pathLst>
              <a:path w="331469">
                <a:moveTo>
                  <a:pt x="0" y="0"/>
                </a:moveTo>
                <a:lnTo>
                  <a:pt x="330984" y="0"/>
                </a:lnTo>
              </a:path>
            </a:pathLst>
          </a:custGeom>
          <a:ln w="15706">
            <a:solidFill>
              <a:srgbClr val="F57D21"/>
            </a:solidFill>
          </a:ln>
        </p:spPr>
        <p:txBody>
          <a:bodyPr wrap="square" lIns="0" tIns="0" rIns="0" bIns="0" rtlCol="0"/>
          <a:lstStyle/>
          <a:p>
            <a:endParaRPr dirty="0"/>
          </a:p>
        </p:txBody>
      </p:sp>
      <p:sp>
        <p:nvSpPr>
          <p:cNvPr id="21" name="bg object 21"/>
          <p:cNvSpPr/>
          <p:nvPr userDrawn="1"/>
        </p:nvSpPr>
        <p:spPr>
          <a:xfrm>
            <a:off x="10030144" y="6534939"/>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2" name="bg object 22"/>
          <p:cNvSpPr/>
          <p:nvPr userDrawn="1"/>
        </p:nvSpPr>
        <p:spPr>
          <a:xfrm>
            <a:off x="9804742" y="6534939"/>
            <a:ext cx="172884" cy="0"/>
          </a:xfrm>
          <a:custGeom>
            <a:avLst/>
            <a:gdLst/>
            <a:ahLst/>
            <a:cxnLst/>
            <a:rect l="l" t="t" r="r" b="b"/>
            <a:pathLst>
              <a:path w="285115">
                <a:moveTo>
                  <a:pt x="0" y="0"/>
                </a:moveTo>
                <a:lnTo>
                  <a:pt x="284986" y="0"/>
                </a:lnTo>
              </a:path>
            </a:pathLst>
          </a:custGeom>
          <a:ln w="15706">
            <a:solidFill>
              <a:srgbClr val="F57D21"/>
            </a:solidFill>
          </a:ln>
        </p:spPr>
        <p:txBody>
          <a:bodyPr wrap="square" lIns="0" tIns="0" rIns="0" bIns="0" rtlCol="0"/>
          <a:lstStyle/>
          <a:p>
            <a:endParaRPr dirty="0"/>
          </a:p>
        </p:txBody>
      </p:sp>
      <p:sp>
        <p:nvSpPr>
          <p:cNvPr id="23" name="bg object 23"/>
          <p:cNvSpPr/>
          <p:nvPr userDrawn="1"/>
        </p:nvSpPr>
        <p:spPr>
          <a:xfrm>
            <a:off x="9716093" y="6534939"/>
            <a:ext cx="59296" cy="0"/>
          </a:xfrm>
          <a:custGeom>
            <a:avLst/>
            <a:gdLst/>
            <a:ahLst/>
            <a:cxnLst/>
            <a:rect l="l" t="t" r="r" b="b"/>
            <a:pathLst>
              <a:path w="97790">
                <a:moveTo>
                  <a:pt x="0" y="0"/>
                </a:moveTo>
                <a:lnTo>
                  <a:pt x="97483" y="0"/>
                </a:lnTo>
              </a:path>
            </a:pathLst>
          </a:custGeom>
          <a:ln w="15706">
            <a:solidFill>
              <a:srgbClr val="F57D21"/>
            </a:solidFill>
          </a:ln>
        </p:spPr>
        <p:txBody>
          <a:bodyPr wrap="square" lIns="0" tIns="0" rIns="0" bIns="0" rtlCol="0"/>
          <a:lstStyle/>
          <a:p>
            <a:endParaRPr dirty="0"/>
          </a:p>
        </p:txBody>
      </p:sp>
      <p:sp>
        <p:nvSpPr>
          <p:cNvPr id="2" name="Holder 2"/>
          <p:cNvSpPr>
            <a:spLocks noGrp="1"/>
          </p:cNvSpPr>
          <p:nvPr>
            <p:ph type="title"/>
          </p:nvPr>
        </p:nvSpPr>
        <p:spPr>
          <a:xfrm>
            <a:off x="5277540" y="2034151"/>
            <a:ext cx="1635331" cy="730969"/>
          </a:xfrm>
          <a:prstGeom prst="rect">
            <a:avLst/>
          </a:prstGeom>
        </p:spPr>
        <p:txBody>
          <a:bodyPr wrap="square" lIns="0" tIns="0" rIns="0" bIns="0">
            <a:spAutoFit/>
          </a:bodyPr>
          <a:lstStyle>
            <a:lvl1pPr>
              <a:defRPr sz="4750" b="1" i="0">
                <a:solidFill>
                  <a:schemeClr val="tx1"/>
                </a:solidFill>
                <a:latin typeface="PT Sans"/>
                <a:cs typeface="PT Sans"/>
              </a:defRPr>
            </a:lvl1pPr>
          </a:lstStyle>
          <a:p>
            <a:endParaRPr dirty="0"/>
          </a:p>
        </p:txBody>
      </p:sp>
      <p:sp>
        <p:nvSpPr>
          <p:cNvPr id="3" name="Holder 3"/>
          <p:cNvSpPr>
            <a:spLocks noGrp="1"/>
          </p:cNvSpPr>
          <p:nvPr>
            <p:ph type="body" idx="1"/>
          </p:nvPr>
        </p:nvSpPr>
        <p:spPr>
          <a:xfrm>
            <a:off x="5120608" y="1908483"/>
            <a:ext cx="651451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201802" y="6296230"/>
            <a:ext cx="483611"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a:xfrm>
            <a:off x="309758" y="6296230"/>
            <a:ext cx="1594457"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a:xfrm>
            <a:off x="8777098" y="6379417"/>
            <a:ext cx="2803795" cy="1692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info@pennanttec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9670"/>
            <a:ext cx="12190413" cy="68555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05"/>
          <p:cNvSpPr txBox="1">
            <a:spLocks noGrp="1"/>
          </p:cNvSpPr>
          <p:nvPr>
            <p:ph type="dt" sz="half" idx="6"/>
          </p:nvPr>
        </p:nvSpPr>
        <p:spPr>
          <a:xfrm>
            <a:off x="309758" y="6296230"/>
            <a:ext cx="1594457" cy="102592"/>
          </a:xfrm>
          <a:prstGeom prst="rect">
            <a:avLst/>
          </a:prstGeom>
        </p:spPr>
        <p:txBody>
          <a:bodyPr vert="horz" wrap="square" lIns="0" tIns="0" rIns="0" bIns="0" rtlCol="0">
            <a:spAutoFit/>
          </a:bodyPr>
          <a:lstStyle/>
          <a:p>
            <a:pPr marL="7620">
              <a:lnSpc>
                <a:spcPts val="770"/>
              </a:lnSpc>
            </a:pPr>
            <a:r>
              <a:rPr spc="6" dirty="0"/>
              <a:t>Copyright</a:t>
            </a:r>
            <a:r>
              <a:rPr spc="-3" dirty="0"/>
              <a:t> </a:t>
            </a:r>
            <a:r>
              <a:rPr spc="18" dirty="0"/>
              <a:t>©</a:t>
            </a:r>
            <a:r>
              <a:rPr dirty="0"/>
              <a:t> </a:t>
            </a:r>
            <a:r>
              <a:rPr spc="9" dirty="0"/>
              <a:t>202</a:t>
            </a:r>
            <a:r>
              <a:rPr lang="en-IN" spc="9" dirty="0"/>
              <a:t>2</a:t>
            </a:r>
            <a:r>
              <a:rPr spc="9" dirty="0"/>
              <a:t>,</a:t>
            </a:r>
            <a:r>
              <a:rPr dirty="0"/>
              <a:t> </a:t>
            </a:r>
            <a:r>
              <a:rPr spc="6" dirty="0"/>
              <a:t>Pennant</a:t>
            </a:r>
            <a:r>
              <a:rPr spc="-3" dirty="0"/>
              <a:t> </a:t>
            </a:r>
            <a:r>
              <a:rPr spc="3" dirty="0"/>
              <a:t>Technologies</a:t>
            </a:r>
            <a:endParaRPr spc="3" dirty="0"/>
          </a:p>
        </p:txBody>
      </p:sp>
      <p:sp>
        <p:nvSpPr>
          <p:cNvPr id="4" name="object 106"/>
          <p:cNvSpPr txBox="1">
            <a:spLocks noGrp="1"/>
          </p:cNvSpPr>
          <p:nvPr>
            <p:ph type="ftr" sz="quarter" idx="5"/>
          </p:nvPr>
        </p:nvSpPr>
        <p:spPr>
          <a:xfrm>
            <a:off x="11223959" y="6296230"/>
            <a:ext cx="483611" cy="102592"/>
          </a:xfrm>
          <a:prstGeom prst="rect">
            <a:avLst/>
          </a:prstGeom>
        </p:spPr>
        <p:txBody>
          <a:bodyPr vert="horz" wrap="square" lIns="0" tIns="0" rIns="0" bIns="0" rtlCol="0">
            <a:spAutoFit/>
          </a:bodyPr>
          <a:lstStyle/>
          <a:p>
            <a:pPr marL="7620">
              <a:lnSpc>
                <a:spcPts val="770"/>
              </a:lnSpc>
            </a:pPr>
            <a:r>
              <a:rPr spc="3" dirty="0"/>
              <a:t>Confidential</a:t>
            </a:r>
            <a:endParaRPr spc="3" dirty="0"/>
          </a:p>
        </p:txBody>
      </p:sp>
      <p:sp>
        <p:nvSpPr>
          <p:cNvPr id="5" name="TextBox 4"/>
          <p:cNvSpPr txBox="1"/>
          <p:nvPr/>
        </p:nvSpPr>
        <p:spPr>
          <a:xfrm>
            <a:off x="5333206" y="2363112"/>
            <a:ext cx="6523355" cy="608330"/>
          </a:xfrm>
          <a:prstGeom prst="rect">
            <a:avLst/>
          </a:prstGeom>
          <a:solidFill>
            <a:schemeClr val="bg1"/>
          </a:solidFill>
        </p:spPr>
        <p:txBody>
          <a:bodyPr wrap="none" lIns="55449" tIns="27725" rIns="55449" bIns="27725" rtlCol="0">
            <a:spAutoFit/>
            <a:scene3d>
              <a:camera prst="orthographicFront"/>
              <a:lightRig rig="threePt" dir="t"/>
            </a:scene3d>
          </a:bodyPr>
          <a:lstStyle/>
          <a:p>
            <a:pPr lvl="0"/>
            <a:r>
              <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rPr>
              <a:t>HOSPITAL APPOINTMENT SYSTEM</a:t>
            </a:r>
            <a:endPar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991394"/>
            <a:ext cx="11593288" cy="4896544"/>
          </a:xfrm>
          <a:prstGeom prst="rect">
            <a:avLst/>
          </a:prstGeom>
          <a:ln>
            <a:solidFill>
              <a:schemeClr val="accent5"/>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Project Review (Planned vs Actual)</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Despite encountering some challenges during the project, we successfully planned and divided tasks among team members with a timeline of three weeks .</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However, we experienced delays in specific functionalities like Appointment Booking ,Payment Integration, Image/File Handling . </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We took proactive steps by adding extra columns and modifying existing ones to improve our database. Additionally, as part of our commitment to quality, we decided to implement unit testing .</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By addressing these challenges head-on, we gained valuable insights and improved our project management practices.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Lessons/ Key takeaways</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GB" sz="1600" dirty="0" smtClean="0">
                <a:solidFill>
                  <a:schemeClr val="tx1"/>
                </a:solidFill>
              </a:rPr>
              <a:t>Work </a:t>
            </a:r>
            <a:r>
              <a:rPr lang="en-US" altLang="en-GB" sz="1600" dirty="0">
                <a:solidFill>
                  <a:schemeClr val="tx1"/>
                </a:solidFill>
              </a:rPr>
              <a:t>and Resource sharing among team members. </a:t>
            </a:r>
            <a:endParaRPr lang="en-US" altLang="en-GB" sz="1600" dirty="0" smtClean="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IN" altLang="en-GB" sz="1600" dirty="0" smtClean="0">
                <a:solidFill>
                  <a:schemeClr val="tx1"/>
                </a:solidFill>
              </a:rPr>
              <a:t>Solving conflicts while discussing opinions.</a:t>
            </a:r>
            <a:endParaRPr lang="en-IN" altLang="en-GB" sz="1600" dirty="0" smtClean="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GB" sz="1600" dirty="0">
                <a:solidFill>
                  <a:schemeClr val="tx1"/>
                </a:solidFill>
              </a:rPr>
              <a:t>Learned a</a:t>
            </a:r>
            <a:r>
              <a:rPr lang="en-GB" sz="1600" dirty="0" err="1">
                <a:solidFill>
                  <a:schemeClr val="tx1"/>
                </a:solidFill>
              </a:rPr>
              <a:t>utomating</a:t>
            </a:r>
            <a:r>
              <a:rPr lang="en-GB" sz="1600" dirty="0">
                <a:solidFill>
                  <a:schemeClr val="tx1"/>
                </a:solidFill>
              </a:rPr>
              <a:t> administrative tasks such as appointment approval, rescheduling</a:t>
            </a:r>
            <a:r>
              <a:rPr lang="en-US" altLang="en-GB" sz="1600" dirty="0">
                <a:solidFill>
                  <a:schemeClr val="tx1"/>
                </a:solidFill>
              </a:rPr>
              <a:t>.</a:t>
            </a:r>
            <a:endParaRPr lang="en-US" altLang="en-GB" sz="1600" dirty="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GB" sz="1600" dirty="0">
                <a:solidFill>
                  <a:schemeClr val="tx1"/>
                </a:solidFill>
              </a:rPr>
              <a:t> </a:t>
            </a:r>
            <a:r>
              <a:rPr lang="en-US" altLang="en-GB" sz="1600" dirty="0">
                <a:solidFill>
                  <a:schemeClr val="tx1"/>
                </a:solidFill>
              </a:rPr>
              <a:t>Learned Image/file Handling</a:t>
            </a:r>
            <a:r>
              <a:rPr lang="en-US" altLang="en-GB" sz="1600" dirty="0" smtClean="0">
                <a:solidFill>
                  <a:schemeClr val="tx1"/>
                </a:solidFill>
              </a:rPr>
              <a:t>.</a:t>
            </a:r>
            <a:endParaRPr lang="en-IN" altLang="en-GB" sz="1600" dirty="0" smtClean="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IN" altLang="en-GB" sz="1600" dirty="0" smtClean="0">
                <a:solidFill>
                  <a:schemeClr val="tx1"/>
                </a:solidFill>
              </a:rPr>
              <a:t>Learned Unit testing and Logging.</a:t>
            </a:r>
            <a:endParaRPr lang="en-US" altLang="en-GB" sz="1600" dirty="0">
              <a:solidFill>
                <a:schemeClr val="tx1"/>
              </a:solidFill>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Closure</a:t>
            </a:r>
            <a:endParaRPr lang="en-IN" sz="1800" b="1" kern="0" dirty="0">
              <a:solidFill>
                <a:sysClr val="windowText" lastClr="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7540" y="2034151"/>
            <a:ext cx="2989300" cy="457562"/>
          </a:xfrm>
          <a:prstGeom prst="rect">
            <a:avLst/>
          </a:prstGeom>
        </p:spPr>
        <p:txBody>
          <a:bodyPr vert="horz" wrap="square" lIns="0" tIns="10012" rIns="0" bIns="0" rtlCol="0">
            <a:spAutoFit/>
          </a:bodyPr>
          <a:lstStyle/>
          <a:p>
            <a:pPr marL="8255">
              <a:spcBef>
                <a:spcPts val="80"/>
              </a:spcBef>
            </a:pPr>
            <a:r>
              <a:rPr spc="9" dirty="0"/>
              <a:t>Thank</a:t>
            </a:r>
            <a:r>
              <a:rPr spc="-176" dirty="0"/>
              <a:t> </a:t>
            </a:r>
            <a:r>
              <a:rPr spc="-300" dirty="0"/>
              <a:t>Y</a:t>
            </a:r>
            <a:r>
              <a:rPr spc="9" dirty="0"/>
              <a:t>ou</a:t>
            </a:r>
            <a:endParaRPr spc="9" dirty="0"/>
          </a:p>
        </p:txBody>
      </p:sp>
      <p:sp>
        <p:nvSpPr>
          <p:cNvPr id="3" name="object 3"/>
          <p:cNvSpPr txBox="1"/>
          <p:nvPr/>
        </p:nvSpPr>
        <p:spPr>
          <a:xfrm>
            <a:off x="309758" y="5955909"/>
            <a:ext cx="11370660" cy="564250"/>
          </a:xfrm>
          <a:prstGeom prst="rect">
            <a:avLst/>
          </a:prstGeom>
        </p:spPr>
        <p:txBody>
          <a:bodyPr vert="horz" wrap="square" lIns="0" tIns="6931" rIns="0" bIns="0" rtlCol="0">
            <a:spAutoFit/>
          </a:bodyPr>
          <a:lstStyle/>
          <a:p>
            <a:pPr marL="7620" marR="3175">
              <a:lnSpc>
                <a:spcPct val="101000"/>
              </a:lnSpc>
              <a:spcBef>
                <a:spcPts val="55"/>
              </a:spcBef>
            </a:pPr>
            <a:r>
              <a:rPr sz="1200" spc="9" dirty="0">
                <a:latin typeface="PT Sans"/>
                <a:cs typeface="PT Sans"/>
              </a:rPr>
              <a:t>The </a:t>
            </a:r>
            <a:r>
              <a:rPr sz="1200" spc="6" dirty="0">
                <a:latin typeface="PT Sans"/>
                <a:cs typeface="PT Sans"/>
              </a:rPr>
              <a:t>information in this </a:t>
            </a:r>
            <a:r>
              <a:rPr sz="1200" spc="9" dirty="0">
                <a:latin typeface="PT Sans"/>
                <a:cs typeface="PT Sans"/>
              </a:rPr>
              <a:t>document </a:t>
            </a:r>
            <a:r>
              <a:rPr sz="1200" spc="3" dirty="0">
                <a:latin typeface="PT Sans"/>
                <a:cs typeface="PT Sans"/>
              </a:rPr>
              <a:t>is </a:t>
            </a:r>
            <a:r>
              <a:rPr sz="1200" dirty="0">
                <a:latin typeface="PT Sans"/>
                <a:cs typeface="PT Sans"/>
              </a:rPr>
              <a:t>confidential to </a:t>
            </a:r>
            <a:r>
              <a:rPr sz="1200" spc="6" dirty="0">
                <a:latin typeface="PT Sans"/>
                <a:cs typeface="PT Sans"/>
              </a:rPr>
              <a:t>the person </a:t>
            </a:r>
            <a:r>
              <a:rPr sz="1200" dirty="0">
                <a:latin typeface="PT Sans"/>
                <a:cs typeface="PT Sans"/>
              </a:rPr>
              <a:t>to </a:t>
            </a:r>
            <a:r>
              <a:rPr sz="1200" spc="9" dirty="0">
                <a:latin typeface="PT Sans"/>
                <a:cs typeface="PT Sans"/>
              </a:rPr>
              <a:t>whom </a:t>
            </a:r>
            <a:r>
              <a:rPr sz="1200" spc="3" dirty="0">
                <a:latin typeface="PT Sans"/>
                <a:cs typeface="PT Sans"/>
              </a:rPr>
              <a:t>it is </a:t>
            </a:r>
            <a:r>
              <a:rPr sz="1200" spc="6" dirty="0">
                <a:latin typeface="PT Sans"/>
                <a:cs typeface="PT Sans"/>
              </a:rPr>
              <a:t>addressed </a:t>
            </a:r>
            <a:r>
              <a:rPr sz="1200" spc="9" dirty="0">
                <a:latin typeface="PT Sans"/>
                <a:cs typeface="PT Sans"/>
              </a:rPr>
              <a:t>and </a:t>
            </a:r>
            <a:r>
              <a:rPr sz="1200" spc="6" dirty="0">
                <a:latin typeface="PT Sans"/>
                <a:cs typeface="PT Sans"/>
              </a:rPr>
              <a:t>should not </a:t>
            </a:r>
            <a:r>
              <a:rPr sz="1200" spc="9" dirty="0">
                <a:latin typeface="PT Sans"/>
                <a:cs typeface="PT Sans"/>
              </a:rPr>
              <a:t>be </a:t>
            </a:r>
            <a:r>
              <a:rPr sz="1200" spc="6" dirty="0">
                <a:latin typeface="PT Sans"/>
                <a:cs typeface="PT Sans"/>
              </a:rPr>
              <a:t>disclosed </a:t>
            </a:r>
            <a:r>
              <a:rPr sz="1200" dirty="0">
                <a:latin typeface="PT Sans"/>
                <a:cs typeface="PT Sans"/>
              </a:rPr>
              <a:t>to </a:t>
            </a:r>
            <a:r>
              <a:rPr sz="1200" spc="6" dirty="0">
                <a:latin typeface="PT Sans"/>
                <a:cs typeface="PT Sans"/>
              </a:rPr>
              <a:t>any other person. </a:t>
            </a:r>
            <a:r>
              <a:rPr sz="1200" spc="3" dirty="0">
                <a:latin typeface="PT Sans"/>
                <a:cs typeface="PT Sans"/>
              </a:rPr>
              <a:t>It </a:t>
            </a:r>
            <a:r>
              <a:rPr sz="1200" spc="9" dirty="0">
                <a:latin typeface="PT Sans"/>
                <a:cs typeface="PT Sans"/>
              </a:rPr>
              <a:t>may </a:t>
            </a:r>
            <a:r>
              <a:rPr sz="1200" spc="6" dirty="0">
                <a:latin typeface="PT Sans"/>
                <a:cs typeface="PT Sans"/>
              </a:rPr>
              <a:t>not </a:t>
            </a:r>
            <a:r>
              <a:rPr sz="1200" spc="9" dirty="0">
                <a:latin typeface="PT Sans"/>
                <a:cs typeface="PT Sans"/>
              </a:rPr>
              <a:t>be </a:t>
            </a:r>
            <a:r>
              <a:rPr sz="1200" spc="3" dirty="0">
                <a:latin typeface="PT Sans"/>
                <a:cs typeface="PT Sans"/>
              </a:rPr>
              <a:t>reproduced </a:t>
            </a:r>
            <a:r>
              <a:rPr sz="1200" spc="6" dirty="0">
                <a:latin typeface="PT Sans"/>
                <a:cs typeface="PT Sans"/>
              </a:rPr>
              <a:t>in whole, or </a:t>
            </a:r>
            <a:r>
              <a:rPr sz="1200" spc="9" dirty="0">
                <a:latin typeface="PT Sans"/>
                <a:cs typeface="PT Sans"/>
              </a:rPr>
              <a:t> </a:t>
            </a:r>
            <a:r>
              <a:rPr sz="1200" spc="6" dirty="0">
                <a:latin typeface="PT Sans"/>
                <a:cs typeface="PT Sans"/>
              </a:rPr>
              <a:t>in</a:t>
            </a:r>
            <a:r>
              <a:rPr sz="1200" spc="9" dirty="0">
                <a:latin typeface="PT Sans"/>
                <a:cs typeface="PT Sans"/>
              </a:rPr>
              <a:t> </a:t>
            </a:r>
            <a:r>
              <a:rPr sz="1200" spc="15" dirty="0">
                <a:latin typeface="PT Sans"/>
                <a:cs typeface="PT Sans"/>
              </a:rPr>
              <a:t>part,</a:t>
            </a:r>
            <a:r>
              <a:rPr sz="1200" spc="-88" dirty="0">
                <a:latin typeface="PT Sans"/>
                <a:cs typeface="PT Sans"/>
              </a:rPr>
              <a:t> </a:t>
            </a:r>
            <a:r>
              <a:rPr sz="1200" spc="6" dirty="0">
                <a:latin typeface="PT Sans"/>
                <a:cs typeface="PT Sans"/>
              </a:rPr>
              <a:t>nor</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any</a:t>
            </a:r>
            <a:r>
              <a:rPr sz="1200" spc="-33" dirty="0">
                <a:latin typeface="PT Sans"/>
                <a:cs typeface="PT Sans"/>
              </a:rPr>
              <a:t> </a:t>
            </a:r>
            <a:r>
              <a:rPr sz="1200" spc="-3" dirty="0">
                <a:latin typeface="PT Sans"/>
                <a:cs typeface="PT Sans"/>
              </a:rPr>
              <a:t>of</a:t>
            </a:r>
            <a:r>
              <a:rPr sz="1200" spc="9" dirty="0">
                <a:latin typeface="PT Sans"/>
                <a:cs typeface="PT Sans"/>
              </a:rPr>
              <a:t> </a:t>
            </a:r>
            <a:r>
              <a:rPr sz="1200" spc="6" dirty="0">
                <a:latin typeface="PT Sans"/>
                <a:cs typeface="PT Sans"/>
              </a:rPr>
              <a:t>the</a:t>
            </a:r>
            <a:r>
              <a:rPr sz="1200" spc="12" dirty="0">
                <a:latin typeface="PT Sans"/>
                <a:cs typeface="PT Sans"/>
              </a:rPr>
              <a:t> </a:t>
            </a:r>
            <a:r>
              <a:rPr sz="1200" spc="6" dirty="0">
                <a:latin typeface="PT Sans"/>
                <a:cs typeface="PT Sans"/>
              </a:rPr>
              <a:t>information</a:t>
            </a:r>
            <a:r>
              <a:rPr sz="1200" spc="9" dirty="0">
                <a:latin typeface="PT Sans"/>
                <a:cs typeface="PT Sans"/>
              </a:rPr>
              <a:t> </a:t>
            </a:r>
            <a:r>
              <a:rPr sz="1200" spc="3" dirty="0">
                <a:latin typeface="PT Sans"/>
                <a:cs typeface="PT Sans"/>
              </a:rPr>
              <a:t>contained</a:t>
            </a:r>
            <a:r>
              <a:rPr sz="1200" spc="9" dirty="0">
                <a:latin typeface="PT Sans"/>
                <a:cs typeface="PT Sans"/>
              </a:rPr>
              <a:t> </a:t>
            </a:r>
            <a:r>
              <a:rPr sz="1200" spc="6" dirty="0">
                <a:latin typeface="PT Sans"/>
                <a:cs typeface="PT Sans"/>
              </a:rPr>
              <a:t>therein</a:t>
            </a:r>
            <a:r>
              <a:rPr sz="1200" spc="12" dirty="0">
                <a:latin typeface="PT Sans"/>
                <a:cs typeface="PT Sans"/>
              </a:rPr>
              <a:t> </a:t>
            </a:r>
            <a:r>
              <a:rPr sz="1200" spc="9" dirty="0">
                <a:latin typeface="PT Sans"/>
                <a:cs typeface="PT Sans"/>
              </a:rPr>
              <a:t>be </a:t>
            </a:r>
            <a:r>
              <a:rPr sz="1200" spc="6" dirty="0">
                <a:latin typeface="PT Sans"/>
                <a:cs typeface="PT Sans"/>
              </a:rPr>
              <a:t>disclosed</a:t>
            </a:r>
            <a:r>
              <a:rPr sz="1200" spc="9" dirty="0">
                <a:latin typeface="PT Sans"/>
                <a:cs typeface="PT Sans"/>
              </a:rPr>
              <a:t> </a:t>
            </a:r>
            <a:r>
              <a:rPr sz="1200" spc="6" dirty="0">
                <a:latin typeface="PT Sans"/>
                <a:cs typeface="PT Sans"/>
              </a:rPr>
              <a:t>without</a:t>
            </a:r>
            <a:r>
              <a:rPr sz="1200" spc="12" dirty="0">
                <a:latin typeface="PT Sans"/>
                <a:cs typeface="PT Sans"/>
              </a:rPr>
              <a:t> </a:t>
            </a:r>
            <a:r>
              <a:rPr sz="1200" spc="6" dirty="0">
                <a:latin typeface="PT Sans"/>
                <a:cs typeface="PT Sans"/>
              </a:rPr>
              <a:t>the</a:t>
            </a:r>
            <a:r>
              <a:rPr sz="1200" spc="9" dirty="0">
                <a:latin typeface="PT Sans"/>
                <a:cs typeface="PT Sans"/>
              </a:rPr>
              <a:t> </a:t>
            </a:r>
            <a:r>
              <a:rPr sz="1200" spc="6" dirty="0">
                <a:latin typeface="PT Sans"/>
                <a:cs typeface="PT Sans"/>
              </a:rPr>
              <a:t>prior</a:t>
            </a:r>
            <a:r>
              <a:rPr sz="1200" spc="9" dirty="0">
                <a:latin typeface="PT Sans"/>
                <a:cs typeface="PT Sans"/>
              </a:rPr>
              <a:t> </a:t>
            </a:r>
            <a:r>
              <a:rPr sz="1200" spc="3" dirty="0">
                <a:latin typeface="PT Sans"/>
                <a:cs typeface="PT Sans"/>
              </a:rPr>
              <a:t>consent</a:t>
            </a:r>
            <a:r>
              <a:rPr sz="1200" spc="9" dirty="0">
                <a:latin typeface="PT Sans"/>
                <a:cs typeface="PT Sans"/>
              </a:rPr>
              <a:t> </a:t>
            </a:r>
            <a:r>
              <a:rPr sz="1200" spc="-3" dirty="0">
                <a:latin typeface="PT Sans"/>
                <a:cs typeface="PT Sans"/>
              </a:rPr>
              <a:t>of</a:t>
            </a:r>
            <a:r>
              <a:rPr sz="1200" spc="12" dirty="0">
                <a:latin typeface="PT Sans"/>
                <a:cs typeface="PT Sans"/>
              </a:rPr>
              <a:t> </a:t>
            </a:r>
            <a:r>
              <a:rPr sz="1200" spc="6" dirty="0">
                <a:latin typeface="PT Sans"/>
                <a:cs typeface="PT Sans"/>
              </a:rPr>
              <a:t>the</a:t>
            </a:r>
            <a:r>
              <a:rPr sz="1200" spc="9" dirty="0">
                <a:latin typeface="PT Sans"/>
                <a:cs typeface="PT Sans"/>
              </a:rPr>
              <a:t> </a:t>
            </a:r>
            <a:r>
              <a:rPr sz="1200" spc="3" dirty="0">
                <a:latin typeface="PT Sans"/>
                <a:cs typeface="PT Sans"/>
              </a:rPr>
              <a:t>directors</a:t>
            </a:r>
            <a:r>
              <a:rPr sz="1200" spc="9" dirty="0">
                <a:latin typeface="PT Sans"/>
                <a:cs typeface="PT Sans"/>
              </a:rPr>
              <a:t> </a:t>
            </a:r>
            <a:r>
              <a:rPr sz="1200" spc="-3" dirty="0">
                <a:latin typeface="PT Sans"/>
                <a:cs typeface="PT Sans"/>
              </a:rPr>
              <a:t>of</a:t>
            </a:r>
            <a:r>
              <a:rPr sz="1200" spc="12" dirty="0">
                <a:latin typeface="PT Sans"/>
                <a:cs typeface="PT Sans"/>
              </a:rPr>
              <a:t> </a:t>
            </a:r>
            <a:r>
              <a:rPr sz="1200" dirty="0">
                <a:latin typeface="PT Sans"/>
                <a:cs typeface="PT Sans"/>
              </a:rPr>
              <a:t>Pennant</a:t>
            </a:r>
            <a:r>
              <a:rPr sz="1200" spc="-27" dirty="0">
                <a:latin typeface="PT Sans"/>
                <a:cs typeface="PT Sans"/>
              </a:rPr>
              <a:t> </a:t>
            </a:r>
            <a:r>
              <a:rPr sz="1200" spc="-6" dirty="0">
                <a:latin typeface="PT Sans"/>
                <a:cs typeface="PT Sans"/>
              </a:rPr>
              <a:t>Technologies.</a:t>
            </a:r>
            <a:r>
              <a:rPr sz="1200" spc="-127" dirty="0">
                <a:latin typeface="PT Sans"/>
                <a:cs typeface="PT Sans"/>
              </a:rPr>
              <a:t> </a:t>
            </a:r>
            <a:r>
              <a:rPr sz="1200" spc="9" dirty="0">
                <a:latin typeface="PT Sans"/>
                <a:cs typeface="PT Sans"/>
              </a:rPr>
              <a:t>A</a:t>
            </a:r>
            <a:r>
              <a:rPr sz="1200" spc="-39" dirty="0">
                <a:latin typeface="PT Sans"/>
                <a:cs typeface="PT Sans"/>
              </a:rPr>
              <a:t> </a:t>
            </a:r>
            <a:r>
              <a:rPr sz="1200" spc="3" dirty="0">
                <a:latin typeface="PT Sans"/>
                <a:cs typeface="PT Sans"/>
              </a:rPr>
              <a:t>recipient</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not</a:t>
            </a:r>
            <a:r>
              <a:rPr sz="1200" spc="9" dirty="0">
                <a:latin typeface="PT Sans"/>
                <a:cs typeface="PT Sans"/>
              </a:rPr>
              <a:t> </a:t>
            </a:r>
            <a:r>
              <a:rPr sz="1200" spc="6" dirty="0">
                <a:latin typeface="PT Sans"/>
                <a:cs typeface="PT Sans"/>
              </a:rPr>
              <a:t>solicit,</a:t>
            </a:r>
            <a:r>
              <a:rPr sz="1200" spc="-85" dirty="0">
                <a:latin typeface="PT Sans"/>
                <a:cs typeface="PT Sans"/>
              </a:rPr>
              <a:t> </a:t>
            </a:r>
            <a:r>
              <a:rPr sz="1200" spc="3" dirty="0">
                <a:latin typeface="PT Sans"/>
                <a:cs typeface="PT Sans"/>
              </a:rPr>
              <a:t>directly</a:t>
            </a:r>
            <a:r>
              <a:rPr sz="1200" spc="-33" dirty="0">
                <a:latin typeface="PT Sans"/>
                <a:cs typeface="PT Sans"/>
              </a:rPr>
              <a:t> </a:t>
            </a:r>
            <a:r>
              <a:rPr sz="1200" spc="6" dirty="0">
                <a:latin typeface="PT Sans"/>
                <a:cs typeface="PT Sans"/>
              </a:rPr>
              <a:t>or </a:t>
            </a:r>
            <a:r>
              <a:rPr sz="1200" spc="-309" dirty="0">
                <a:latin typeface="PT Sans"/>
                <a:cs typeface="PT Sans"/>
              </a:rPr>
              <a:t> </a:t>
            </a:r>
            <a:r>
              <a:rPr sz="1200" spc="3" dirty="0">
                <a:latin typeface="PT Sans"/>
                <a:cs typeface="PT Sans"/>
              </a:rPr>
              <a:t>indirectly</a:t>
            </a:r>
            <a:r>
              <a:rPr sz="1200" spc="-36" dirty="0">
                <a:latin typeface="PT Sans"/>
                <a:cs typeface="PT Sans"/>
              </a:rPr>
              <a:t> </a:t>
            </a:r>
            <a:r>
              <a:rPr sz="1200" spc="6" dirty="0">
                <a:latin typeface="PT Sans"/>
                <a:cs typeface="PT Sans"/>
              </a:rPr>
              <a:t>(whether through </a:t>
            </a:r>
            <a:r>
              <a:rPr sz="1200" spc="9" dirty="0">
                <a:latin typeface="PT Sans"/>
                <a:cs typeface="PT Sans"/>
              </a:rPr>
              <a:t>an</a:t>
            </a:r>
            <a:r>
              <a:rPr sz="1200" spc="6" dirty="0">
                <a:latin typeface="PT Sans"/>
                <a:cs typeface="PT Sans"/>
              </a:rPr>
              <a:t> agent or otherwise)</a:t>
            </a:r>
            <a:r>
              <a:rPr sz="1200" spc="9" dirty="0">
                <a:latin typeface="PT Sans"/>
                <a:cs typeface="PT Sans"/>
              </a:rPr>
              <a:t> </a:t>
            </a:r>
            <a:r>
              <a:rPr sz="1200" spc="6" dirty="0">
                <a:latin typeface="PT Sans"/>
                <a:cs typeface="PT Sans"/>
              </a:rPr>
              <a:t>the </a:t>
            </a:r>
            <a:r>
              <a:rPr sz="1200" spc="9" dirty="0">
                <a:latin typeface="PT Sans"/>
                <a:cs typeface="PT Sans"/>
              </a:rPr>
              <a:t>participation</a:t>
            </a:r>
            <a:r>
              <a:rPr sz="1200" spc="6" dirty="0">
                <a:latin typeface="PT Sans"/>
                <a:cs typeface="PT Sans"/>
              </a:rPr>
              <a:t> </a:t>
            </a:r>
            <a:r>
              <a:rPr sz="1200" spc="-3" dirty="0">
                <a:latin typeface="PT Sans"/>
                <a:cs typeface="PT Sans"/>
              </a:rPr>
              <a:t>of</a:t>
            </a:r>
            <a:r>
              <a:rPr sz="1200" spc="6" dirty="0">
                <a:latin typeface="PT Sans"/>
                <a:cs typeface="PT Sans"/>
              </a:rPr>
              <a:t> another institution or</a:t>
            </a:r>
            <a:r>
              <a:rPr sz="1200" spc="9" dirty="0">
                <a:latin typeface="PT Sans"/>
                <a:cs typeface="PT Sans"/>
              </a:rPr>
              <a:t> </a:t>
            </a:r>
            <a:r>
              <a:rPr sz="1200" spc="6" dirty="0">
                <a:latin typeface="PT Sans"/>
                <a:cs typeface="PT Sans"/>
              </a:rPr>
              <a:t>person without the prior approval</a:t>
            </a:r>
            <a:r>
              <a:rPr sz="1200" spc="9" dirty="0">
                <a:latin typeface="PT Sans"/>
                <a:cs typeface="PT Sans"/>
              </a:rPr>
              <a:t> </a:t>
            </a:r>
            <a:r>
              <a:rPr sz="1200" spc="-3" dirty="0">
                <a:latin typeface="PT Sans"/>
                <a:cs typeface="PT Sans"/>
              </a:rPr>
              <a:t>of</a:t>
            </a:r>
            <a:r>
              <a:rPr sz="1200" spc="6" dirty="0">
                <a:latin typeface="PT Sans"/>
                <a:cs typeface="PT Sans"/>
              </a:rPr>
              <a:t> the </a:t>
            </a:r>
            <a:r>
              <a:rPr sz="1200" spc="3" dirty="0">
                <a:latin typeface="PT Sans"/>
                <a:cs typeface="PT Sans"/>
              </a:rPr>
              <a:t>directors</a:t>
            </a:r>
            <a:r>
              <a:rPr sz="1200" spc="6" dirty="0">
                <a:latin typeface="PT Sans"/>
                <a:cs typeface="PT Sans"/>
              </a:rPr>
              <a:t> </a:t>
            </a:r>
            <a:r>
              <a:rPr sz="1200" spc="-3" dirty="0">
                <a:latin typeface="PT Sans"/>
                <a:cs typeface="PT Sans"/>
              </a:rPr>
              <a:t>of</a:t>
            </a:r>
            <a:r>
              <a:rPr sz="1200" spc="6" dirty="0">
                <a:latin typeface="PT Sans"/>
                <a:cs typeface="PT Sans"/>
              </a:rPr>
              <a:t> the </a:t>
            </a:r>
            <a:r>
              <a:rPr sz="1200" spc="-9" dirty="0">
                <a:latin typeface="PT Sans"/>
                <a:cs typeface="PT Sans"/>
              </a:rPr>
              <a:t>Company.</a:t>
            </a:r>
            <a:endParaRPr sz="1200" dirty="0">
              <a:latin typeface="PT Sans"/>
              <a:cs typeface="PT Sans"/>
            </a:endParaRPr>
          </a:p>
        </p:txBody>
      </p:sp>
      <p:sp>
        <p:nvSpPr>
          <p:cNvPr id="4" name="object 4"/>
          <p:cNvSpPr txBox="1"/>
          <p:nvPr/>
        </p:nvSpPr>
        <p:spPr>
          <a:xfrm>
            <a:off x="309758" y="3898176"/>
            <a:ext cx="4215616" cy="1134260"/>
          </a:xfrm>
          <a:prstGeom prst="rect">
            <a:avLst/>
          </a:prstGeom>
        </p:spPr>
        <p:txBody>
          <a:bodyPr vert="horz" wrap="square" lIns="0" tIns="9627" rIns="0" bIns="0" rtlCol="0">
            <a:spAutoFit/>
          </a:bodyPr>
          <a:lstStyle/>
          <a:p>
            <a:pPr marL="7620">
              <a:spcBef>
                <a:spcPts val="75"/>
              </a:spcBef>
            </a:pPr>
            <a:r>
              <a:rPr sz="1200" b="1" dirty="0">
                <a:solidFill>
                  <a:srgbClr val="F57F20"/>
                </a:solidFill>
                <a:latin typeface="+mj-lt"/>
                <a:cs typeface="PT Sans"/>
              </a:rPr>
              <a:t>Registered</a:t>
            </a:r>
            <a:r>
              <a:rPr sz="1200" b="1" spc="-12" dirty="0">
                <a:solidFill>
                  <a:srgbClr val="F57F20"/>
                </a:solidFill>
                <a:latin typeface="+mj-lt"/>
                <a:cs typeface="PT Sans"/>
              </a:rPr>
              <a:t> </a:t>
            </a:r>
            <a:r>
              <a:rPr lang="en-IN" sz="1200" b="1" spc="-12" dirty="0">
                <a:solidFill>
                  <a:srgbClr val="F57F20"/>
                </a:solidFill>
                <a:latin typeface="+mj-lt"/>
                <a:cs typeface="PT Sans"/>
              </a:rPr>
              <a:t>&amp; Corporate </a:t>
            </a:r>
            <a:r>
              <a:rPr sz="1200" b="1" spc="-9" dirty="0">
                <a:solidFill>
                  <a:srgbClr val="F57F20"/>
                </a:solidFill>
                <a:latin typeface="+mj-lt"/>
                <a:cs typeface="PT Sans"/>
              </a:rPr>
              <a:t>office</a:t>
            </a:r>
            <a:endParaRPr lang="en-IN" sz="1200" b="1" spc="-9" dirty="0">
              <a:solidFill>
                <a:srgbClr val="F57F20"/>
              </a:solidFill>
              <a:latin typeface="+mj-lt"/>
              <a:cs typeface="PT Sans"/>
            </a:endParaRPr>
          </a:p>
          <a:p>
            <a:pPr marL="7620">
              <a:spcBef>
                <a:spcPts val="75"/>
              </a:spcBef>
            </a:pPr>
            <a:endParaRPr sz="1200" dirty="0">
              <a:latin typeface="+mj-lt"/>
              <a:cs typeface="PT Sans"/>
            </a:endParaRPr>
          </a:p>
          <a:p>
            <a:pPr marL="7620" marR="3175">
              <a:lnSpc>
                <a:spcPct val="101000"/>
              </a:lnSpc>
              <a:spcBef>
                <a:spcPts val="20"/>
              </a:spcBef>
              <a:tabLst>
                <a:tab pos="331470" algn="l"/>
              </a:tabLst>
            </a:pPr>
            <a:r>
              <a:rPr sz="1200" spc="6" dirty="0">
                <a:latin typeface="+mj-lt"/>
                <a:cs typeface="PT Sans"/>
              </a:rPr>
              <a:t>Cyber  Gateway, </a:t>
            </a:r>
            <a:r>
              <a:rPr lang="en-US" sz="1200" spc="6" dirty="0">
                <a:latin typeface="+mj-lt"/>
                <a:cs typeface="PT Sans"/>
              </a:rPr>
              <a:t>Block B, Level 1,   Wing 2,  </a:t>
            </a:r>
            <a:r>
              <a:rPr sz="1200" spc="6" dirty="0">
                <a:latin typeface="+mj-lt"/>
                <a:cs typeface="PT Sans"/>
              </a:rPr>
              <a:t>L&amp;T Infocity, </a:t>
            </a:r>
            <a:endParaRPr lang="en-IN" sz="1200" spc="6" dirty="0">
              <a:latin typeface="+mj-lt"/>
              <a:cs typeface="PT Sans"/>
            </a:endParaRPr>
          </a:p>
          <a:p>
            <a:pPr marL="7620" marR="3175">
              <a:lnSpc>
                <a:spcPct val="101000"/>
              </a:lnSpc>
              <a:spcBef>
                <a:spcPts val="20"/>
              </a:spcBef>
              <a:tabLst>
                <a:tab pos="331470" algn="l"/>
              </a:tabLst>
            </a:pPr>
            <a:r>
              <a:rPr sz="1200" spc="6" dirty="0">
                <a:latin typeface="+mj-lt"/>
                <a:cs typeface="PT Sans"/>
              </a:rPr>
              <a:t>Hitec City,  Madhapur, Hyderabad, Telangana,  (India)</a:t>
            </a:r>
            <a:r>
              <a:rPr lang="en-IN" sz="1200" spc="6" dirty="0">
                <a:latin typeface="+mj-lt"/>
                <a:cs typeface="PT Sans"/>
              </a:rPr>
              <a:t> - </a:t>
            </a:r>
            <a:r>
              <a:rPr sz="1200" spc="6" dirty="0">
                <a:latin typeface="+mj-lt"/>
                <a:cs typeface="PT Sans"/>
              </a:rPr>
              <a:t> 500081</a:t>
            </a:r>
            <a:endParaRPr lang="en-IN" sz="1200" spc="6" dirty="0">
              <a:latin typeface="+mj-lt"/>
              <a:cs typeface="PT Sans"/>
            </a:endParaRPr>
          </a:p>
          <a:p>
            <a:pPr marL="7620">
              <a:spcBef>
                <a:spcPts val="20"/>
              </a:spcBef>
              <a:tabLst>
                <a:tab pos="331470" algn="l"/>
              </a:tabLst>
            </a:pPr>
            <a:r>
              <a:rPr lang="en-IN" sz="1200" spc="6" dirty="0" err="1">
                <a:latin typeface="+mj-lt"/>
                <a:cs typeface="PT Sans"/>
              </a:rPr>
              <a:t>Ph</a:t>
            </a:r>
            <a:r>
              <a:rPr lang="en-IN" sz="1200" spc="6" dirty="0">
                <a:latin typeface="+mj-lt"/>
                <a:cs typeface="PT Sans"/>
              </a:rPr>
              <a:t>:	(+91)</a:t>
            </a:r>
            <a:r>
              <a:rPr lang="en-IN" sz="1200" spc="-9" dirty="0">
                <a:latin typeface="+mj-lt"/>
                <a:cs typeface="PT Sans"/>
              </a:rPr>
              <a:t> </a:t>
            </a:r>
            <a:r>
              <a:rPr lang="en-IN" sz="1200" spc="9" dirty="0">
                <a:latin typeface="+mj-lt"/>
                <a:cs typeface="PT Sans"/>
              </a:rPr>
              <a:t>40</a:t>
            </a:r>
            <a:r>
              <a:rPr lang="en-IN" sz="1200" spc="-9" dirty="0">
                <a:latin typeface="+mj-lt"/>
                <a:cs typeface="PT Sans"/>
              </a:rPr>
              <a:t> </a:t>
            </a:r>
            <a:r>
              <a:rPr lang="en-IN" sz="1200" spc="9" dirty="0">
                <a:latin typeface="+mj-lt"/>
                <a:cs typeface="PT Sans"/>
              </a:rPr>
              <a:t>4223</a:t>
            </a:r>
            <a:r>
              <a:rPr lang="en-IN" sz="1200" spc="-9" dirty="0">
                <a:latin typeface="+mj-lt"/>
                <a:cs typeface="PT Sans"/>
              </a:rPr>
              <a:t> </a:t>
            </a:r>
            <a:r>
              <a:rPr lang="en-IN" sz="1200" spc="9" dirty="0">
                <a:latin typeface="+mj-lt"/>
                <a:cs typeface="PT Sans"/>
              </a:rPr>
              <a:t>4400</a:t>
            </a:r>
            <a:endParaRPr lang="en-IN" sz="1200" dirty="0">
              <a:latin typeface="+mj-lt"/>
              <a:cs typeface="PT Sans"/>
            </a:endParaRPr>
          </a:p>
          <a:p>
            <a:pPr marL="7620">
              <a:spcBef>
                <a:spcPts val="20"/>
              </a:spcBef>
              <a:tabLst>
                <a:tab pos="488315" algn="l"/>
              </a:tabLst>
            </a:pPr>
            <a:r>
              <a:rPr lang="en-IN" sz="1200" spc="6" dirty="0">
                <a:latin typeface="+mj-lt"/>
                <a:cs typeface="PT Sans"/>
              </a:rPr>
              <a:t>Email:	</a:t>
            </a:r>
            <a:r>
              <a:rPr lang="en-IN" sz="1200" spc="3" dirty="0">
                <a:latin typeface="+mj-lt"/>
                <a:cs typeface="PT Sans"/>
                <a:hlinkClick r:id="rId1"/>
              </a:rPr>
              <a:t>info@pennanttech.com</a:t>
            </a:r>
            <a:endParaRPr lang="en-IN" sz="1200" dirty="0">
              <a:latin typeface="+mj-lt"/>
              <a:cs typeface="PT Sans"/>
            </a:endParaRPr>
          </a:p>
        </p:txBody>
      </p:sp>
      <p:sp>
        <p:nvSpPr>
          <p:cNvPr id="6" name="object 6"/>
          <p:cNvSpPr txBox="1"/>
          <p:nvPr/>
        </p:nvSpPr>
        <p:spPr>
          <a:xfrm>
            <a:off x="4666167" y="3898177"/>
            <a:ext cx="2495839" cy="1066870"/>
          </a:xfrm>
          <a:prstGeom prst="rect">
            <a:avLst/>
          </a:prstGeom>
        </p:spPr>
        <p:txBody>
          <a:bodyPr vert="horz" wrap="square" lIns="0" tIns="9627" rIns="0" bIns="0" rtlCol="0">
            <a:spAutoFit/>
          </a:bodyPr>
          <a:lstStyle/>
          <a:p>
            <a:pPr marL="7620">
              <a:spcBef>
                <a:spcPts val="75"/>
              </a:spcBef>
            </a:pPr>
            <a:r>
              <a:rPr sz="1200" b="1" spc="6" dirty="0">
                <a:solidFill>
                  <a:srgbClr val="F57F20"/>
                </a:solidFill>
                <a:latin typeface="+mj-lt"/>
                <a:cs typeface="PT Sans"/>
              </a:rPr>
              <a:t>Vizag</a:t>
            </a:r>
            <a:r>
              <a:rPr sz="1200" b="1" spc="-12" dirty="0">
                <a:solidFill>
                  <a:srgbClr val="F57F20"/>
                </a:solidFill>
                <a:latin typeface="+mj-lt"/>
                <a:cs typeface="PT Sans"/>
              </a:rPr>
              <a:t> </a:t>
            </a:r>
            <a:r>
              <a:rPr sz="1200" b="1" spc="6" dirty="0">
                <a:solidFill>
                  <a:srgbClr val="F57F20"/>
                </a:solidFill>
                <a:latin typeface="+mj-lt"/>
                <a:cs typeface="PT Sans"/>
              </a:rPr>
              <a:t>Development</a:t>
            </a:r>
            <a:r>
              <a:rPr sz="1200" b="1" spc="-21" dirty="0">
                <a:solidFill>
                  <a:srgbClr val="F57F20"/>
                </a:solidFill>
                <a:latin typeface="+mj-lt"/>
                <a:cs typeface="PT Sans"/>
              </a:rPr>
              <a:t> </a:t>
            </a:r>
            <a:r>
              <a:rPr sz="1200" b="1" dirty="0">
                <a:solidFill>
                  <a:srgbClr val="F57F20"/>
                </a:solidFill>
                <a:latin typeface="+mj-lt"/>
                <a:cs typeface="PT Sans"/>
              </a:rPr>
              <a:t>Centre</a:t>
            </a:r>
            <a:endParaRPr sz="1200" dirty="0">
              <a:latin typeface="+mj-lt"/>
              <a:cs typeface="PT Sans"/>
            </a:endParaRPr>
          </a:p>
          <a:p>
            <a:pPr marL="7620" marR="3175">
              <a:lnSpc>
                <a:spcPct val="101000"/>
              </a:lnSpc>
              <a:spcBef>
                <a:spcPts val="970"/>
              </a:spcBef>
            </a:pPr>
            <a:r>
              <a:rPr sz="1200" spc="6" dirty="0">
                <a:latin typeface="+mj-lt"/>
                <a:cs typeface="PT Sans"/>
              </a:rPr>
              <a:t>D2,</a:t>
            </a:r>
            <a:r>
              <a:rPr sz="1200" spc="-91" dirty="0">
                <a:latin typeface="+mj-lt"/>
                <a:cs typeface="PT Sans"/>
              </a:rPr>
              <a:t> </a:t>
            </a:r>
            <a:r>
              <a:rPr sz="1200" spc="6" dirty="0">
                <a:latin typeface="+mj-lt"/>
                <a:cs typeface="PT Sans"/>
              </a:rPr>
              <a:t>IT</a:t>
            </a:r>
            <a:r>
              <a:rPr sz="1200" spc="-45" dirty="0">
                <a:latin typeface="+mj-lt"/>
                <a:cs typeface="PT Sans"/>
              </a:rPr>
              <a:t> </a:t>
            </a:r>
            <a:r>
              <a:rPr sz="1200" spc="-33" dirty="0">
                <a:latin typeface="+mj-lt"/>
                <a:cs typeface="PT Sans"/>
              </a:rPr>
              <a:t>P</a:t>
            </a:r>
            <a:r>
              <a:rPr sz="1200" spc="6" dirty="0">
                <a:latin typeface="+mj-lt"/>
                <a:cs typeface="PT Sans"/>
              </a:rPr>
              <a:t>ark,</a:t>
            </a:r>
            <a:r>
              <a:rPr sz="1200" spc="-91" dirty="0">
                <a:latin typeface="+mj-lt"/>
                <a:cs typeface="PT Sans"/>
              </a:rPr>
              <a:t> </a:t>
            </a:r>
            <a:r>
              <a:rPr sz="1200" spc="6" dirty="0">
                <a:latin typeface="+mj-lt"/>
                <a:cs typeface="PT Sans"/>
              </a:rPr>
              <a:t>Hill</a:t>
            </a:r>
            <a:r>
              <a:rPr sz="1200" spc="3" dirty="0">
                <a:latin typeface="+mj-lt"/>
                <a:cs typeface="PT Sans"/>
              </a:rPr>
              <a:t> </a:t>
            </a:r>
            <a:r>
              <a:rPr sz="1200" spc="9" dirty="0">
                <a:latin typeface="+mj-lt"/>
                <a:cs typeface="PT Sans"/>
              </a:rPr>
              <a:t>N</a:t>
            </a:r>
            <a:r>
              <a:rPr sz="1200" spc="-6" dirty="0">
                <a:latin typeface="+mj-lt"/>
                <a:cs typeface="PT Sans"/>
              </a:rPr>
              <a:t>o</a:t>
            </a:r>
            <a:r>
              <a:rPr sz="1200" spc="3" dirty="0">
                <a:latin typeface="+mj-lt"/>
                <a:cs typeface="PT Sans"/>
              </a:rPr>
              <a:t>.</a:t>
            </a:r>
            <a:r>
              <a:rPr sz="1200" spc="-91" dirty="0">
                <a:latin typeface="+mj-lt"/>
                <a:cs typeface="PT Sans"/>
              </a:rPr>
              <a:t> </a:t>
            </a:r>
            <a:r>
              <a:rPr sz="1200" spc="6" dirty="0">
                <a:latin typeface="+mj-lt"/>
                <a:cs typeface="PT Sans"/>
              </a:rPr>
              <a:t>2,</a:t>
            </a:r>
            <a:r>
              <a:rPr sz="1200" spc="-91" dirty="0">
                <a:latin typeface="+mj-lt"/>
                <a:cs typeface="PT Sans"/>
              </a:rPr>
              <a:t> </a:t>
            </a:r>
            <a:r>
              <a:rPr sz="1200" spc="6" dirty="0">
                <a:latin typeface="+mj-lt"/>
                <a:cs typeface="PT Sans"/>
              </a:rPr>
              <a:t>Rishi</a:t>
            </a:r>
            <a:r>
              <a:rPr sz="1200" spc="-9" dirty="0">
                <a:latin typeface="+mj-lt"/>
                <a:cs typeface="PT Sans"/>
              </a:rPr>
              <a:t>k</a:t>
            </a:r>
            <a:r>
              <a:rPr sz="1200" spc="6" dirty="0">
                <a:latin typeface="+mj-lt"/>
                <a:cs typeface="PT Sans"/>
              </a:rPr>
              <a:t>onda,  Madhurawada,</a:t>
            </a:r>
            <a:r>
              <a:rPr sz="1200" spc="-118" dirty="0">
                <a:latin typeface="+mj-lt"/>
                <a:cs typeface="PT Sans"/>
              </a:rPr>
              <a:t> </a:t>
            </a:r>
            <a:r>
              <a:rPr sz="1200" spc="6" dirty="0">
                <a:latin typeface="+mj-lt"/>
                <a:cs typeface="PT Sans"/>
              </a:rPr>
              <a:t>Visakhapatnam,</a:t>
            </a:r>
            <a:r>
              <a:rPr sz="1200" spc="-118" dirty="0">
                <a:latin typeface="+mj-lt"/>
                <a:cs typeface="PT Sans"/>
              </a:rPr>
              <a:t> </a:t>
            </a:r>
            <a:r>
              <a:rPr sz="1200" spc="6" dirty="0">
                <a:latin typeface="+mj-lt"/>
                <a:cs typeface="PT Sans"/>
              </a:rPr>
              <a:t>Andhra </a:t>
            </a:r>
            <a:r>
              <a:rPr sz="1200" spc="-306" dirty="0">
                <a:latin typeface="+mj-lt"/>
                <a:cs typeface="PT Sans"/>
              </a:rPr>
              <a:t> </a:t>
            </a:r>
            <a:r>
              <a:rPr sz="1200" spc="-33" dirty="0">
                <a:latin typeface="+mj-lt"/>
                <a:cs typeface="PT Sans"/>
              </a:rPr>
              <a:t>P</a:t>
            </a:r>
            <a:r>
              <a:rPr sz="1200" spc="6" dirty="0">
                <a:latin typeface="+mj-lt"/>
                <a:cs typeface="PT Sans"/>
              </a:rPr>
              <a:t>radesh,</a:t>
            </a:r>
            <a:r>
              <a:rPr sz="1200" spc="-91" dirty="0">
                <a:latin typeface="+mj-lt"/>
                <a:cs typeface="PT Sans"/>
              </a:rPr>
              <a:t> </a:t>
            </a:r>
            <a:r>
              <a:rPr sz="1200" spc="6" dirty="0">
                <a:latin typeface="+mj-lt"/>
                <a:cs typeface="PT Sans"/>
              </a:rPr>
              <a:t>India</a:t>
            </a:r>
            <a:r>
              <a:rPr sz="1200" spc="-94" dirty="0">
                <a:latin typeface="+mj-lt"/>
                <a:cs typeface="PT Sans"/>
              </a:rPr>
              <a:t> </a:t>
            </a:r>
            <a:r>
              <a:rPr sz="1200" spc="6" dirty="0">
                <a:latin typeface="+mj-lt"/>
                <a:cs typeface="PT Sans"/>
              </a:rPr>
              <a:t>-</a:t>
            </a:r>
            <a:r>
              <a:rPr sz="1200" spc="-94" dirty="0">
                <a:latin typeface="+mj-lt"/>
                <a:cs typeface="PT Sans"/>
              </a:rPr>
              <a:t> </a:t>
            </a:r>
            <a:r>
              <a:rPr sz="1200" spc="9" dirty="0">
                <a:latin typeface="+mj-lt"/>
                <a:cs typeface="PT Sans"/>
              </a:rPr>
              <a:t>530003</a:t>
            </a:r>
            <a:endParaRPr sz="1200" dirty="0">
              <a:latin typeface="+mj-lt"/>
              <a:cs typeface="PT Sans"/>
            </a:endParaRPr>
          </a:p>
          <a:p>
            <a:pPr marL="7620">
              <a:spcBef>
                <a:spcPts val="20"/>
              </a:spcBef>
              <a:tabLst>
                <a:tab pos="488315" algn="l"/>
              </a:tabLst>
            </a:pPr>
            <a:r>
              <a:rPr sz="1200" spc="6" dirty="0">
                <a:latin typeface="+mj-lt"/>
                <a:cs typeface="PT Sans"/>
              </a:rPr>
              <a:t>Email:	</a:t>
            </a:r>
            <a:r>
              <a:rPr sz="1200" spc="3" dirty="0">
                <a:latin typeface="+mj-lt"/>
                <a:cs typeface="PT Sans"/>
                <a:hlinkClick r:id="rId1"/>
              </a:rPr>
              <a:t>info@pennanttech.com</a:t>
            </a:r>
            <a:endParaRPr sz="1200" dirty="0">
              <a:latin typeface="+mj-lt"/>
              <a:cs typeface="PT Sans"/>
            </a:endParaRPr>
          </a:p>
        </p:txBody>
      </p:sp>
      <p:sp>
        <p:nvSpPr>
          <p:cNvPr id="7" name="object 7"/>
          <p:cNvSpPr txBox="1"/>
          <p:nvPr/>
        </p:nvSpPr>
        <p:spPr>
          <a:xfrm>
            <a:off x="7529115" y="4191794"/>
            <a:ext cx="2376091" cy="567438"/>
          </a:xfrm>
          <a:prstGeom prst="rect">
            <a:avLst/>
          </a:prstGeom>
        </p:spPr>
        <p:txBody>
          <a:bodyPr vert="horz" wrap="square" lIns="0" tIns="9627" rIns="0" bIns="0" rtlCol="0">
            <a:spAutoFit/>
          </a:bodyPr>
          <a:lstStyle/>
          <a:p>
            <a:pPr marL="7620">
              <a:spcBef>
                <a:spcPts val="990"/>
              </a:spcBef>
            </a:pPr>
            <a:r>
              <a:rPr sz="1200" spc="9" dirty="0">
                <a:latin typeface="+mj-lt"/>
                <a:cs typeface="PT Sans"/>
              </a:rPr>
              <a:t>UK</a:t>
            </a:r>
            <a:endParaRPr sz="1200" dirty="0">
              <a:latin typeface="+mj-lt"/>
              <a:cs typeface="PT Sans"/>
            </a:endParaRPr>
          </a:p>
          <a:p>
            <a:pPr marL="7620" marR="3175">
              <a:lnSpc>
                <a:spcPct val="101000"/>
              </a:lnSpc>
              <a:tabLst>
                <a:tab pos="290195" algn="l"/>
              </a:tabLst>
            </a:pPr>
            <a:r>
              <a:rPr sz="1200" spc="9" dirty="0">
                <a:latin typeface="+mj-lt"/>
                <a:cs typeface="PT Sans"/>
              </a:rPr>
              <a:t>20</a:t>
            </a:r>
            <a:r>
              <a:rPr sz="1200" spc="3" dirty="0">
                <a:latin typeface="+mj-lt"/>
                <a:cs typeface="PT Sans"/>
              </a:rPr>
              <a:t> </a:t>
            </a:r>
            <a:r>
              <a:rPr sz="1200" spc="9" dirty="0">
                <a:latin typeface="+mj-lt"/>
                <a:cs typeface="PT Sans"/>
              </a:rPr>
              <a:t>Han</a:t>
            </a:r>
            <a:r>
              <a:rPr sz="1200" spc="-9" dirty="0">
                <a:latin typeface="+mj-lt"/>
                <a:cs typeface="PT Sans"/>
              </a:rPr>
              <a:t>ov</a:t>
            </a:r>
            <a:r>
              <a:rPr sz="1200" spc="6" dirty="0">
                <a:latin typeface="+mj-lt"/>
                <a:cs typeface="PT Sans"/>
              </a:rPr>
              <a:t>er</a:t>
            </a:r>
            <a:r>
              <a:rPr sz="1200" spc="3" dirty="0">
                <a:latin typeface="+mj-lt"/>
                <a:cs typeface="PT Sans"/>
              </a:rPr>
              <a:t> </a:t>
            </a:r>
            <a:r>
              <a:rPr sz="1200" spc="6" dirty="0">
                <a:latin typeface="+mj-lt"/>
                <a:cs typeface="PT Sans"/>
              </a:rPr>
              <a:t>Square,</a:t>
            </a:r>
            <a:r>
              <a:rPr sz="1200" spc="-91" dirty="0">
                <a:latin typeface="+mj-lt"/>
                <a:cs typeface="PT Sans"/>
              </a:rPr>
              <a:t> </a:t>
            </a:r>
            <a:r>
              <a:rPr sz="1200" spc="-67" dirty="0">
                <a:latin typeface="+mj-lt"/>
                <a:cs typeface="PT Sans"/>
              </a:rPr>
              <a:t>L</a:t>
            </a:r>
            <a:r>
              <a:rPr sz="1200" spc="9" dirty="0">
                <a:latin typeface="+mj-lt"/>
                <a:cs typeface="PT Sans"/>
              </a:rPr>
              <a:t>ondon</a:t>
            </a:r>
            <a:r>
              <a:rPr sz="1200" spc="-18" dirty="0">
                <a:latin typeface="+mj-lt"/>
                <a:cs typeface="PT Sans"/>
              </a:rPr>
              <a:t> </a:t>
            </a:r>
            <a:r>
              <a:rPr sz="1200" spc="9" dirty="0">
                <a:latin typeface="+mj-lt"/>
                <a:cs typeface="PT Sans"/>
              </a:rPr>
              <a:t>W1S</a:t>
            </a:r>
            <a:r>
              <a:rPr sz="1200" spc="3" dirty="0">
                <a:latin typeface="+mj-lt"/>
                <a:cs typeface="PT Sans"/>
              </a:rPr>
              <a:t> </a:t>
            </a:r>
            <a:r>
              <a:rPr sz="1200" spc="6" dirty="0">
                <a:latin typeface="+mj-lt"/>
                <a:cs typeface="PT Sans"/>
              </a:rPr>
              <a:t>1JY  Ph:	+44-(0)20-3078</a:t>
            </a:r>
            <a:r>
              <a:rPr sz="1200" dirty="0">
                <a:latin typeface="+mj-lt"/>
                <a:cs typeface="PT Sans"/>
              </a:rPr>
              <a:t> </a:t>
            </a:r>
            <a:r>
              <a:rPr sz="1200" spc="9" dirty="0">
                <a:latin typeface="+mj-lt"/>
                <a:cs typeface="PT Sans"/>
              </a:rPr>
              <a:t>5800</a:t>
            </a:r>
            <a:endParaRPr sz="1200" dirty="0">
              <a:latin typeface="+mj-lt"/>
              <a:cs typeface="PT Sans"/>
            </a:endParaRPr>
          </a:p>
        </p:txBody>
      </p:sp>
      <p:sp>
        <p:nvSpPr>
          <p:cNvPr id="8" name="object 8"/>
          <p:cNvSpPr txBox="1"/>
          <p:nvPr/>
        </p:nvSpPr>
        <p:spPr>
          <a:xfrm>
            <a:off x="9889590" y="4191794"/>
            <a:ext cx="1790828" cy="564250"/>
          </a:xfrm>
          <a:prstGeom prst="rect">
            <a:avLst/>
          </a:prstGeom>
        </p:spPr>
        <p:txBody>
          <a:bodyPr vert="horz" wrap="square" lIns="0" tIns="9627" rIns="0" bIns="0" rtlCol="0">
            <a:spAutoFit/>
          </a:bodyPr>
          <a:lstStyle/>
          <a:p>
            <a:pPr marL="7620">
              <a:spcBef>
                <a:spcPts val="75"/>
              </a:spcBef>
            </a:pPr>
            <a:r>
              <a:rPr sz="1200" spc="6" dirty="0">
                <a:latin typeface="+mj-lt"/>
                <a:cs typeface="PT Sans"/>
              </a:rPr>
              <a:t>Middle</a:t>
            </a:r>
            <a:r>
              <a:rPr sz="1200" spc="-15" dirty="0">
                <a:latin typeface="+mj-lt"/>
                <a:cs typeface="PT Sans"/>
              </a:rPr>
              <a:t> </a:t>
            </a:r>
            <a:r>
              <a:rPr sz="1200" spc="6" dirty="0">
                <a:latin typeface="+mj-lt"/>
                <a:cs typeface="PT Sans"/>
              </a:rPr>
              <a:t>East</a:t>
            </a:r>
            <a:endParaRPr sz="1200" dirty="0">
              <a:latin typeface="+mj-lt"/>
              <a:cs typeface="PT Sans"/>
            </a:endParaRPr>
          </a:p>
          <a:p>
            <a:pPr marL="7620" marR="3175">
              <a:lnSpc>
                <a:spcPct val="101000"/>
              </a:lnSpc>
              <a:tabLst>
                <a:tab pos="290195" algn="l"/>
              </a:tabLst>
            </a:pPr>
            <a:r>
              <a:rPr sz="1200" spc="-12" dirty="0">
                <a:latin typeface="+mj-lt"/>
                <a:cs typeface="PT Sans"/>
              </a:rPr>
              <a:t>P</a:t>
            </a:r>
            <a:r>
              <a:rPr sz="1200" spc="9" dirty="0">
                <a:latin typeface="+mj-lt"/>
                <a:cs typeface="PT Sans"/>
              </a:rPr>
              <a:t>O</a:t>
            </a:r>
            <a:r>
              <a:rPr sz="1200" spc="3" dirty="0">
                <a:latin typeface="+mj-lt"/>
                <a:cs typeface="PT Sans"/>
              </a:rPr>
              <a:t> </a:t>
            </a:r>
            <a:r>
              <a:rPr sz="1200" spc="9" dirty="0">
                <a:latin typeface="+mj-lt"/>
                <a:cs typeface="PT Sans"/>
              </a:rPr>
              <a:t>B</a:t>
            </a:r>
            <a:r>
              <a:rPr sz="1200" spc="-21" dirty="0">
                <a:latin typeface="+mj-lt"/>
                <a:cs typeface="PT Sans"/>
              </a:rPr>
              <a:t>o</a:t>
            </a:r>
            <a:r>
              <a:rPr sz="1200" spc="6" dirty="0">
                <a:latin typeface="+mj-lt"/>
                <a:cs typeface="PT Sans"/>
              </a:rPr>
              <a:t>x</a:t>
            </a:r>
            <a:r>
              <a:rPr sz="1200" spc="-33" dirty="0">
                <a:latin typeface="+mj-lt"/>
                <a:cs typeface="PT Sans"/>
              </a:rPr>
              <a:t> </a:t>
            </a:r>
            <a:r>
              <a:rPr sz="1200" spc="6" dirty="0">
                <a:latin typeface="+mj-lt"/>
                <a:cs typeface="PT Sans"/>
              </a:rPr>
              <a:t>128831,</a:t>
            </a:r>
            <a:r>
              <a:rPr sz="1200" spc="-91" dirty="0">
                <a:latin typeface="+mj-lt"/>
                <a:cs typeface="PT Sans"/>
              </a:rPr>
              <a:t> </a:t>
            </a:r>
            <a:r>
              <a:rPr sz="1200" spc="6" dirty="0">
                <a:latin typeface="+mj-lt"/>
                <a:cs typeface="PT Sans"/>
              </a:rPr>
              <a:t>Dubai,</a:t>
            </a:r>
            <a:r>
              <a:rPr sz="1200" spc="-91" dirty="0">
                <a:latin typeface="+mj-lt"/>
                <a:cs typeface="PT Sans"/>
              </a:rPr>
              <a:t> </a:t>
            </a:r>
            <a:r>
              <a:rPr sz="1200" spc="6" dirty="0">
                <a:latin typeface="+mj-lt"/>
                <a:cs typeface="PT Sans"/>
              </a:rPr>
              <a:t>UAE  Ph:	+971-4-3961775</a:t>
            </a:r>
            <a:endParaRPr sz="1200" dirty="0">
              <a:latin typeface="+mj-lt"/>
              <a:cs typeface="PT Sans"/>
            </a:endParaRPr>
          </a:p>
        </p:txBody>
      </p:sp>
      <p:sp>
        <p:nvSpPr>
          <p:cNvPr id="10" name="object 10"/>
          <p:cNvSpPr/>
          <p:nvPr/>
        </p:nvSpPr>
        <p:spPr>
          <a:xfrm>
            <a:off x="452537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1" name="object 11"/>
          <p:cNvSpPr/>
          <p:nvPr/>
        </p:nvSpPr>
        <p:spPr>
          <a:xfrm>
            <a:off x="743940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2" name="object 12"/>
          <p:cNvSpPr/>
          <p:nvPr/>
        </p:nvSpPr>
        <p:spPr>
          <a:xfrm>
            <a:off x="317458" y="5773081"/>
            <a:ext cx="11555865" cy="0"/>
          </a:xfrm>
          <a:custGeom>
            <a:avLst/>
            <a:gdLst/>
            <a:ahLst/>
            <a:cxnLst/>
            <a:rect l="l" t="t" r="r" b="b"/>
            <a:pathLst>
              <a:path w="19057620">
                <a:moveTo>
                  <a:pt x="0" y="0"/>
                </a:moveTo>
                <a:lnTo>
                  <a:pt x="19057011" y="0"/>
                </a:lnTo>
              </a:path>
            </a:pathLst>
          </a:custGeom>
          <a:ln w="5235">
            <a:solidFill>
              <a:srgbClr val="000000"/>
            </a:solidFill>
          </a:ln>
        </p:spPr>
        <p:txBody>
          <a:bodyPr wrap="square" lIns="0" tIns="0" rIns="0" bIns="0" rtlCol="0"/>
          <a:lstStyle/>
          <a:p>
            <a:endParaRPr dirty="0"/>
          </a:p>
        </p:txBody>
      </p:sp>
      <p:sp>
        <p:nvSpPr>
          <p:cNvPr id="15" name="object 7"/>
          <p:cNvSpPr txBox="1"/>
          <p:nvPr/>
        </p:nvSpPr>
        <p:spPr>
          <a:xfrm>
            <a:off x="7529115" y="3921050"/>
            <a:ext cx="1332000" cy="194387"/>
          </a:xfrm>
          <a:prstGeom prst="rect">
            <a:avLst/>
          </a:prstGeom>
        </p:spPr>
        <p:txBody>
          <a:bodyPr vert="horz" wrap="square" lIns="0" tIns="9627" rIns="0" bIns="0" rtlCol="0">
            <a:spAutoFit/>
          </a:bodyPr>
          <a:lstStyle/>
          <a:p>
            <a:pPr marL="7620">
              <a:spcBef>
                <a:spcPts val="75"/>
              </a:spcBef>
            </a:pPr>
            <a:r>
              <a:rPr sz="1200" b="1" spc="3" dirty="0">
                <a:solidFill>
                  <a:srgbClr val="F57F20"/>
                </a:solidFill>
                <a:latin typeface="+mj-lt"/>
                <a:cs typeface="PT Sans"/>
              </a:rPr>
              <a:t>Overseas</a:t>
            </a:r>
            <a:r>
              <a:rPr sz="1200" b="1" spc="-15" dirty="0">
                <a:solidFill>
                  <a:srgbClr val="F57F20"/>
                </a:solidFill>
                <a:latin typeface="+mj-lt"/>
                <a:cs typeface="PT Sans"/>
              </a:rPr>
              <a:t> </a:t>
            </a:r>
            <a:r>
              <a:rPr sz="1200" b="1" spc="3" dirty="0">
                <a:solidFill>
                  <a:srgbClr val="F57F20"/>
                </a:solidFill>
                <a:latin typeface="+mj-lt"/>
                <a:cs typeface="PT Sans"/>
              </a:rPr>
              <a:t>Locations</a:t>
            </a:r>
            <a:endParaRPr sz="1200" dirty="0">
              <a:latin typeface="+mj-lt"/>
              <a:cs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6540" y="1737682"/>
            <a:ext cx="3420000" cy="540000"/>
          </a:xfrm>
          <a:prstGeom prst="rect">
            <a:avLst/>
          </a:prstGeom>
          <a:noFill/>
        </p:spPr>
        <p:txBody>
          <a:bodyPr wrap="square" rtlCol="0" anchor="ctr" anchorCtr="0">
            <a:noAutofit/>
          </a:bodyPr>
          <a:lstStyle/>
          <a:p>
            <a:r>
              <a:rPr lang="en-IN" sz="1800" dirty="0">
                <a:latin typeface="+mj-lt"/>
              </a:rPr>
              <a:t>Project Overview</a:t>
            </a:r>
            <a:endParaRPr lang="en-IN" sz="1800" dirty="0">
              <a:latin typeface="+mj-lt"/>
            </a:endParaRPr>
          </a:p>
        </p:txBody>
      </p:sp>
      <p:sp>
        <p:nvSpPr>
          <p:cNvPr id="3" name="Oval 2"/>
          <p:cNvSpPr/>
          <p:nvPr/>
        </p:nvSpPr>
        <p:spPr>
          <a:xfrm>
            <a:off x="6598468" y="1737682"/>
            <a:ext cx="540000" cy="540000"/>
          </a:xfrm>
          <a:prstGeom prst="ellips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1</a:t>
            </a:r>
            <a:endParaRPr lang="en-US" sz="2000" dirty="0">
              <a:solidFill>
                <a:schemeClr val="bg1"/>
              </a:solidFill>
              <a:latin typeface="+mj-lt"/>
              <a:cs typeface="Calibri Light" panose="020F0302020204030204" pitchFamily="34" charset="0"/>
            </a:endParaRPr>
          </a:p>
        </p:txBody>
      </p:sp>
      <p:sp>
        <p:nvSpPr>
          <p:cNvPr id="4" name="Oval 3"/>
          <p:cNvSpPr/>
          <p:nvPr/>
        </p:nvSpPr>
        <p:spPr>
          <a:xfrm>
            <a:off x="6598468" y="242088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2</a:t>
            </a:r>
            <a:endParaRPr lang="en-US" sz="2000" dirty="0">
              <a:solidFill>
                <a:schemeClr val="bg1"/>
              </a:solidFill>
              <a:latin typeface="+mj-lt"/>
              <a:cs typeface="Calibri Light" panose="020F0302020204030204" pitchFamily="34" charset="0"/>
            </a:endParaRPr>
          </a:p>
        </p:txBody>
      </p:sp>
      <p:sp>
        <p:nvSpPr>
          <p:cNvPr id="5" name="Oval 4"/>
          <p:cNvSpPr/>
          <p:nvPr/>
        </p:nvSpPr>
        <p:spPr>
          <a:xfrm>
            <a:off x="6598468" y="3110672"/>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3</a:t>
            </a:r>
            <a:endParaRPr lang="en-US" sz="2000" dirty="0">
              <a:solidFill>
                <a:schemeClr val="bg1"/>
              </a:solidFill>
              <a:latin typeface="+mj-lt"/>
              <a:cs typeface="Calibri Light" panose="020F0302020204030204" pitchFamily="34" charset="0"/>
            </a:endParaRPr>
          </a:p>
        </p:txBody>
      </p:sp>
      <p:sp>
        <p:nvSpPr>
          <p:cNvPr id="6" name="Rectangle 5"/>
          <p:cNvSpPr/>
          <p:nvPr/>
        </p:nvSpPr>
        <p:spPr>
          <a:xfrm>
            <a:off x="7246540" y="2420888"/>
            <a:ext cx="4643656" cy="540000"/>
          </a:xfrm>
          <a:prstGeom prst="rect">
            <a:avLst/>
          </a:prstGeom>
        </p:spPr>
        <p:txBody>
          <a:bodyPr wrap="square" anchor="ctr" anchorCtr="0">
            <a:noAutofit/>
          </a:bodyPr>
          <a:lstStyle/>
          <a:p>
            <a:r>
              <a:rPr lang="en-IN" sz="1800" dirty="0">
                <a:latin typeface="+mj-lt"/>
              </a:rPr>
              <a:t>Project Planning, Execution &amp; Demonstration</a:t>
            </a:r>
            <a:endParaRPr lang="en-IN" sz="1800" dirty="0">
              <a:latin typeface="+mj-lt"/>
            </a:endParaRPr>
          </a:p>
        </p:txBody>
      </p:sp>
      <p:sp>
        <p:nvSpPr>
          <p:cNvPr id="7" name="Rectangle 6"/>
          <p:cNvSpPr/>
          <p:nvPr/>
        </p:nvSpPr>
        <p:spPr>
          <a:xfrm>
            <a:off x="7246540" y="3110672"/>
            <a:ext cx="3420000" cy="540000"/>
          </a:xfrm>
          <a:prstGeom prst="rect">
            <a:avLst/>
          </a:prstGeom>
        </p:spPr>
        <p:txBody>
          <a:bodyPr wrap="square" anchor="ctr" anchorCtr="0">
            <a:noAutofit/>
          </a:bodyPr>
          <a:lstStyle/>
          <a:p>
            <a:r>
              <a:rPr lang="en-IN" sz="1800" dirty="0">
                <a:latin typeface="+mj-lt"/>
              </a:rPr>
              <a:t>Project Closure</a:t>
            </a:r>
            <a:endParaRPr lang="en-IN" sz="1800" dirty="0">
              <a:latin typeface="+mj-lt"/>
            </a:endParaRPr>
          </a:p>
        </p:txBody>
      </p:sp>
      <p:cxnSp>
        <p:nvCxnSpPr>
          <p:cNvPr id="8" name="Straight Connector 7"/>
          <p:cNvCxnSpPr/>
          <p:nvPr/>
        </p:nvCxnSpPr>
        <p:spPr>
          <a:xfrm>
            <a:off x="6814972" y="2277682"/>
            <a:ext cx="4644000" cy="0"/>
          </a:xfrm>
          <a:prstGeom prst="line">
            <a:avLst/>
          </a:prstGeom>
          <a:ln>
            <a:solidFill>
              <a:srgbClr val="FF62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972" y="2960888"/>
            <a:ext cx="4644000"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14972" y="3650672"/>
            <a:ext cx="464400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endParaRPr lang="en-IN" sz="1800" b="1" kern="0" dirty="0">
              <a:solidFill>
                <a:sysClr val="windowText" lastClr="000000"/>
              </a:solidFill>
            </a:endParaRPr>
          </a:p>
        </p:txBody>
      </p:sp>
      <p:sp>
        <p:nvSpPr>
          <p:cNvPr id="3" name="Rectangle 2"/>
          <p:cNvSpPr/>
          <p:nvPr/>
        </p:nvSpPr>
        <p:spPr>
          <a:xfrm>
            <a:off x="261764" y="1268760"/>
            <a:ext cx="8064896" cy="4752528"/>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Project Overview:</a:t>
            </a: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IN" sz="1800" dirty="0">
                <a:solidFill>
                  <a:schemeClr val="tx1"/>
                </a:solidFill>
                <a:latin typeface="Times New Roman" panose="02020603050405020304" charset="0"/>
                <a:ea typeface="Times New Roman" panose="02020603050405020304"/>
                <a:cs typeface="Times New Roman" panose="02020603050405020304" charset="0"/>
              </a:rPr>
              <a:t>The Hospital Appointment System is a comprehensive web-based application that enables users to efficiently manage and book medical appointments. It caters to the needs of admin users, patients, and diagnostic center users. The system offers features such as user authentication, appointment scheduling, doctor and specialization management, revenue tracking, patient profiles, diagnostic test management, and payment processing. Admin users have access to a dashboard providing summary counts . Patients can view, book, and reschedule appointments, access their medical records, and manage family members' profiles. Diagnostic center users can manage tests, generate bills, and upload test reports. </a:t>
            </a:r>
            <a:endParaRPr lang="en-IN" sz="18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Rectangle 3"/>
          <p:cNvSpPr/>
          <p:nvPr/>
        </p:nvSpPr>
        <p:spPr>
          <a:xfrm>
            <a:off x="8470676" y="1268760"/>
            <a:ext cx="3384376" cy="4752000"/>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ctr" defTabSz="666750">
              <a:lnSpc>
                <a:spcPct val="114000"/>
              </a:lnSpc>
              <a:spcBef>
                <a:spcPct val="0"/>
              </a:spcBef>
              <a:spcAft>
                <a:spcPts val="300"/>
              </a:spcAft>
            </a:pPr>
            <a:r>
              <a:rPr lang="en-IN" sz="1600" b="1" dirty="0">
                <a:solidFill>
                  <a:schemeClr val="tx1"/>
                </a:solidFill>
              </a:rPr>
              <a:t>Project Team </a:t>
            </a: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leader: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P. V. V. Mahesh Kumar</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G. Beulah Christiana</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Members:</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Deepika </a:t>
            </a:r>
            <a:r>
              <a:rPr lang="en-IN" sz="1600" b="1" dirty="0" err="1">
                <a:solidFill>
                  <a:schemeClr val="tx1"/>
                </a:solidFill>
                <a:latin typeface="+mj-lt"/>
                <a:ea typeface="Times New Roman" panose="02020603050405020304"/>
                <a:cs typeface="Open Sans"/>
              </a:rPr>
              <a:t>Sowjanya</a:t>
            </a: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a:solidFill>
                  <a:schemeClr val="tx1"/>
                </a:solidFill>
                <a:latin typeface="+mj-lt"/>
                <a:ea typeface="Times New Roman" panose="02020603050405020304"/>
                <a:cs typeface="Open Sans"/>
              </a:rPr>
              <a:t>T.R.Indira</a:t>
            </a:r>
            <a:r>
              <a:rPr lang="en-IN" sz="1600" b="1" dirty="0">
                <a:solidFill>
                  <a:schemeClr val="tx1"/>
                </a:solidFill>
                <a:latin typeface="+mj-lt"/>
                <a:ea typeface="Times New Roman" panose="02020603050405020304"/>
                <a:cs typeface="Open Sans"/>
              </a:rPr>
              <a:t> Priyadarshini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a:t>
            </a:r>
            <a:r>
              <a:rPr lang="en-IN" sz="1600" b="1" dirty="0" err="1">
                <a:solidFill>
                  <a:schemeClr val="tx1"/>
                </a:solidFill>
                <a:latin typeface="+mj-lt"/>
                <a:ea typeface="Times New Roman" panose="02020603050405020304"/>
                <a:cs typeface="Open Sans"/>
              </a:rPr>
              <a:t>Nikshipth</a:t>
            </a: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N. </a:t>
            </a:r>
            <a:r>
              <a:rPr lang="en-IN" sz="1600" b="1" dirty="0" err="1">
                <a:solidFill>
                  <a:schemeClr val="tx1"/>
                </a:solidFill>
                <a:latin typeface="+mj-lt"/>
                <a:ea typeface="Times New Roman" panose="02020603050405020304"/>
                <a:cs typeface="Open Sans"/>
              </a:rPr>
              <a:t>Shanmukha</a:t>
            </a:r>
            <a:r>
              <a:rPr lang="en-IN" sz="1600" b="1" dirty="0">
                <a:solidFill>
                  <a:schemeClr val="tx1"/>
                </a:solidFill>
                <a:latin typeface="+mj-lt"/>
                <a:ea typeface="Times New Roman" panose="02020603050405020304"/>
                <a:cs typeface="Open Sans"/>
              </a:rPr>
              <a:t> Rama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5" name="Text Box 4"/>
          <p:cNvSpPr txBox="1"/>
          <p:nvPr/>
        </p:nvSpPr>
        <p:spPr>
          <a:xfrm>
            <a:off x="2030730" y="1582420"/>
            <a:ext cx="309880" cy="260350"/>
          </a:xfrm>
          <a:prstGeom prst="rect">
            <a:avLst/>
          </a:prstGeom>
          <a:noFill/>
        </p:spPr>
        <p:txBody>
          <a:bodyPr wrap="non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Problem statement/ Challenges you are addressing with this project:</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US" sz="1600" dirty="0">
                <a:solidFill>
                  <a:schemeClr val="tx1"/>
                </a:solidFill>
                <a:latin typeface="Times New Roman" panose="02020603050405020304" charset="0"/>
                <a:cs typeface="Times New Roman" panose="02020603050405020304" charset="0"/>
              </a:rPr>
              <a:t>The Hospital Appointment System project aims to address challenges such as inefficient appointment booking, lack of centralized information, limited access to diagnostic reports, inadequate revenue tracking, inconvenience for patients and doctors, and manual prescription and consultation updates. By implementing </a:t>
            </a:r>
            <a:r>
              <a:rPr lang="en-IN" altLang="en-US" sz="1600" dirty="0">
                <a:solidFill>
                  <a:schemeClr val="tx1"/>
                </a:solidFill>
                <a:latin typeface="Times New Roman" panose="02020603050405020304" charset="0"/>
                <a:cs typeface="Times New Roman" panose="02020603050405020304" charset="0"/>
              </a:rPr>
              <a:t>a </a:t>
            </a:r>
            <a:r>
              <a:rPr lang="en-US" sz="1600" dirty="0">
                <a:solidFill>
                  <a:schemeClr val="tx1"/>
                </a:solidFill>
                <a:latin typeface="Times New Roman" panose="02020603050405020304" charset="0"/>
                <a:cs typeface="Times New Roman" panose="02020603050405020304" charset="0"/>
              </a:rPr>
              <a:t>system with centralized data management, report integration, efficient revenue tracking, and user-friendly features, the project aims to streamline operations, enhance patient care, and optimize the workflow within the hospital.</a:t>
            </a:r>
            <a:endParaRPr lang="en-IN" sz="1600" dirty="0">
              <a:solidFill>
                <a:schemeClr val="tx1"/>
              </a:solidFill>
              <a:latin typeface="Times New Roman" panose="02020603050405020304" charset="0"/>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rPr>
              <a:t>Project Goals:</a:t>
            </a:r>
            <a:endParaRPr lang="en-IN" sz="1600" dirty="0">
              <a:solidFill>
                <a:schemeClr val="tx1"/>
              </a:solidFill>
              <a:latin typeface="Open Sans"/>
              <a:ea typeface="Times New Roman" panose="02020603050405020304"/>
              <a:cs typeface="Open Sans"/>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Streamline Appointment Booking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Enhanced Patient Experience</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Revenue Tracking and Reporting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Efficient Management</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endParaRPr lang="en-IN" sz="1800" b="1"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0206" y="77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a:p>
            <a:pPr algn="ctr"/>
            <a:r>
              <a:rPr lang="en-US" sz="1400" dirty="0">
                <a:solidFill>
                  <a:schemeClr val="tx1"/>
                </a:solidFill>
              </a:rPr>
              <a:t>P. V. V. Mahesh Kumar</a:t>
            </a:r>
            <a:endParaRPr lang="en-IN" sz="1400" dirty="0">
              <a:solidFill>
                <a:schemeClr val="tx1"/>
              </a:solidFill>
            </a:endParaRPr>
          </a:p>
        </p:txBody>
      </p:sp>
      <p:sp>
        <p:nvSpPr>
          <p:cNvPr id="5" name="Rounded Rectangle 4"/>
          <p:cNvSpPr/>
          <p:nvPr/>
        </p:nvSpPr>
        <p:spPr>
          <a:xfrm>
            <a:off x="2513806" y="77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Appointment </a:t>
            </a:r>
            <a:r>
              <a:rPr lang="en-US" sz="1300" dirty="0" smtClean="0">
                <a:solidFill>
                  <a:schemeClr val="tx1"/>
                </a:solidFill>
                <a:latin typeface="Times New Roman" panose="02020603050405020304" charset="0"/>
                <a:cs typeface="Times New Roman" panose="02020603050405020304" charset="0"/>
              </a:rPr>
              <a:t>Management</a:t>
            </a:r>
            <a:endParaRPr lang="en-US" sz="13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a:solidFill>
                  <a:schemeClr val="tx1"/>
                </a:solidFill>
                <a:latin typeface="Times New Roman" panose="02020603050405020304" charset="0"/>
                <a:cs typeface="Times New Roman" panose="02020603050405020304" charset="0"/>
              </a:rPr>
              <a:t>Booking appointments</a:t>
            </a:r>
            <a:endParaRPr lang="en-GB" sz="1400" dirty="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a:solidFill>
                  <a:schemeClr val="tx1"/>
                </a:solidFill>
                <a:latin typeface="Times New Roman" panose="02020603050405020304" charset="0"/>
                <a:cs typeface="Times New Roman" panose="02020603050405020304" charset="0"/>
              </a:rPr>
              <a:t>Managing doctors' schedules and availability</a:t>
            </a:r>
            <a:endParaRPr lang="en-GB" sz="1400" dirty="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a:solidFill>
                  <a:schemeClr val="tx1"/>
                </a:solidFill>
                <a:latin typeface="Times New Roman" panose="02020603050405020304" charset="0"/>
                <a:cs typeface="Times New Roman" panose="02020603050405020304" charset="0"/>
              </a:rPr>
              <a:t>Coordinating with patients to confirm appointments</a:t>
            </a:r>
            <a:endParaRPr lang="en-GB" sz="1400" dirty="0">
              <a:solidFill>
                <a:schemeClr val="tx1"/>
              </a:solidFill>
              <a:latin typeface="Times New Roman" panose="02020603050405020304" charset="0"/>
              <a:cs typeface="Times New Roman" panose="02020603050405020304" charset="0"/>
            </a:endParaRPr>
          </a:p>
          <a:p>
            <a:endParaRPr lang="en-US" sz="1300" dirty="0">
              <a:solidFill>
                <a:schemeClr val="tx1"/>
              </a:solidFill>
              <a:latin typeface="Times New Roman" panose="02020603050405020304" charset="0"/>
              <a:cs typeface="Times New Roman" panose="02020603050405020304" charset="0"/>
            </a:endParaRPr>
          </a:p>
        </p:txBody>
      </p:sp>
      <p:sp>
        <p:nvSpPr>
          <p:cNvPr id="6" name="Rounded Rectangle 5"/>
          <p:cNvSpPr/>
          <p:nvPr/>
        </p:nvSpPr>
        <p:spPr>
          <a:xfrm>
            <a:off x="357000" y="1719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G. Beulah Christiana </a:t>
            </a:r>
            <a:endParaRPr lang="en-IN" sz="1400" dirty="0">
              <a:solidFill>
                <a:schemeClr val="tx1"/>
              </a:solidFill>
            </a:endParaRPr>
          </a:p>
        </p:txBody>
      </p:sp>
      <p:sp>
        <p:nvSpPr>
          <p:cNvPr id="7" name="Rounded Rectangle 6"/>
          <p:cNvSpPr/>
          <p:nvPr/>
        </p:nvSpPr>
        <p:spPr>
          <a:xfrm>
            <a:off x="2490600" y="1719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a:t>
            </a:r>
            <a:r>
              <a:rPr lang="en-US" sz="1300" dirty="0" smtClean="0">
                <a:solidFill>
                  <a:schemeClr val="tx1"/>
                </a:solidFill>
                <a:latin typeface="Times New Roman" panose="02020603050405020304" charset="0"/>
                <a:cs typeface="Times New Roman" panose="02020603050405020304" charset="0"/>
              </a:rPr>
              <a:t>Payment, test booking, Bill Generation and patient dashboard</a:t>
            </a:r>
            <a:endParaRPr lang="en-US" sz="13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1300" dirty="0" smtClean="0">
                <a:solidFill>
                  <a:schemeClr val="tx1"/>
                </a:solidFill>
                <a:latin typeface="Times New Roman" panose="02020603050405020304" charset="0"/>
                <a:cs typeface="Times New Roman" panose="02020603050405020304" charset="0"/>
              </a:rPr>
              <a:t>Payment processing</a:t>
            </a:r>
            <a:endParaRPr lang="en-IN" sz="13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1300" dirty="0" smtClean="0">
                <a:solidFill>
                  <a:schemeClr val="tx1"/>
                </a:solidFill>
                <a:latin typeface="Times New Roman" panose="02020603050405020304" charset="0"/>
                <a:cs typeface="Times New Roman" panose="02020603050405020304" charset="0"/>
              </a:rPr>
              <a:t>Test Booking and </a:t>
            </a:r>
            <a:r>
              <a:rPr lang="en-IN" sz="1300" smtClean="0">
                <a:solidFill>
                  <a:schemeClr val="tx1"/>
                </a:solidFill>
                <a:latin typeface="Times New Roman" panose="02020603050405020304" charset="0"/>
                <a:cs typeface="Times New Roman" panose="02020603050405020304" charset="0"/>
              </a:rPr>
              <a:t>Bill Generation</a:t>
            </a:r>
            <a:endParaRPr lang="en-IN" sz="13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1300" dirty="0" smtClean="0">
                <a:solidFill>
                  <a:schemeClr val="tx1"/>
                </a:solidFill>
                <a:latin typeface="Times New Roman" panose="02020603050405020304" charset="0"/>
                <a:cs typeface="Times New Roman" panose="02020603050405020304" charset="0"/>
              </a:rPr>
              <a:t>Patient Dashboard</a:t>
            </a:r>
            <a:endParaRPr lang="en-US" sz="1300" dirty="0">
              <a:solidFill>
                <a:schemeClr val="tx1"/>
              </a:solidFill>
              <a:latin typeface="Times New Roman" panose="02020603050405020304" charset="0"/>
              <a:cs typeface="Times New Roman" panose="02020603050405020304" charset="0"/>
            </a:endParaRPr>
          </a:p>
        </p:txBody>
      </p:sp>
      <p:sp>
        <p:nvSpPr>
          <p:cNvPr id="8" name="Rounded Rectangle 7"/>
          <p:cNvSpPr/>
          <p:nvPr/>
        </p:nvSpPr>
        <p:spPr>
          <a:xfrm>
            <a:off x="380206" y="2661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B. Deepika </a:t>
            </a:r>
            <a:r>
              <a:rPr lang="en-IN" sz="1400" dirty="0" err="1">
                <a:solidFill>
                  <a:schemeClr val="tx1"/>
                </a:solidFill>
              </a:rPr>
              <a:t>Sowjanya</a:t>
            </a:r>
            <a:endParaRPr lang="en-IN" sz="1400" dirty="0">
              <a:solidFill>
                <a:schemeClr val="tx1"/>
              </a:solidFill>
            </a:endParaRPr>
          </a:p>
        </p:txBody>
      </p:sp>
      <p:sp>
        <p:nvSpPr>
          <p:cNvPr id="9" name="Rounded Rectangle 8"/>
          <p:cNvSpPr/>
          <p:nvPr/>
        </p:nvSpPr>
        <p:spPr>
          <a:xfrm>
            <a:off x="2513806" y="2661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Test and Specialization </a:t>
            </a:r>
            <a:r>
              <a:rPr lang="en-US" sz="1300" dirty="0" smtClean="0">
                <a:solidFill>
                  <a:schemeClr val="tx1"/>
                </a:solidFill>
                <a:latin typeface="Times New Roman" panose="02020603050405020304" charset="0"/>
                <a:cs typeface="Times New Roman" panose="02020603050405020304" charset="0"/>
              </a:rPr>
              <a:t>Management</a:t>
            </a:r>
            <a:endParaRPr lang="en-US" sz="1300" dirty="0" smtClean="0">
              <a:solidFill>
                <a:schemeClr val="tx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400" dirty="0">
                <a:solidFill>
                  <a:schemeClr val="tx1"/>
                </a:solidFill>
                <a:latin typeface="Times New Roman" panose="02020603050405020304" charset="0"/>
                <a:cs typeface="Times New Roman" panose="02020603050405020304" charset="0"/>
              </a:rPr>
              <a:t>Managing medical </a:t>
            </a:r>
            <a:r>
              <a:rPr lang="en-US" sz="1400" dirty="0" smtClean="0">
                <a:solidFill>
                  <a:schemeClr val="tx1"/>
                </a:solidFill>
                <a:latin typeface="Times New Roman" panose="02020603050405020304" charset="0"/>
                <a:cs typeface="Times New Roman" panose="02020603050405020304" charset="0"/>
              </a:rPr>
              <a:t>specializations at Admin</a:t>
            </a:r>
            <a:endParaRPr lang="en-US" sz="1400" dirty="0" smtClean="0">
              <a:solidFill>
                <a:schemeClr val="tx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400" dirty="0">
                <a:solidFill>
                  <a:schemeClr val="tx1"/>
                </a:solidFill>
                <a:latin typeface="Times New Roman" panose="02020603050405020304" charset="0"/>
                <a:cs typeface="Times New Roman" panose="02020603050405020304" charset="0"/>
              </a:rPr>
              <a:t>Managing medical </a:t>
            </a:r>
            <a:r>
              <a:rPr lang="en-US" sz="1400" dirty="0" smtClean="0">
                <a:solidFill>
                  <a:schemeClr val="tx1"/>
                </a:solidFill>
                <a:latin typeface="Times New Roman" panose="02020603050405020304" charset="0"/>
                <a:cs typeface="Times New Roman" panose="02020603050405020304" charset="0"/>
              </a:rPr>
              <a:t>tests </a:t>
            </a:r>
            <a:r>
              <a:rPr lang="en-US" sz="1400" dirty="0">
                <a:solidFill>
                  <a:schemeClr val="tx1"/>
                </a:solidFill>
                <a:latin typeface="Times New Roman" panose="02020603050405020304" charset="0"/>
                <a:cs typeface="Times New Roman" panose="02020603050405020304" charset="0"/>
              </a:rPr>
              <a:t>at DC Admin</a:t>
            </a:r>
            <a:endParaRPr lang="en-US" sz="1400" dirty="0">
              <a:solidFill>
                <a:schemeClr val="tx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1400" dirty="0" smtClean="0">
              <a:solidFill>
                <a:schemeClr val="tx1"/>
              </a:solidFill>
            </a:endParaRPr>
          </a:p>
        </p:txBody>
      </p:sp>
      <p:sp>
        <p:nvSpPr>
          <p:cNvPr id="10" name="Rounded Rectangle 9"/>
          <p:cNvSpPr/>
          <p:nvPr/>
        </p:nvSpPr>
        <p:spPr>
          <a:xfrm>
            <a:off x="380206" y="3603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a:solidFill>
                  <a:schemeClr val="tx1"/>
                </a:solidFill>
              </a:rPr>
              <a:t> </a:t>
            </a:r>
            <a:endParaRPr lang="en-IN" sz="1400" dirty="0">
              <a:solidFill>
                <a:schemeClr val="tx1"/>
              </a:solidFill>
            </a:endParaRPr>
          </a:p>
          <a:p>
            <a:pPr algn="ctr"/>
            <a:r>
              <a:rPr lang="en-IN" sz="1400" dirty="0" err="1">
                <a:solidFill>
                  <a:schemeClr val="tx1"/>
                </a:solidFill>
              </a:rPr>
              <a:t>T.R.Indira</a:t>
            </a:r>
            <a:r>
              <a:rPr lang="en-IN" sz="1400" dirty="0">
                <a:solidFill>
                  <a:schemeClr val="tx1"/>
                </a:solidFill>
              </a:rPr>
              <a:t> Priyadarshini</a:t>
            </a:r>
            <a:endParaRPr lang="en-IN" sz="1400" dirty="0">
              <a:solidFill>
                <a:schemeClr val="tx1"/>
              </a:solidFill>
            </a:endParaRPr>
          </a:p>
        </p:txBody>
      </p:sp>
      <p:sp>
        <p:nvSpPr>
          <p:cNvPr id="11" name="Rounded Rectangle 10"/>
          <p:cNvSpPr/>
          <p:nvPr/>
        </p:nvSpPr>
        <p:spPr>
          <a:xfrm>
            <a:off x="2513806" y="3603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Post Consultation Update and Admin </a:t>
            </a:r>
            <a:r>
              <a:rPr lang="en-US" sz="1300" dirty="0" smtClean="0">
                <a:solidFill>
                  <a:schemeClr val="tx1"/>
                </a:solidFill>
                <a:latin typeface="Times New Roman" panose="02020603050405020304" charset="0"/>
                <a:cs typeface="Times New Roman" panose="02020603050405020304" charset="0"/>
              </a:rPr>
              <a:t>Dashboard</a:t>
            </a:r>
            <a:endParaRPr lang="en-US" sz="13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400" dirty="0">
                <a:solidFill>
                  <a:schemeClr val="tx1"/>
                </a:solidFill>
                <a:latin typeface="Times New Roman" panose="02020603050405020304" charset="0"/>
                <a:cs typeface="Times New Roman" panose="02020603050405020304" charset="0"/>
              </a:rPr>
              <a:t>Updating patient records after consultations</a:t>
            </a:r>
            <a:endParaRPr lang="en-US" sz="1400" dirty="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400" dirty="0">
                <a:solidFill>
                  <a:schemeClr val="tx1"/>
                </a:solidFill>
                <a:latin typeface="Times New Roman" panose="02020603050405020304" charset="0"/>
                <a:cs typeface="Times New Roman" panose="02020603050405020304" charset="0"/>
              </a:rPr>
              <a:t>Managing post-consultation </a:t>
            </a:r>
            <a:r>
              <a:rPr lang="en-US" sz="1400" dirty="0" smtClean="0">
                <a:solidFill>
                  <a:schemeClr val="tx1"/>
                </a:solidFill>
                <a:latin typeface="Times New Roman" panose="02020603050405020304" charset="0"/>
                <a:cs typeface="Times New Roman" panose="02020603050405020304" charset="0"/>
              </a:rPr>
              <a:t>information</a:t>
            </a:r>
            <a:endParaRPr lang="en-US" sz="14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1400" dirty="0" smtClean="0">
                <a:solidFill>
                  <a:schemeClr val="tx1"/>
                </a:solidFill>
                <a:latin typeface="Times New Roman" panose="02020603050405020304" charset="0"/>
                <a:cs typeface="Times New Roman" panose="02020603050405020304" charset="0"/>
              </a:rPr>
              <a:t>Managing Admin dashboard</a:t>
            </a:r>
            <a:endParaRPr lang="en-US" sz="1400" dirty="0" smtClean="0">
              <a:solidFill>
                <a:schemeClr val="tx1"/>
              </a:solidFill>
              <a:latin typeface="Times New Roman" panose="02020603050405020304" charset="0"/>
              <a:cs typeface="Times New Roman" panose="02020603050405020304" charset="0"/>
            </a:endParaRPr>
          </a:p>
        </p:txBody>
      </p:sp>
      <p:sp>
        <p:nvSpPr>
          <p:cNvPr id="12" name="Rounded Rectangle 11"/>
          <p:cNvSpPr/>
          <p:nvPr/>
        </p:nvSpPr>
        <p:spPr>
          <a:xfrm>
            <a:off x="380206" y="4545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a:solidFill>
                  <a:schemeClr val="tx1"/>
                </a:solidFill>
              </a:rPr>
              <a:t>B. R. Y. </a:t>
            </a:r>
            <a:r>
              <a:rPr lang="en-IN" sz="1400" dirty="0" err="1">
                <a:solidFill>
                  <a:schemeClr val="tx1"/>
                </a:solidFill>
              </a:rPr>
              <a:t>Nikshipth</a:t>
            </a:r>
            <a:endParaRPr lang="en-IN" sz="1400" dirty="0">
              <a:solidFill>
                <a:schemeClr val="tx1"/>
              </a:solidFill>
            </a:endParaRPr>
          </a:p>
        </p:txBody>
      </p:sp>
      <p:sp>
        <p:nvSpPr>
          <p:cNvPr id="13" name="Rounded Rectangle 12"/>
          <p:cNvSpPr/>
          <p:nvPr/>
        </p:nvSpPr>
        <p:spPr>
          <a:xfrm>
            <a:off x="2513806" y="4545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Report and Patient </a:t>
            </a:r>
            <a:r>
              <a:rPr lang="en-US" sz="1300" dirty="0" smtClean="0">
                <a:solidFill>
                  <a:schemeClr val="tx1"/>
                </a:solidFill>
                <a:latin typeface="Times New Roman" panose="02020603050405020304" charset="0"/>
                <a:cs typeface="Times New Roman" panose="02020603050405020304" charset="0"/>
              </a:rPr>
              <a:t>Management</a:t>
            </a:r>
            <a:endParaRPr lang="en-US" sz="13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smtClean="0">
                <a:solidFill>
                  <a:schemeClr val="tx1"/>
                </a:solidFill>
                <a:latin typeface="Times New Roman" panose="02020603050405020304" charset="0"/>
                <a:cs typeface="Times New Roman" panose="02020603050405020304" charset="0"/>
              </a:rPr>
              <a:t>Displaying reports based on medical data</a:t>
            </a:r>
            <a:r>
              <a:rPr lang="en-IN" altLang="en-GB" sz="1400" dirty="0" smtClean="0">
                <a:solidFill>
                  <a:schemeClr val="tx1"/>
                </a:solidFill>
                <a:latin typeface="Times New Roman" panose="02020603050405020304" charset="0"/>
                <a:cs typeface="Times New Roman" panose="02020603050405020304" charset="0"/>
              </a:rPr>
              <a:t> and revenue generated by tests</a:t>
            </a:r>
            <a:endParaRPr lang="en-GB" sz="1400" dirty="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a:solidFill>
                  <a:schemeClr val="tx1"/>
                </a:solidFill>
                <a:latin typeface="Times New Roman" panose="02020603050405020304" charset="0"/>
                <a:cs typeface="Times New Roman" panose="02020603050405020304" charset="0"/>
              </a:rPr>
              <a:t>Managing patient-related information</a:t>
            </a:r>
            <a:endParaRPr lang="en-GB" sz="1400" dirty="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a:solidFill>
                  <a:schemeClr val="tx1"/>
                </a:solidFill>
                <a:latin typeface="Times New Roman" panose="02020603050405020304" charset="0"/>
                <a:cs typeface="Times New Roman" panose="02020603050405020304" charset="0"/>
              </a:rPr>
              <a:t>Handling family </a:t>
            </a:r>
            <a:r>
              <a:rPr lang="en-GB" sz="1400" dirty="0" smtClean="0">
                <a:solidFill>
                  <a:schemeClr val="tx1"/>
                </a:solidFill>
                <a:latin typeface="Times New Roman" panose="02020603050405020304" charset="0"/>
                <a:cs typeface="Times New Roman" panose="02020603050405020304" charset="0"/>
              </a:rPr>
              <a:t>members </a:t>
            </a:r>
            <a:r>
              <a:rPr lang="en-GB" sz="1400" dirty="0">
                <a:solidFill>
                  <a:schemeClr val="tx1"/>
                </a:solidFill>
                <a:latin typeface="Times New Roman" panose="02020603050405020304" charset="0"/>
                <a:cs typeface="Times New Roman" panose="02020603050405020304" charset="0"/>
              </a:rPr>
              <a:t>records</a:t>
            </a:r>
            <a:endParaRPr lang="en-GB" sz="1400" dirty="0">
              <a:solidFill>
                <a:schemeClr val="tx1"/>
              </a:solidFill>
              <a:latin typeface="Times New Roman" panose="02020603050405020304" charset="0"/>
              <a:cs typeface="Times New Roman" panose="02020603050405020304" charset="0"/>
            </a:endParaRPr>
          </a:p>
          <a:p>
            <a:endParaRPr lang="en-US" sz="1300" dirty="0" smtClean="0">
              <a:solidFill>
                <a:schemeClr val="tx1"/>
              </a:solidFill>
              <a:latin typeface="Times New Roman" panose="02020603050405020304" charset="0"/>
              <a:cs typeface="Times New Roman" panose="02020603050405020304" charset="0"/>
            </a:endParaRPr>
          </a:p>
        </p:txBody>
      </p:sp>
      <p:sp>
        <p:nvSpPr>
          <p:cNvPr id="14" name="Rounded Rectangle 13"/>
          <p:cNvSpPr/>
          <p:nvPr/>
        </p:nvSpPr>
        <p:spPr>
          <a:xfrm>
            <a:off x="380206" y="548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N. </a:t>
            </a:r>
            <a:r>
              <a:rPr lang="en-IN" sz="1400" dirty="0" err="1">
                <a:solidFill>
                  <a:schemeClr val="tx1"/>
                </a:solidFill>
              </a:rPr>
              <a:t>Shanmukha</a:t>
            </a:r>
            <a:r>
              <a:rPr lang="en-IN" sz="1400" dirty="0">
                <a:solidFill>
                  <a:schemeClr val="tx1"/>
                </a:solidFill>
              </a:rPr>
              <a:t> Rama </a:t>
            </a:r>
            <a:endParaRPr lang="en-IN" sz="1400" dirty="0">
              <a:solidFill>
                <a:schemeClr val="tx1"/>
              </a:solidFill>
            </a:endParaRPr>
          </a:p>
        </p:txBody>
      </p:sp>
      <p:sp>
        <p:nvSpPr>
          <p:cNvPr id="15" name="Rounded Rectangle 14"/>
          <p:cNvSpPr/>
          <p:nvPr/>
        </p:nvSpPr>
        <p:spPr>
          <a:xfrm>
            <a:off x="2513806" y="548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charset="0"/>
                <a:cs typeface="Times New Roman" panose="02020603050405020304" charset="0"/>
              </a:rPr>
              <a:t>Primary Role: </a:t>
            </a:r>
            <a:r>
              <a:rPr lang="en-US" sz="1300" dirty="0">
                <a:solidFill>
                  <a:schemeClr val="tx1"/>
                </a:solidFill>
                <a:latin typeface="Times New Roman" panose="02020603050405020304" charset="0"/>
                <a:cs typeface="Times New Roman" panose="02020603050405020304" charset="0"/>
              </a:rPr>
              <a:t>Doctor Management, User </a:t>
            </a:r>
            <a:r>
              <a:rPr lang="en-US" sz="1300" dirty="0" smtClean="0">
                <a:solidFill>
                  <a:schemeClr val="tx1"/>
                </a:solidFill>
                <a:latin typeface="Times New Roman" panose="02020603050405020304" charset="0"/>
                <a:cs typeface="Times New Roman" panose="02020603050405020304" charset="0"/>
              </a:rPr>
              <a:t>Management</a:t>
            </a:r>
            <a:endParaRPr lang="en-US" sz="1300" dirty="0" smtClean="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a:solidFill>
                  <a:schemeClr val="tx1"/>
                </a:solidFill>
                <a:latin typeface="Times New Roman" panose="02020603050405020304" charset="0"/>
                <a:cs typeface="Times New Roman" panose="02020603050405020304" charset="0"/>
              </a:rPr>
              <a:t>Managing </a:t>
            </a:r>
            <a:r>
              <a:rPr lang="en-GB" sz="1400" dirty="0" smtClean="0">
                <a:solidFill>
                  <a:schemeClr val="tx1"/>
                </a:solidFill>
                <a:latin typeface="Times New Roman" panose="02020603050405020304" charset="0"/>
                <a:cs typeface="Times New Roman" panose="02020603050405020304" charset="0"/>
              </a:rPr>
              <a:t>doctors data</a:t>
            </a:r>
            <a:endParaRPr lang="en-GB" sz="1400" dirty="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sz="1400" dirty="0" smtClean="0">
                <a:solidFill>
                  <a:schemeClr val="tx1"/>
                </a:solidFill>
                <a:latin typeface="Times New Roman" panose="02020603050405020304" charset="0"/>
                <a:cs typeface="Times New Roman" panose="02020603050405020304" charset="0"/>
              </a:rPr>
              <a:t>Handling </a:t>
            </a:r>
            <a:r>
              <a:rPr lang="en-GB" sz="1400" dirty="0">
                <a:solidFill>
                  <a:schemeClr val="tx1"/>
                </a:solidFill>
                <a:latin typeface="Times New Roman" panose="02020603050405020304" charset="0"/>
                <a:cs typeface="Times New Roman" panose="02020603050405020304" charset="0"/>
              </a:rPr>
              <a:t>user accounts and login procedures</a:t>
            </a:r>
            <a:endParaRPr lang="en-GB" sz="1400" dirty="0">
              <a:solidFill>
                <a:schemeClr val="tx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1300" dirty="0" smtClean="0">
              <a:solidFill>
                <a:schemeClr val="tx1"/>
              </a:solidFill>
              <a:latin typeface="Times New Roman" panose="02020603050405020304" charset="0"/>
              <a:cs typeface="Times New Roman" panose="02020603050405020304" charset="0"/>
            </a:endParaRPr>
          </a:p>
        </p:txBody>
      </p:sp>
      <p:sp>
        <p:nvSpPr>
          <p:cNvPr id="16"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Team – High level roles &amp; responsibilities</a:t>
            </a:r>
            <a:endParaRPr lang="en-IN" sz="1800" b="1" kern="0" dirty="0">
              <a:solidFill>
                <a:sysClr val="windowText" lastClr="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206" y="991394"/>
            <a:ext cx="11593288" cy="52959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Approach:</a:t>
            </a:r>
            <a:endParaRPr lang="en-IN" sz="1600" b="1" dirty="0">
              <a:solidFill>
                <a:schemeClr val="tx1"/>
              </a:solidFill>
              <a:latin typeface="+mj-lt"/>
            </a:endParaRPr>
          </a:p>
          <a:p>
            <a:pPr algn="just" defTabSz="666750">
              <a:lnSpc>
                <a:spcPct val="114000"/>
              </a:lnSpc>
              <a:spcBef>
                <a:spcPct val="0"/>
              </a:spcBef>
              <a:spcAft>
                <a:spcPts val="300"/>
              </a:spcAft>
            </a:pPr>
            <a:r>
              <a:rPr lang="en-US" sz="1500" dirty="0">
                <a:solidFill>
                  <a:schemeClr val="tx1"/>
                </a:solidFill>
                <a:latin typeface="Times New Roman" panose="02020603050405020304" charset="0"/>
                <a:ea typeface="Times New Roman" panose="02020603050405020304"/>
                <a:cs typeface="Times New Roman" panose="02020603050405020304" charset="0"/>
              </a:rPr>
              <a:t>In the Hospital Appointment System project, we adopted a development approach that utilized Spring MVC and an ORM framework. With Spring MVC, we achieved a modular architecture by separating the application into model, view, and controller components. We utilized an ORM framework, such as Spring Data JPA or Hibernate, to simplify data access and management. The view component was implemented using JSP, enabling us to create dynamic and interactive user interfaces. By following the Model-View-Controller pattern, we ensured clear responsibilities and effective coordination between the model, view, and controller. This approach resulted in a scalable and maintainable system architecture, facilitating easy maintenance, future enhancements, and a seamless user experience.</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Modules:</a:t>
            </a:r>
            <a:endParaRPr lang="en-IN" sz="1600" b="1" dirty="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graphicFrame>
        <p:nvGraphicFramePr>
          <p:cNvPr id="5" name="Table 4"/>
          <p:cNvGraphicFramePr/>
          <p:nvPr/>
        </p:nvGraphicFramePr>
        <p:xfrm>
          <a:off x="532606" y="3810794"/>
          <a:ext cx="10887075" cy="2285447"/>
        </p:xfrm>
        <a:graphic>
          <a:graphicData uri="http://schemas.openxmlformats.org/drawingml/2006/table">
            <a:tbl>
              <a:tblPr lastCol="1">
                <a:tableStyleId>{125E5076-3810-47DD-B79F-674D7AD40C01}</a:tableStyleId>
              </a:tblPr>
              <a:tblGrid>
                <a:gridCol w="556895"/>
                <a:gridCol w="3163570"/>
                <a:gridCol w="7166610"/>
              </a:tblGrid>
              <a:tr h="340671">
                <a:tc>
                  <a:txBody>
                    <a:bodyPr/>
                    <a:lstStyle/>
                    <a:p>
                      <a:pPr>
                        <a:buNone/>
                      </a:pPr>
                      <a:r>
                        <a:rPr lang="en-IN" altLang="en-US" sz="1400" b="1" dirty="0">
                          <a:solidFill>
                            <a:schemeClr val="tx1"/>
                          </a:solidFill>
                        </a:rPr>
                        <a:t>S.NO</a:t>
                      </a:r>
                      <a:endParaRPr lang="en-IN" altLang="en-US" sz="1400" b="1" dirty="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b="1" dirty="0">
                          <a:solidFill>
                            <a:schemeClr val="tx1"/>
                          </a:solidFill>
                        </a:rPr>
                        <a:t>Module Name</a:t>
                      </a:r>
                      <a:endParaRPr lang="en-IN" altLang="en-US" sz="1400" b="1" dirty="0">
                        <a:solidFill>
                          <a:schemeClr val="tx1"/>
                        </a:solidFill>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dirty="0">
                          <a:solidFill>
                            <a:schemeClr val="tx1"/>
                          </a:solidFill>
                        </a:rPr>
                        <a:t>Description</a:t>
                      </a:r>
                      <a:endParaRPr lang="en-IN" altLang="en-US" sz="140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r>
              <a:tr h="340671">
                <a:tc>
                  <a:txBody>
                    <a:bodyPr/>
                    <a:lstStyle/>
                    <a:p>
                      <a:pPr>
                        <a:buNone/>
                      </a:pPr>
                      <a:r>
                        <a:rPr lang="en-IN" altLang="en-US" sz="1400">
                          <a:solidFill>
                            <a:schemeClr val="tx1"/>
                          </a:solidFill>
                        </a:rPr>
                        <a:t>1</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User Management</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Handles user registration, authentication, password management, and account recovery.</a:t>
                      </a:r>
                      <a:endParaRPr lang="en-IN" sz="14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567785">
                <a:tc>
                  <a:txBody>
                    <a:bodyPr/>
                    <a:lstStyle/>
                    <a:p>
                      <a:pPr>
                        <a:buNone/>
                      </a:pPr>
                      <a:r>
                        <a:rPr lang="en-IN" altLang="en-US" sz="1400">
                          <a:solidFill>
                            <a:schemeClr val="tx1"/>
                          </a:solidFill>
                        </a:rPr>
                        <a:t>2</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Admin </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Provides summary statistics, manages master entries, appointments, patient profiles, and payments for admin users</a:t>
                      </a:r>
                      <a:endParaRPr lang="en-IN" sz="14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a:solidFill>
                            <a:schemeClr val="tx1"/>
                          </a:solidFill>
                        </a:rPr>
                        <a:t>3</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lgn="just">
                        <a:buNone/>
                      </a:pPr>
                      <a:r>
                        <a:rPr lang="en-IN" sz="1400" i="1" dirty="0">
                          <a:solidFill>
                            <a:schemeClr val="tx1"/>
                          </a:solidFill>
                          <a:latin typeface="+mj-lt"/>
                          <a:ea typeface="Times New Roman" panose="02020603050405020304"/>
                          <a:cs typeface="Open Sans"/>
                          <a:sym typeface="+mn-ea"/>
                        </a:rPr>
                        <a:t>Diagnostic Center User </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Allows diagnostic center users to manage test categories, tests, generate bills, and upload test reports</a:t>
                      </a:r>
                      <a:endParaRPr lang="en-US" sz="1400" b="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dirty="0">
                          <a:solidFill>
                            <a:schemeClr val="tx1"/>
                          </a:solidFill>
                        </a:rPr>
                        <a:t>4</a:t>
                      </a:r>
                      <a:endParaRPr lang="en-IN" altLang="en-US" sz="1400" dirty="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Patient </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 Enables patients to view, book, and reschedule appointments, access profiles, and manage family members.</a:t>
                      </a:r>
                      <a:endParaRPr lang="en-US" sz="1400" b="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bl>
          </a:graphicData>
        </a:graphic>
      </p:graphicFrame>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Approach</a:t>
            </a:r>
            <a:endParaRPr lang="en-IN" sz="1800" b="1"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800" b="1" dirty="0">
                <a:solidFill>
                  <a:schemeClr val="tx1"/>
                </a:solidFill>
                <a:latin typeface="+mj-lt"/>
                <a:ea typeface="Times New Roman" panose="02020603050405020304"/>
                <a:cs typeface="Open Sans"/>
              </a:rPr>
              <a:t>Phases:</a:t>
            </a:r>
            <a:endParaRPr lang="en-IN" sz="18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Analysis of Statement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Understanding Functionalities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Creating Database</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Designing wireframes and pages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Identifying controllers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Division of controllers and modules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Integration of  work</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Unit Testing &amp; </a:t>
            </a:r>
            <a:r>
              <a:rPr lang="en-IN" sz="1600" dirty="0" smtClean="0">
                <a:solidFill>
                  <a:schemeClr val="tx1"/>
                </a:solidFill>
                <a:latin typeface="Times New Roman" panose="02020603050405020304" charset="0"/>
                <a:ea typeface="Times New Roman" panose="02020603050405020304"/>
                <a:cs typeface="Times New Roman" panose="02020603050405020304" charset="0"/>
              </a:rPr>
              <a:t>Logging</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sym typeface="+mn-ea"/>
              </a:rPr>
              <a:t>Project Controls </a:t>
            </a:r>
            <a:r>
              <a:rPr lang="en-IN" sz="1600" b="1" dirty="0" smtClean="0">
                <a:solidFill>
                  <a:schemeClr val="tx1"/>
                </a:solidFill>
                <a:latin typeface="+mj-lt"/>
                <a:sym typeface="+mn-ea"/>
              </a:rPr>
              <a:t>Adopted</a:t>
            </a:r>
            <a:endParaRPr lang="en-IN" sz="1600" b="1" dirty="0" smtClean="0">
              <a:solidFill>
                <a:schemeClr val="tx1"/>
              </a:solidFill>
              <a:latin typeface="+mj-lt"/>
              <a:sym typeface="+mn-ea"/>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ea typeface="Times New Roman" panose="02020603050405020304"/>
                <a:cs typeface="Open Sans"/>
              </a:rPr>
              <a:t>Planned project for timeline of three weeks</a:t>
            </a:r>
            <a:r>
              <a:rPr lang="en-IN" sz="1600" dirty="0" smtClean="0">
                <a:solidFill>
                  <a:schemeClr val="tx1"/>
                </a:solidFill>
                <a:ea typeface="Times New Roman" panose="02020603050405020304"/>
                <a:cs typeface="Open Sans"/>
              </a:rPr>
              <a:t>.</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Prepared Static Screens and got a project </a:t>
            </a:r>
            <a:r>
              <a:rPr lang="en-IN" sz="1600" dirty="0" smtClean="0">
                <a:solidFill>
                  <a:schemeClr val="tx1"/>
                </a:solidFill>
                <a:latin typeface="+mj-lt"/>
                <a:ea typeface="Times New Roman" panose="02020603050405020304"/>
                <a:cs typeface="Open Sans"/>
              </a:rPr>
              <a:t>workflow</a:t>
            </a:r>
            <a:r>
              <a:rPr lang="en-US" sz="1600" dirty="0" smtClean="0">
                <a:solidFill>
                  <a:schemeClr val="tx1"/>
                </a:solidFill>
                <a:latin typeface="+mj-lt"/>
                <a:ea typeface="Times New Roman" panose="02020603050405020304"/>
                <a:cs typeface="Open Sans"/>
              </a:rPr>
              <a:t>.</a:t>
            </a:r>
            <a:endParaRPr lang="en-US" altLang="en-IN" sz="1600" dirty="0" smtClean="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smtClean="0">
                <a:solidFill>
                  <a:schemeClr val="tx1"/>
                </a:solidFill>
                <a:latin typeface="+mj-lt"/>
                <a:ea typeface="Times New Roman" panose="02020603050405020304"/>
                <a:cs typeface="Open Sans"/>
              </a:rPr>
              <a:t>Identified </a:t>
            </a:r>
            <a:r>
              <a:rPr lang="en-US" altLang="en-IN" sz="1600" dirty="0">
                <a:solidFill>
                  <a:schemeClr val="tx1"/>
                </a:solidFill>
                <a:latin typeface="+mj-lt"/>
                <a:ea typeface="Times New Roman" panose="02020603050405020304"/>
                <a:cs typeface="Open Sans"/>
              </a:rPr>
              <a:t>the common resources and </a:t>
            </a:r>
            <a:r>
              <a:rPr lang="en-US" sz="1600" dirty="0" smtClean="0">
                <a:solidFill>
                  <a:schemeClr val="tx1"/>
                </a:solidFill>
              </a:rPr>
              <a:t>prioritized them.</a:t>
            </a:r>
            <a:endParaRPr lang="en-US" sz="1600" dirty="0" smtClean="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GB" sz="1600" dirty="0">
                <a:solidFill>
                  <a:schemeClr val="tx1"/>
                </a:solidFill>
              </a:rPr>
              <a:t>Daily discussions to review progress, address challenges, and resolve </a:t>
            </a:r>
            <a:r>
              <a:rPr lang="en-GB" sz="1600" dirty="0" smtClean="0">
                <a:solidFill>
                  <a:schemeClr val="tx1"/>
                </a:solidFill>
              </a:rPr>
              <a:t>errors.</a:t>
            </a:r>
            <a:endParaRPr lang="en-GB" sz="1600" dirty="0" smtClean="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smtClean="0">
                <a:solidFill>
                  <a:schemeClr val="tx1"/>
                </a:solidFill>
                <a:latin typeface="+mj-lt"/>
                <a:ea typeface="Times New Roman" panose="02020603050405020304"/>
                <a:cs typeface="Open Sans"/>
              </a:rPr>
              <a:t>Implementation </a:t>
            </a:r>
            <a:r>
              <a:rPr lang="en-US" altLang="en-IN" sz="1600" dirty="0">
                <a:solidFill>
                  <a:schemeClr val="tx1"/>
                </a:solidFill>
                <a:latin typeface="+mj-lt"/>
                <a:ea typeface="Times New Roman" panose="02020603050405020304"/>
                <a:cs typeface="Open Sans"/>
              </a:rPr>
              <a:t>of </a:t>
            </a:r>
            <a:r>
              <a:rPr lang="en-US" altLang="en-IN" sz="1600" dirty="0" smtClean="0">
                <a:solidFill>
                  <a:schemeClr val="tx1"/>
                </a:solidFill>
                <a:latin typeface="+mj-lt"/>
                <a:ea typeface="Times New Roman" panose="02020603050405020304"/>
                <a:cs typeface="Open Sans"/>
              </a:rPr>
              <a:t> functionality </a:t>
            </a:r>
            <a:r>
              <a:rPr lang="en-US" altLang="en-IN" sz="1600" dirty="0">
                <a:solidFill>
                  <a:schemeClr val="tx1"/>
                </a:solidFill>
                <a:latin typeface="+mj-lt"/>
                <a:ea typeface="Times New Roman" panose="02020603050405020304"/>
                <a:cs typeface="Open Sans"/>
              </a:rPr>
              <a:t>which are divided among us</a:t>
            </a:r>
            <a:r>
              <a:rPr lang="en-US" altLang="en-IN" sz="1600" dirty="0" smtClean="0">
                <a:solidFill>
                  <a:schemeClr val="tx1"/>
                </a:solidFill>
                <a:latin typeface="+mj-lt"/>
                <a:ea typeface="Times New Roman" panose="02020603050405020304"/>
                <a:cs typeface="Open Sans"/>
              </a:rPr>
              <a:t>.</a:t>
            </a:r>
            <a:endParaRPr lang="en-US" altLang="en-IN" sz="1600" dirty="0" smtClean="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smtClean="0">
                <a:solidFill>
                  <a:schemeClr val="tx1"/>
                </a:solidFill>
                <a:latin typeface="+mj-lt"/>
                <a:ea typeface="Times New Roman" panose="02020603050405020304"/>
                <a:cs typeface="Open Sans"/>
              </a:rPr>
              <a:t>Integration of our individual work </a:t>
            </a:r>
            <a:r>
              <a:rPr lang="en-US" sz="1600" dirty="0">
                <a:solidFill>
                  <a:schemeClr val="tx1"/>
                </a:solidFill>
              </a:rPr>
              <a:t>to ensure smooth collaboration</a:t>
            </a:r>
            <a:r>
              <a:rPr lang="en-IN" sz="1600" dirty="0" smtClean="0">
                <a:solidFill>
                  <a:schemeClr val="tx1"/>
                </a:solidFill>
                <a:latin typeface="+mj-lt"/>
                <a:ea typeface="Times New Roman" panose="02020603050405020304"/>
                <a:cs typeface="Open Sans"/>
              </a:rPr>
              <a:t>.</a:t>
            </a:r>
            <a:endParaRPr lang="en-IN" sz="1600"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Control</a:t>
            </a:r>
            <a:endParaRPr lang="en-IN" sz="1800"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56405" y="1209788"/>
            <a:ext cx="1749715" cy="772206"/>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P</a:t>
            </a:r>
            <a:r>
              <a:rPr lang="en-US" sz="1400" dirty="0">
                <a:solidFill>
                  <a:schemeClr val="tx1"/>
                </a:solidFill>
              </a:rPr>
              <a:t>. V. V. Mahesh Kumar</a:t>
            </a:r>
            <a:endParaRPr lang="en-IN" sz="1400" dirty="0">
              <a:solidFill>
                <a:schemeClr val="tx1"/>
              </a:solidFill>
            </a:endParaRPr>
          </a:p>
        </p:txBody>
      </p:sp>
      <p:sp>
        <p:nvSpPr>
          <p:cNvPr id="5" name="Rounded Rectangle 4"/>
          <p:cNvSpPr/>
          <p:nvPr/>
        </p:nvSpPr>
        <p:spPr>
          <a:xfrm>
            <a:off x="2361406" y="1115514"/>
            <a:ext cx="8628933" cy="94268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latin typeface="Times New Roman" panose="02020603050405020304" charset="0"/>
                <a:ea typeface="Times New Roman" panose="02020603050405020304"/>
                <a:cs typeface="Times New Roman" panose="02020603050405020304" charset="0"/>
              </a:rPr>
              <a:t>Patients </a:t>
            </a:r>
            <a:r>
              <a:rPr lang="en-IN" sz="1400" dirty="0">
                <a:solidFill>
                  <a:schemeClr val="tx1"/>
                </a:solidFill>
                <a:latin typeface="Times New Roman" panose="02020603050405020304" charset="0"/>
                <a:ea typeface="Times New Roman" panose="02020603050405020304"/>
                <a:cs typeface="Times New Roman" panose="02020603050405020304" charset="0"/>
              </a:rPr>
              <a:t>can browse and search for doctors based on specialization, availability and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can schedule appointments with their preferred doctors by selecting the desired date and time ,also they can view, reschedule, or cancel their appointments</a:t>
            </a:r>
            <a:endParaRPr lang="en-IN" sz="1300" dirty="0">
              <a:solidFill>
                <a:schemeClr val="tx1"/>
              </a:solidFill>
              <a:latin typeface="Times New Roman" panose="02020603050405020304" charset="0"/>
              <a:cs typeface="Times New Roman" panose="02020603050405020304" charset="0"/>
            </a:endParaRPr>
          </a:p>
        </p:txBody>
      </p:sp>
      <p:sp>
        <p:nvSpPr>
          <p:cNvPr id="6" name="Rounded Rectangle 5"/>
          <p:cNvSpPr/>
          <p:nvPr/>
        </p:nvSpPr>
        <p:spPr>
          <a:xfrm>
            <a:off x="357000" y="2169194"/>
            <a:ext cx="1849120" cy="727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G. Beulah Christiana </a:t>
            </a:r>
            <a:endParaRPr lang="en-IN" sz="1400" dirty="0">
              <a:solidFill>
                <a:schemeClr val="tx1"/>
              </a:solidFill>
            </a:endParaRPr>
          </a:p>
        </p:txBody>
      </p:sp>
      <p:sp>
        <p:nvSpPr>
          <p:cNvPr id="7" name="Rounded Rectangle 6"/>
          <p:cNvSpPr/>
          <p:nvPr/>
        </p:nvSpPr>
        <p:spPr>
          <a:xfrm>
            <a:off x="2361406" y="2169194"/>
            <a:ext cx="8663594" cy="727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latin typeface="Times New Roman" panose="02020603050405020304" charset="0"/>
                <a:ea typeface="Times New Roman" panose="02020603050405020304"/>
                <a:cs typeface="Times New Roman" panose="02020603050405020304" charset="0"/>
              </a:rPr>
              <a:t>DC Admin can </a:t>
            </a:r>
            <a:r>
              <a:rPr lang="en-IN" sz="1400" dirty="0">
                <a:solidFill>
                  <a:schemeClr val="tx1"/>
                </a:solidFill>
                <a:latin typeface="Times New Roman" panose="02020603050405020304" charset="0"/>
                <a:ea typeface="Times New Roman" panose="02020603050405020304"/>
                <a:cs typeface="Times New Roman" panose="02020603050405020304" charset="0"/>
              </a:rPr>
              <a:t>book diagnostic tests by selecting the specific test and preferred date and make payments based on bill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generated on behalf </a:t>
            </a:r>
            <a:r>
              <a:rPr lang="en-IN" sz="1400" smtClean="0">
                <a:solidFill>
                  <a:schemeClr val="tx1"/>
                </a:solidFill>
                <a:latin typeface="Times New Roman" panose="02020603050405020304" charset="0"/>
                <a:ea typeface="Times New Roman" panose="02020603050405020304"/>
                <a:cs typeface="Times New Roman" panose="02020603050405020304" charset="0"/>
              </a:rPr>
              <a:t>of patients.</a:t>
            </a:r>
            <a:endParaRPr lang="en-IN" sz="1300" dirty="0">
              <a:solidFill>
                <a:schemeClr val="tx1"/>
              </a:solidFill>
              <a:latin typeface="Times New Roman" panose="02020603050405020304" charset="0"/>
              <a:cs typeface="Times New Roman" panose="02020603050405020304" charset="0"/>
            </a:endParaRPr>
          </a:p>
        </p:txBody>
      </p:sp>
      <p:sp>
        <p:nvSpPr>
          <p:cNvPr id="8" name="Rounded Rectangle 7"/>
          <p:cNvSpPr/>
          <p:nvPr/>
        </p:nvSpPr>
        <p:spPr>
          <a:xfrm>
            <a:off x="380206" y="3111194"/>
            <a:ext cx="1849120" cy="6996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B. Deepika </a:t>
            </a:r>
            <a:r>
              <a:rPr lang="en-IN" sz="1400" dirty="0" err="1">
                <a:solidFill>
                  <a:schemeClr val="tx1"/>
                </a:solidFill>
              </a:rPr>
              <a:t>Sowjanya</a:t>
            </a:r>
            <a:endParaRPr lang="en-IN" sz="1400" dirty="0">
              <a:solidFill>
                <a:schemeClr val="tx1"/>
              </a:solidFill>
            </a:endParaRPr>
          </a:p>
        </p:txBody>
      </p:sp>
      <p:sp>
        <p:nvSpPr>
          <p:cNvPr id="9" name="Rounded Rectangle 8"/>
          <p:cNvSpPr/>
          <p:nvPr/>
        </p:nvSpPr>
        <p:spPr>
          <a:xfrm>
            <a:off x="2361406" y="3111194"/>
            <a:ext cx="8686800" cy="6996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IN" sz="1400" dirty="0" smtClean="0">
                <a:solidFill>
                  <a:schemeClr val="tx1"/>
                </a:solidFill>
                <a:latin typeface="Times New Roman" panose="02020603050405020304" charset="0"/>
                <a:ea typeface="Times New Roman" panose="02020603050405020304"/>
                <a:cs typeface="Times New Roman" panose="02020603050405020304" charset="0"/>
              </a:rPr>
              <a:t>Admins </a:t>
            </a:r>
            <a:r>
              <a:rPr lang="en-IN" sz="1400" dirty="0">
                <a:solidFill>
                  <a:schemeClr val="tx1"/>
                </a:solidFill>
                <a:latin typeface="Times New Roman" panose="02020603050405020304" charset="0"/>
                <a:ea typeface="Times New Roman" panose="02020603050405020304"/>
                <a:cs typeface="Times New Roman" panose="02020603050405020304" charset="0"/>
              </a:rPr>
              <a:t>can manage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specialization and their associated details, availability </a:t>
            </a:r>
            <a:r>
              <a:rPr lang="en-IN" sz="1400" dirty="0">
                <a:solidFill>
                  <a:schemeClr val="tx1"/>
                </a:solidFill>
                <a:latin typeface="Times New Roman" panose="02020603050405020304" charset="0"/>
                <a:ea typeface="Times New Roman" panose="02020603050405020304"/>
                <a:cs typeface="Times New Roman" panose="02020603050405020304" charset="0"/>
              </a:rPr>
              <a:t>also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admins  </a:t>
            </a:r>
            <a:r>
              <a:rPr lang="en-IN" sz="1400" dirty="0">
                <a:solidFill>
                  <a:schemeClr val="tx1"/>
                </a:solidFill>
                <a:latin typeface="Times New Roman" panose="02020603050405020304" charset="0"/>
                <a:ea typeface="Times New Roman" panose="02020603050405020304"/>
                <a:cs typeface="Times New Roman" panose="02020603050405020304" charset="0"/>
              </a:rPr>
              <a:t>manage diagnostic tests and their associated details.</a:t>
            </a:r>
            <a:endParaRPr lang="en-IN" sz="1300" dirty="0">
              <a:solidFill>
                <a:schemeClr val="tx1"/>
              </a:solidFill>
              <a:latin typeface="Times New Roman" panose="02020603050405020304" charset="0"/>
              <a:cs typeface="Times New Roman" panose="02020603050405020304" charset="0"/>
            </a:endParaRPr>
          </a:p>
        </p:txBody>
      </p:sp>
      <p:sp>
        <p:nvSpPr>
          <p:cNvPr id="10" name="Rounded Rectangle 9"/>
          <p:cNvSpPr/>
          <p:nvPr/>
        </p:nvSpPr>
        <p:spPr>
          <a:xfrm>
            <a:off x="380206" y="4053194"/>
            <a:ext cx="1849120" cy="5958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dirty="0" err="1" smtClean="0">
                <a:solidFill>
                  <a:schemeClr val="tx1"/>
                </a:solidFill>
              </a:rPr>
              <a:t>T.R.Indira</a:t>
            </a:r>
            <a:r>
              <a:rPr lang="en-IN" sz="1400" dirty="0" smtClean="0">
                <a:solidFill>
                  <a:schemeClr val="tx1"/>
                </a:solidFill>
              </a:rPr>
              <a:t> </a:t>
            </a:r>
            <a:r>
              <a:rPr lang="en-IN" sz="1400" dirty="0">
                <a:solidFill>
                  <a:schemeClr val="tx1"/>
                </a:solidFill>
              </a:rPr>
              <a:t>Priyadarshini</a:t>
            </a:r>
            <a:endParaRPr lang="en-IN" sz="1400" dirty="0">
              <a:solidFill>
                <a:schemeClr val="tx1"/>
              </a:solidFill>
            </a:endParaRPr>
          </a:p>
        </p:txBody>
      </p:sp>
      <p:sp>
        <p:nvSpPr>
          <p:cNvPr id="11" name="Rounded Rectangle 10"/>
          <p:cNvSpPr/>
          <p:nvPr/>
        </p:nvSpPr>
        <p:spPr>
          <a:xfrm>
            <a:off x="2361406" y="4053194"/>
            <a:ext cx="8686800" cy="5958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defTabSz="666750">
              <a:lnSpc>
                <a:spcPct val="114000"/>
              </a:lnSpc>
              <a:spcBef>
                <a:spcPct val="0"/>
              </a:spcBef>
              <a:spcAft>
                <a:spcPts val="300"/>
              </a:spcAft>
            </a:pPr>
            <a:r>
              <a:rPr lang="en-IN" sz="1400" dirty="0">
                <a:solidFill>
                  <a:schemeClr val="tx1"/>
                </a:solidFill>
                <a:latin typeface="Times New Roman" panose="02020603050405020304" charset="0"/>
                <a:ea typeface="Times New Roman" panose="02020603050405020304"/>
                <a:cs typeface="Times New Roman" panose="02020603050405020304" charset="0"/>
              </a:rPr>
              <a:t>Admins upload the Post Consultation Reports and the patients will be able to view , </a:t>
            </a:r>
            <a:r>
              <a:rPr lang="en-IN" sz="1400" dirty="0" smtClean="0">
                <a:solidFill>
                  <a:schemeClr val="tx1"/>
                </a:solidFill>
                <a:latin typeface="Times New Roman" panose="02020603050405020304" charset="0"/>
                <a:ea typeface="Times New Roman" panose="02020603050405020304"/>
                <a:cs typeface="Times New Roman" panose="02020603050405020304" charset="0"/>
                <a:sym typeface="+mn-ea"/>
              </a:rPr>
              <a:t>also</a:t>
            </a:r>
            <a:r>
              <a:rPr lang="en-IN" sz="1400" dirty="0">
                <a:solidFill>
                  <a:schemeClr val="tx1"/>
                </a:solidFill>
                <a:latin typeface="Times New Roman" panose="02020603050405020304" charset="0"/>
                <a:ea typeface="Times New Roman" panose="02020603050405020304"/>
                <a:cs typeface="Times New Roman" panose="02020603050405020304" charset="0"/>
              </a:rPr>
              <a:t> print the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reports and  manages </a:t>
            </a:r>
            <a:r>
              <a:rPr lang="en-IN" sz="1400" dirty="0">
                <a:solidFill>
                  <a:schemeClr val="tx1"/>
                </a:solidFill>
                <a:latin typeface="Times New Roman" panose="02020603050405020304" charset="0"/>
                <a:ea typeface="Times New Roman" panose="02020603050405020304"/>
                <a:cs typeface="Times New Roman" panose="02020603050405020304" charset="0"/>
              </a:rPr>
              <a:t>a</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dmin dashboard. </a:t>
            </a:r>
            <a:endParaRPr lang="en-IN" sz="1400" dirty="0">
              <a:solidFill>
                <a:schemeClr val="tx1"/>
              </a:solidFill>
              <a:latin typeface="Times New Roman" panose="02020603050405020304" charset="0"/>
              <a:ea typeface="Times New Roman" panose="02020603050405020304"/>
              <a:cs typeface="Times New Roman" panose="02020603050405020304" charset="0"/>
            </a:endParaRPr>
          </a:p>
          <a:p>
            <a:endParaRPr lang="en-IN" sz="1300" dirty="0">
              <a:solidFill>
                <a:schemeClr val="tx1"/>
              </a:solidFill>
              <a:latin typeface="Times New Roman" panose="02020603050405020304" charset="0"/>
              <a:cs typeface="Times New Roman" panose="02020603050405020304" charset="0"/>
            </a:endParaRPr>
          </a:p>
        </p:txBody>
      </p:sp>
      <p:sp>
        <p:nvSpPr>
          <p:cNvPr id="12" name="Rounded Rectangle 11"/>
          <p:cNvSpPr/>
          <p:nvPr/>
        </p:nvSpPr>
        <p:spPr>
          <a:xfrm>
            <a:off x="380206" y="4995194"/>
            <a:ext cx="1849120" cy="6444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a:solidFill>
                  <a:schemeClr val="tx1"/>
                </a:solidFill>
              </a:rPr>
              <a:t>B. R. Y. </a:t>
            </a:r>
            <a:r>
              <a:rPr lang="en-IN" sz="1400" dirty="0" err="1">
                <a:solidFill>
                  <a:schemeClr val="tx1"/>
                </a:solidFill>
              </a:rPr>
              <a:t>Nikshipth</a:t>
            </a:r>
            <a:endParaRPr lang="en-IN" sz="1400" dirty="0">
              <a:solidFill>
                <a:schemeClr val="tx1"/>
              </a:solidFill>
            </a:endParaRPr>
          </a:p>
        </p:txBody>
      </p:sp>
      <p:sp>
        <p:nvSpPr>
          <p:cNvPr id="13" name="Rounded Rectangle 12"/>
          <p:cNvSpPr/>
          <p:nvPr/>
        </p:nvSpPr>
        <p:spPr>
          <a:xfrm>
            <a:off x="2361406" y="4995194"/>
            <a:ext cx="8686800" cy="6444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defTabSz="666750">
              <a:lnSpc>
                <a:spcPct val="114000"/>
              </a:lnSpc>
              <a:spcBef>
                <a:spcPct val="0"/>
              </a:spcBef>
              <a:spcAft>
                <a:spcPts val="300"/>
              </a:spcAft>
            </a:pPr>
            <a:r>
              <a:rPr lang="en-IN" sz="1400" dirty="0">
                <a:solidFill>
                  <a:schemeClr val="tx1"/>
                </a:solidFill>
                <a:latin typeface="Times New Roman" panose="02020603050405020304" charset="0"/>
                <a:ea typeface="Times New Roman" panose="02020603050405020304"/>
                <a:cs typeface="Times New Roman" panose="02020603050405020304" charset="0"/>
              </a:rPr>
              <a:t>Once the tests are completed, test reports are uploaded and patients can view their test results </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 Managing family </a:t>
            </a:r>
            <a:r>
              <a:rPr lang="en-IN" sz="1400" dirty="0" err="1">
                <a:solidFill>
                  <a:schemeClr val="tx1"/>
                </a:solidFill>
                <a:latin typeface="Times New Roman" panose="02020603050405020304" charset="0"/>
                <a:ea typeface="Times New Roman" panose="02020603050405020304"/>
                <a:cs typeface="Times New Roman" panose="02020603050405020304" charset="0"/>
              </a:rPr>
              <a:t>m</a:t>
            </a:r>
            <a:r>
              <a:rPr lang="en-IN" sz="1400" dirty="0" err="1" smtClean="0">
                <a:solidFill>
                  <a:schemeClr val="tx1"/>
                </a:solidFill>
                <a:latin typeface="Times New Roman" panose="02020603050405020304" charset="0"/>
                <a:ea typeface="Times New Roman" panose="02020603050405020304"/>
                <a:cs typeface="Times New Roman" panose="02020603050405020304" charset="0"/>
              </a:rPr>
              <a:t>emebers</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 in patient profile </a:t>
            </a:r>
            <a:r>
              <a:rPr lang="en-IN" altLang="en-GB" sz="1400" dirty="0" smtClean="0">
                <a:solidFill>
                  <a:schemeClr val="tx1"/>
                </a:solidFill>
                <a:latin typeface="Times New Roman" panose="02020603050405020304" charset="0"/>
                <a:cs typeface="Times New Roman" panose="02020603050405020304" charset="0"/>
                <a:sym typeface="+mn-ea"/>
              </a:rPr>
              <a:t>and revenue generated by tests</a:t>
            </a:r>
            <a:r>
              <a:rPr lang="en-IN" sz="1400" dirty="0" smtClean="0">
                <a:solidFill>
                  <a:schemeClr val="tx1"/>
                </a:solidFill>
                <a:latin typeface="Times New Roman" panose="02020603050405020304" charset="0"/>
                <a:ea typeface="Times New Roman" panose="02020603050405020304"/>
                <a:cs typeface="Times New Roman" panose="02020603050405020304" charset="0"/>
              </a:rPr>
              <a:t>.</a:t>
            </a:r>
            <a:endParaRPr lang="en-IN" sz="1400" dirty="0">
              <a:solidFill>
                <a:schemeClr val="tx1"/>
              </a:solidFill>
              <a:latin typeface="Times New Roman" panose="02020603050405020304" charset="0"/>
              <a:ea typeface="Times New Roman" panose="02020603050405020304"/>
              <a:cs typeface="Times New Roman" panose="02020603050405020304" charset="0"/>
            </a:endParaRPr>
          </a:p>
        </p:txBody>
      </p:sp>
      <p:sp>
        <p:nvSpPr>
          <p:cNvPr id="14" name="Rounded Rectangle 13"/>
          <p:cNvSpPr/>
          <p:nvPr/>
        </p:nvSpPr>
        <p:spPr>
          <a:xfrm>
            <a:off x="380206" y="5791994"/>
            <a:ext cx="1849120" cy="595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smtClean="0">
                <a:solidFill>
                  <a:schemeClr val="tx1"/>
                </a:solidFill>
              </a:rPr>
              <a:t>N</a:t>
            </a:r>
            <a:r>
              <a:rPr lang="en-IN" sz="1400" dirty="0">
                <a:solidFill>
                  <a:schemeClr val="tx1"/>
                </a:solidFill>
              </a:rPr>
              <a:t>. </a:t>
            </a:r>
            <a:r>
              <a:rPr lang="en-IN" sz="1400" dirty="0" err="1">
                <a:solidFill>
                  <a:schemeClr val="tx1"/>
                </a:solidFill>
              </a:rPr>
              <a:t>Shanmukha</a:t>
            </a:r>
            <a:r>
              <a:rPr lang="en-IN" sz="1400" dirty="0">
                <a:solidFill>
                  <a:schemeClr val="tx1"/>
                </a:solidFill>
              </a:rPr>
              <a:t> Rama </a:t>
            </a:r>
            <a:endParaRPr lang="en-IN" sz="1400" dirty="0">
              <a:solidFill>
                <a:schemeClr val="tx1"/>
              </a:solidFill>
            </a:endParaRPr>
          </a:p>
        </p:txBody>
      </p:sp>
      <p:sp>
        <p:nvSpPr>
          <p:cNvPr id="15" name="Rounded Rectangle 14"/>
          <p:cNvSpPr/>
          <p:nvPr/>
        </p:nvSpPr>
        <p:spPr>
          <a:xfrm>
            <a:off x="2361406" y="5791994"/>
            <a:ext cx="8686800" cy="5952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defTabSz="666750">
              <a:lnSpc>
                <a:spcPct val="114000"/>
              </a:lnSpc>
              <a:spcBef>
                <a:spcPct val="0"/>
              </a:spcBef>
              <a:spcAft>
                <a:spcPts val="300"/>
              </a:spcAft>
            </a:pPr>
            <a:r>
              <a:rPr lang="en-IN" sz="1400" dirty="0">
                <a:solidFill>
                  <a:schemeClr val="tx1"/>
                </a:solidFill>
                <a:latin typeface="Times New Roman" panose="02020603050405020304" charset="0"/>
                <a:ea typeface="Times New Roman" panose="02020603050405020304"/>
                <a:cs typeface="Times New Roman" panose="02020603050405020304" charset="0"/>
              </a:rPr>
              <a:t>Users can register as patients and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 </a:t>
            </a:r>
            <a:r>
              <a:rPr lang="en-IN" sz="1400" dirty="0" err="1" smtClean="0">
                <a:solidFill>
                  <a:schemeClr val="tx1"/>
                </a:solidFill>
                <a:latin typeface="Times New Roman" panose="02020603050405020304" charset="0"/>
                <a:ea typeface="Times New Roman" panose="02020603050405020304"/>
                <a:cs typeface="Times New Roman" panose="02020603050405020304" charset="0"/>
                <a:sym typeface="+mn-ea"/>
              </a:rPr>
              <a:t>users,Admin,DC</a:t>
            </a:r>
            <a:r>
              <a:rPr lang="en-IN" sz="1400" smtClean="0">
                <a:solidFill>
                  <a:schemeClr val="tx1"/>
                </a:solidFill>
                <a:latin typeface="Times New Roman" panose="02020603050405020304" charset="0"/>
                <a:ea typeface="Times New Roman" panose="02020603050405020304"/>
                <a:cs typeface="Times New Roman" panose="02020603050405020304" charset="0"/>
                <a:sym typeface="+mn-ea"/>
              </a:rPr>
              <a:t> admin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can </a:t>
            </a:r>
            <a:r>
              <a:rPr lang="en-IN" sz="1400" dirty="0" smtClean="0">
                <a:solidFill>
                  <a:schemeClr val="tx1"/>
                </a:solidFill>
                <a:latin typeface="Times New Roman" panose="02020603050405020304" charset="0"/>
                <a:ea typeface="Times New Roman" panose="02020603050405020304"/>
                <a:cs typeface="Times New Roman" panose="02020603050405020304" charset="0"/>
                <a:sym typeface="+mn-ea"/>
              </a:rPr>
              <a:t>login </a:t>
            </a:r>
            <a:r>
              <a:rPr lang="en-IN" sz="1400" dirty="0">
                <a:solidFill>
                  <a:schemeClr val="tx1"/>
                </a:solidFill>
                <a:latin typeface="Times New Roman" panose="02020603050405020304" charset="0"/>
                <a:ea typeface="Times New Roman" panose="02020603050405020304"/>
                <a:cs typeface="Times New Roman" panose="02020603050405020304" charset="0"/>
                <a:sym typeface="+mn-ea"/>
              </a:rPr>
              <a:t>using their credentials to access the </a:t>
            </a:r>
            <a:r>
              <a:rPr lang="en-IN" sz="1400" dirty="0" err="1" smtClean="0">
                <a:solidFill>
                  <a:schemeClr val="tx1"/>
                </a:solidFill>
                <a:latin typeface="Times New Roman" panose="02020603050405020304" charset="0"/>
                <a:ea typeface="Times New Roman" panose="02020603050405020304"/>
                <a:cs typeface="Times New Roman" panose="02020603050405020304" charset="0"/>
                <a:sym typeface="+mn-ea"/>
              </a:rPr>
              <a:t>system.Also</a:t>
            </a:r>
            <a:r>
              <a:rPr lang="en-IN" sz="1400" dirty="0" smtClean="0">
                <a:solidFill>
                  <a:schemeClr val="tx1"/>
                </a:solidFill>
                <a:latin typeface="Times New Roman" panose="02020603050405020304" charset="0"/>
                <a:ea typeface="Times New Roman" panose="02020603050405020304"/>
                <a:cs typeface="Times New Roman" panose="02020603050405020304" charset="0"/>
                <a:sym typeface="+mn-ea"/>
              </a:rPr>
              <a:t> manages doctors details. </a:t>
            </a:r>
            <a:endParaRPr lang="en-IN" sz="1400" dirty="0">
              <a:solidFill>
                <a:schemeClr val="tx1"/>
              </a:solidFill>
              <a:latin typeface="Times New Roman" panose="02020603050405020304" charset="0"/>
              <a:ea typeface="Times New Roman" panose="02020603050405020304"/>
              <a:cs typeface="Times New Roman" panose="02020603050405020304" charset="0"/>
              <a:sym typeface="+mn-ea"/>
            </a:endParaRPr>
          </a:p>
        </p:txBody>
      </p:sp>
      <p:sp>
        <p:nvSpPr>
          <p:cNvPr id="16" name="Title 2"/>
          <p:cNvSpPr txBox="1"/>
          <p:nvPr/>
        </p:nvSpPr>
        <p:spPr>
          <a:xfrm>
            <a:off x="1066006" y="270188"/>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a:t>
            </a:r>
            <a:r>
              <a:rPr lang="en-IN" sz="1800" b="1" kern="0" dirty="0" smtClean="0">
                <a:solidFill>
                  <a:sysClr val="windowText" lastClr="000000"/>
                </a:solidFill>
              </a:rPr>
              <a:t>Control</a:t>
            </a:r>
            <a:br>
              <a:rPr lang="en-IN" sz="1800" b="1" kern="0" dirty="0" smtClean="0">
                <a:solidFill>
                  <a:sysClr val="windowText" lastClr="000000"/>
                </a:solidFill>
              </a:rPr>
            </a:br>
            <a:endParaRPr lang="en-IN" sz="1800" b="1" kern="0" dirty="0">
              <a:solidFill>
                <a:sysClr val="windowText" lastClr="000000"/>
              </a:solidFill>
            </a:endParaRPr>
          </a:p>
        </p:txBody>
      </p:sp>
      <p:sp>
        <p:nvSpPr>
          <p:cNvPr id="17" name="Rectangle 16"/>
          <p:cNvSpPr/>
          <p:nvPr/>
        </p:nvSpPr>
        <p:spPr>
          <a:xfrm>
            <a:off x="227806" y="610394"/>
            <a:ext cx="11658599" cy="6019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2" name="Rectangle 1"/>
          <p:cNvSpPr/>
          <p:nvPr/>
        </p:nvSpPr>
        <p:spPr>
          <a:xfrm>
            <a:off x="330806" y="738188"/>
            <a:ext cx="3388876" cy="369332"/>
          </a:xfrm>
          <a:prstGeom prst="rect">
            <a:avLst/>
          </a:prstGeom>
        </p:spPr>
        <p:txBody>
          <a:bodyPr wrap="none">
            <a:spAutoFit/>
          </a:bodyPr>
          <a:lstStyle/>
          <a:p>
            <a:r>
              <a:rPr lang="en-US" sz="1800" b="1" dirty="0"/>
              <a:t>Planning - Tasks &amp; Task Allocation</a:t>
            </a:r>
            <a:endParaRPr lang="en-US" sz="1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Demonstration</a:t>
            </a:r>
            <a:endParaRPr lang="en-IN" sz="1800" b="1"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7874</Words>
  <Application>WPS Presentation</Application>
  <PresentationFormat>Custom</PresentationFormat>
  <Paragraphs>267</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PT Sans</vt:lpstr>
      <vt:lpstr>Segoe Print</vt:lpstr>
      <vt:lpstr>Calibri</vt:lpstr>
      <vt:lpstr>Open Sans</vt:lpstr>
      <vt:lpstr>Calibri Light</vt:lpstr>
      <vt:lpstr>Open Sans</vt:lpstr>
      <vt:lpstr>Times New Roman</vt:lpstr>
      <vt:lpstr>Times New Roman</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platform based Lending Software System</dc:title>
  <dc:creator>Kamal Kumar R</dc:creator>
  <cp:lastModifiedBy>mahesh.p</cp:lastModifiedBy>
  <cp:revision>644</cp:revision>
  <dcterms:created xsi:type="dcterms:W3CDTF">2022-01-11T11:03:00Z</dcterms:created>
  <dcterms:modified xsi:type="dcterms:W3CDTF">2023-07-10T04:36:39Z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2022-01-12T03:30:00Z</vt:filetime>
  </property>
  <property fmtid="{D5CDD505-2E9C-101B-9397-08002B2CF9AE}" pid="3" name="Creator">
    <vt:lpwstr>Adobe InDesign 17.0 (Windows)</vt:lpwstr>
  </property>
  <property fmtid="{D5CDD505-2E9C-101B-9397-08002B2CF9AE}" pid="4" name="LastSaved">
    <vt:filetime>2022-01-12T03:30:00Z</vt:filetime>
  </property>
  <property fmtid="{D5CDD505-2E9C-101B-9397-08002B2CF9AE}" pid="5" name="ICV">
    <vt:lpwstr>8E0E757C17714F0EB867B8DD60DE1E52</vt:lpwstr>
  </property>
  <property fmtid="{D5CDD505-2E9C-101B-9397-08002B2CF9AE}" pid="6" name="KSOProductBuildVer">
    <vt:lpwstr>1033-11.2.0.11537</vt:lpwstr>
  </property>
</Properties>
</file>