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83" r:id="rId16"/>
    <p:sldId id="270" r:id="rId17"/>
    <p:sldId id="271" r:id="rId18"/>
    <p:sldId id="272" r:id="rId19"/>
    <p:sldId id="286" r:id="rId20"/>
    <p:sldId id="273" r:id="rId21"/>
    <p:sldId id="285" r:id="rId22"/>
    <p:sldId id="274" r:id="rId23"/>
    <p:sldId id="287" r:id="rId24"/>
    <p:sldId id="275" r:id="rId25"/>
    <p:sldId id="276" r:id="rId26"/>
    <p:sldId id="288" r:id="rId27"/>
    <p:sldId id="277" r:id="rId28"/>
    <p:sldId id="289" r:id="rId29"/>
    <p:sldId id="278" r:id="rId30"/>
    <p:sldId id="279" r:id="rId31"/>
    <p:sldId id="280" r:id="rId32"/>
    <p:sldId id="281" r:id="rId33"/>
    <p:sldId id="284" r:id="rId34"/>
    <p:sldId id="290" r:id="rId35"/>
    <p:sldId id="291" r:id="rId36"/>
    <p:sldId id="292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44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8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66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5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8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16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84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2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0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7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2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3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6877D-B7EF-DFAA-0ED1-7D1143AF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21901"/>
            <a:ext cx="8596668" cy="334035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        SEMINAR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                          </a:t>
            </a:r>
            <a:r>
              <a:rPr lang="en-US" sz="1800" dirty="0"/>
              <a:t>                By,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                Sandra Anna </a:t>
            </a:r>
            <a:r>
              <a:rPr lang="en-US" sz="1800" dirty="0" err="1"/>
              <a:t>Joshy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                S1 MSc Computer Science</a:t>
            </a:r>
            <a:br>
              <a:rPr lang="en-US" sz="4800" dirty="0"/>
            </a:br>
            <a:r>
              <a:rPr lang="en-US" sz="4800" dirty="0"/>
              <a:t>                         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DF63-30EF-E7E2-8D9F-3724B63961A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62268" y="2295331"/>
            <a:ext cx="8434875" cy="34896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20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9028-6E78-5D35-9CD1-DCEBB955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4.Bourne again shell</a:t>
            </a:r>
            <a:r>
              <a:rPr lang="en-US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(bash)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464F-05A1-E28C-77C7-A3C25B575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10140"/>
            <a:ext cx="10363826" cy="4674636"/>
          </a:xfrm>
        </p:spPr>
        <p:txBody>
          <a:bodyPr>
            <a:normAutofit/>
          </a:bodyPr>
          <a:lstStyle/>
          <a:p>
            <a:r>
              <a:rPr lang="en-US" cap="none" dirty="0"/>
              <a:t>Developed by </a:t>
            </a:r>
            <a:r>
              <a:rPr lang="en-US" u="sng" cap="none" dirty="0"/>
              <a:t>Brian Fox and Chet Ramey </a:t>
            </a:r>
            <a:r>
              <a:rPr lang="en-US" cap="none" dirty="0"/>
              <a:t>at Free Software Foundation under their GNU project.</a:t>
            </a:r>
          </a:p>
          <a:p>
            <a:r>
              <a:rPr lang="en-US" cap="none" dirty="0"/>
              <a:t>It provides all the interactive features of the C shell and the Korn shell.</a:t>
            </a:r>
          </a:p>
          <a:p>
            <a:r>
              <a:rPr lang="en-US" cap="none" dirty="0"/>
              <a:t> </a:t>
            </a:r>
            <a:r>
              <a:rPr lang="en-US" cap="none" dirty="0" err="1"/>
              <a:t>Enchancement</a:t>
            </a:r>
            <a:r>
              <a:rPr lang="en-US" cap="none" dirty="0"/>
              <a:t> of  </a:t>
            </a:r>
            <a:r>
              <a:rPr lang="en-US" cap="none" dirty="0" err="1"/>
              <a:t>Bourne</a:t>
            </a:r>
            <a:r>
              <a:rPr lang="en-US" cap="none" dirty="0"/>
              <a:t> shell.</a:t>
            </a:r>
          </a:p>
          <a:p>
            <a:r>
              <a:rPr lang="en-US" cap="none" dirty="0"/>
              <a:t>The executable file name is </a:t>
            </a:r>
            <a:r>
              <a:rPr lang="en-US" cap="none" dirty="0">
                <a:latin typeface="Arial Black" panose="020B0A04020102020204" pitchFamily="34" charset="0"/>
              </a:rPr>
              <a:t>‘bash’</a:t>
            </a:r>
            <a:r>
              <a:rPr lang="en-US" cap="none" dirty="0"/>
              <a:t>.</a:t>
            </a:r>
          </a:p>
          <a:p>
            <a:r>
              <a:rPr lang="en-US" cap="none" dirty="0"/>
              <a:t>For the GNU </a:t>
            </a:r>
            <a:r>
              <a:rPr lang="en-US" cap="none" dirty="0" err="1"/>
              <a:t>Bourne</a:t>
            </a:r>
            <a:r>
              <a:rPr lang="en-US" cap="none" dirty="0"/>
              <a:t>-Again shell the: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Command full-path name is : /</a:t>
            </a:r>
            <a:r>
              <a:rPr lang="en-US" cap="none" dirty="0">
                <a:latin typeface="Monotype Corsiva" panose="03010101010201010101" pitchFamily="66" charset="0"/>
              </a:rPr>
              <a:t>bin/bash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Default prompt for a non-root user is : bash-</a:t>
            </a:r>
            <a:r>
              <a:rPr lang="en-US" cap="none" dirty="0" err="1"/>
              <a:t>x.xx</a:t>
            </a:r>
            <a:r>
              <a:rPr lang="en-US" cap="none" dirty="0"/>
              <a:t>$(Where </a:t>
            </a:r>
            <a:r>
              <a:rPr lang="en-US" cap="none" dirty="0" err="1"/>
              <a:t>x.xx</a:t>
            </a:r>
            <a:r>
              <a:rPr lang="en-US" cap="none" dirty="0"/>
              <a:t> indicates the shell version number .</a:t>
            </a:r>
          </a:p>
          <a:p>
            <a:pPr marL="0" indent="0">
              <a:buNone/>
            </a:pPr>
            <a:r>
              <a:rPr lang="en-US" cap="none" dirty="0"/>
              <a:t>     For </a:t>
            </a:r>
            <a:r>
              <a:rPr lang="en-US" cap="none" dirty="0" err="1"/>
              <a:t>eg</a:t>
            </a:r>
            <a:r>
              <a:rPr lang="en-US" cap="none" dirty="0"/>
              <a:t> : bash-3.50$)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Root user default prompt is : bash-</a:t>
            </a:r>
            <a:r>
              <a:rPr lang="en-US" cap="none" dirty="0" err="1"/>
              <a:t>x.xx</a:t>
            </a:r>
            <a:r>
              <a:rPr lang="en-US" cap="none" dirty="0"/>
              <a:t>#. (Where </a:t>
            </a:r>
            <a:r>
              <a:rPr lang="en-US" cap="none" dirty="0" err="1"/>
              <a:t>x.xx</a:t>
            </a:r>
            <a:r>
              <a:rPr lang="en-US" cap="none" dirty="0"/>
              <a:t> indicates the shell version number . For </a:t>
            </a:r>
            <a:r>
              <a:rPr lang="en-US" cap="none" dirty="0" err="1"/>
              <a:t>eg</a:t>
            </a:r>
            <a:r>
              <a:rPr lang="en-US" cap="none" dirty="0"/>
              <a:t> : bash-3.50$)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cap="none" dirty="0"/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87947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5546-C65B-5823-7C17-C79B58AA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7296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5.TC Shell or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tcsh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shell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732E-5996-3A50-05ED-4ED85714E0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9429"/>
            <a:ext cx="10363826" cy="2789854"/>
          </a:xfrm>
        </p:spPr>
        <p:txBody>
          <a:bodyPr>
            <a:normAutofit/>
          </a:bodyPr>
          <a:lstStyle/>
          <a:p>
            <a:r>
              <a:rPr lang="en-US" cap="none" dirty="0" err="1"/>
              <a:t>Tcsh</a:t>
            </a:r>
            <a:r>
              <a:rPr lang="en-US" cap="none" dirty="0"/>
              <a:t> stands for Tom’s C shell .</a:t>
            </a:r>
          </a:p>
          <a:p>
            <a:r>
              <a:rPr lang="en-US" cap="none" dirty="0" err="1"/>
              <a:t>Enchancement</a:t>
            </a:r>
            <a:r>
              <a:rPr lang="en-US" cap="none" dirty="0"/>
              <a:t> of the C shell.</a:t>
            </a:r>
          </a:p>
          <a:p>
            <a:r>
              <a:rPr lang="en-US" cap="none" dirty="0"/>
              <a:t>Can execute the </a:t>
            </a:r>
            <a:r>
              <a:rPr lang="en-US" cap="none" dirty="0" err="1"/>
              <a:t>Tcsh</a:t>
            </a:r>
            <a:r>
              <a:rPr lang="en-US" cap="none" dirty="0"/>
              <a:t> shell by typing either </a:t>
            </a:r>
            <a:r>
              <a:rPr lang="en-US" cap="none" dirty="0" err="1">
                <a:latin typeface="Monotype Corsiva" panose="03010101010201010101" pitchFamily="66" charset="0"/>
              </a:rPr>
              <a:t>csh</a:t>
            </a:r>
            <a:r>
              <a:rPr lang="en-US" cap="none" dirty="0">
                <a:latin typeface="Monotype Corsiva" panose="03010101010201010101" pitchFamily="66" charset="0"/>
              </a:rPr>
              <a:t> </a:t>
            </a:r>
            <a:r>
              <a:rPr lang="en-US" cap="none" dirty="0"/>
              <a:t> or </a:t>
            </a:r>
            <a:r>
              <a:rPr lang="en-US" cap="none" dirty="0" err="1">
                <a:latin typeface="Monotype Corsiva" panose="03010101010201010101" pitchFamily="66" charset="0"/>
              </a:rPr>
              <a:t>tcsh</a:t>
            </a:r>
            <a:r>
              <a:rPr lang="en-US" cap="none" dirty="0"/>
              <a:t> .</a:t>
            </a:r>
          </a:p>
          <a:p>
            <a:r>
              <a:rPr lang="en-US" cap="none" dirty="0"/>
              <a:t>It provides all the features of the C shell together with </a:t>
            </a:r>
            <a:r>
              <a:rPr lang="en-US" cap="none" dirty="0">
                <a:latin typeface="Monotype Corsiva" panose="03010101010201010101" pitchFamily="66" charset="0"/>
              </a:rPr>
              <a:t>emacs  </a:t>
            </a:r>
            <a:r>
              <a:rPr lang="en-US" cap="none" dirty="0"/>
              <a:t>style editing of the command line. 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65848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0A85-9DC1-F47D-B602-74E99405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6.Restricted shell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B6B9-E1D7-3BA0-74E7-B8DF13A0B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Used to provide limited access on the operating system by the user.</a:t>
            </a:r>
          </a:p>
          <a:p>
            <a:r>
              <a:rPr lang="en-US" cap="none" dirty="0"/>
              <a:t>Used for guest users who only need limited rights and permissions.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50634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A6D-285C-4EAB-9559-D046C1D9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7.A shell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2E8B-9F60-BEA8-B9E3-19AD47C0A6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Developed by Kenneth </a:t>
            </a:r>
            <a:r>
              <a:rPr lang="en-US" cap="none" dirty="0" err="1"/>
              <a:t>Almquist</a:t>
            </a:r>
            <a:r>
              <a:rPr lang="en-US" cap="none" dirty="0"/>
              <a:t>.</a:t>
            </a:r>
          </a:p>
          <a:p>
            <a:r>
              <a:rPr lang="en-US" cap="none" dirty="0"/>
              <a:t>It emulates </a:t>
            </a:r>
            <a:r>
              <a:rPr lang="en-US" cap="none" dirty="0" err="1"/>
              <a:t>Bourne</a:t>
            </a:r>
            <a:r>
              <a:rPr lang="en-US" cap="none" dirty="0"/>
              <a:t> shell.</a:t>
            </a:r>
          </a:p>
          <a:p>
            <a:r>
              <a:rPr lang="en-US" cap="none" dirty="0"/>
              <a:t>A shell is suitable for the computers  having limited memory.</a:t>
            </a:r>
          </a:p>
          <a:p>
            <a:r>
              <a:rPr lang="en-US" cap="none" dirty="0"/>
              <a:t>The executable file name for the A shell is </a:t>
            </a:r>
            <a:r>
              <a:rPr lang="en-US" cap="none" dirty="0">
                <a:latin typeface="Arial Black" panose="020B0A04020102020204" pitchFamily="34" charset="0"/>
              </a:rPr>
              <a:t>‘ash’</a:t>
            </a:r>
            <a:r>
              <a:rPr lang="en-US" cap="none" dirty="0"/>
              <a:t>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99227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E171-C862-88CF-7F8B-9EC2C726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8. Z shell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287D-C93A-F0E4-AFDF-E1C19AA92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Offers the features of </a:t>
            </a:r>
            <a:r>
              <a:rPr lang="en-US" cap="none" dirty="0" err="1"/>
              <a:t>Tcsh</a:t>
            </a:r>
            <a:r>
              <a:rPr lang="en-US" cap="none" dirty="0"/>
              <a:t> and Korn shell.</a:t>
            </a:r>
          </a:p>
          <a:p>
            <a:r>
              <a:rPr lang="en-US" cap="none" dirty="0"/>
              <a:t>Provides a large number of utilities and extensive documentation.</a:t>
            </a:r>
          </a:p>
          <a:p>
            <a:r>
              <a:rPr lang="en-US" cap="none" dirty="0"/>
              <a:t> The executable file name is </a:t>
            </a:r>
            <a:r>
              <a:rPr lang="en-US" cap="none" dirty="0">
                <a:latin typeface="Arial Black" panose="020B0A04020102020204" pitchFamily="34" charset="0"/>
              </a:rPr>
              <a:t>‘</a:t>
            </a:r>
            <a:r>
              <a:rPr lang="en-US" cap="none" dirty="0" err="1">
                <a:latin typeface="Arial Black" panose="020B0A04020102020204" pitchFamily="34" charset="0"/>
              </a:rPr>
              <a:t>zsh</a:t>
            </a:r>
            <a:r>
              <a:rPr lang="en-US" cap="none" dirty="0">
                <a:latin typeface="Arial Black" panose="020B0A04020102020204" pitchFamily="34" charset="0"/>
              </a:rPr>
              <a:t>’</a:t>
            </a:r>
            <a:r>
              <a:rPr lang="en-US" cap="none" dirty="0"/>
              <a:t>.</a:t>
            </a:r>
          </a:p>
          <a:p>
            <a:r>
              <a:rPr lang="en-US" cap="none" dirty="0"/>
              <a:t>Features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Spelling correction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Theming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Sharing command history across multiple terminals 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10345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AC6-DDE5-17EF-24D8-EC72770C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1927"/>
            <a:ext cx="10364451" cy="60649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between various shell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BC529-585F-75D8-3EDE-6EE09DE1E3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6670804"/>
              </p:ext>
            </p:extLst>
          </p:nvPr>
        </p:nvGraphicFramePr>
        <p:xfrm>
          <a:off x="550508" y="1362269"/>
          <a:ext cx="8061648" cy="518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723">
                  <a:extLst>
                    <a:ext uri="{9D8B030D-6E8A-4147-A177-3AD203B41FA5}">
                      <a16:colId xmlns:a16="http://schemas.microsoft.com/office/drawing/2014/main" val="2814189194"/>
                    </a:ext>
                  </a:extLst>
                </a:gridCol>
                <a:gridCol w="1144071">
                  <a:extLst>
                    <a:ext uri="{9D8B030D-6E8A-4147-A177-3AD203B41FA5}">
                      <a16:colId xmlns:a16="http://schemas.microsoft.com/office/drawing/2014/main" val="2832989025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3386193840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473030589"/>
                    </a:ext>
                  </a:extLst>
                </a:gridCol>
                <a:gridCol w="1483568">
                  <a:extLst>
                    <a:ext uri="{9D8B030D-6E8A-4147-A177-3AD203B41FA5}">
                      <a16:colId xmlns:a16="http://schemas.microsoft.com/office/drawing/2014/main" val="51156292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21979631"/>
                    </a:ext>
                  </a:extLst>
                </a:gridCol>
              </a:tblGrid>
              <a:tr h="487912">
                <a:tc>
                  <a:txBody>
                    <a:bodyPr/>
                    <a:lstStyle/>
                    <a:p>
                      <a:r>
                        <a:rPr lang="en-US" dirty="0"/>
                        <a:t>   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Bourne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Korn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Tcsh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Bash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00509"/>
                  </a:ext>
                </a:extLst>
              </a:tr>
              <a:tr h="487912">
                <a:tc>
                  <a:txBody>
                    <a:bodyPr/>
                    <a:lstStyle/>
                    <a:p>
                      <a:r>
                        <a:rPr lang="en-US" dirty="0"/>
                        <a:t>Background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69166"/>
                  </a:ext>
                </a:extLst>
              </a:tr>
              <a:tr h="487912">
                <a:tc>
                  <a:txBody>
                    <a:bodyPr/>
                    <a:lstStyle/>
                    <a:p>
                      <a:r>
                        <a:rPr lang="en-US" dirty="0"/>
                        <a:t>Command history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87326"/>
                  </a:ext>
                </a:extLst>
              </a:tr>
              <a:tr h="278807">
                <a:tc>
                  <a:txBody>
                    <a:bodyPr/>
                    <a:lstStyle/>
                    <a:p>
                      <a:r>
                        <a:rPr lang="en-US" dirty="0"/>
                        <a:t>I/O redirection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32547"/>
                  </a:ext>
                </a:extLst>
              </a:tr>
              <a:tr h="278807">
                <a:tc>
                  <a:txBody>
                    <a:bodyPr/>
                    <a:lstStyle/>
                    <a:p>
                      <a:r>
                        <a:rPr lang="en-US" dirty="0"/>
                        <a:t>Shell scripts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268"/>
                  </a:ext>
                </a:extLst>
              </a:tr>
              <a:tr h="397557">
                <a:tc>
                  <a:txBody>
                    <a:bodyPr/>
                    <a:lstStyle/>
                    <a:p>
                      <a:r>
                        <a:rPr lang="en-US" dirty="0"/>
                        <a:t>Command alias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358366"/>
                  </a:ext>
                </a:extLst>
              </a:tr>
              <a:tr h="487912">
                <a:tc>
                  <a:txBody>
                    <a:bodyPr/>
                    <a:lstStyle/>
                    <a:p>
                      <a:r>
                        <a:rPr lang="en-US" dirty="0"/>
                        <a:t>File name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76962"/>
                  </a:ext>
                </a:extLst>
              </a:tr>
              <a:tr h="487912">
                <a:tc>
                  <a:txBody>
                    <a:bodyPr/>
                    <a:lstStyle/>
                    <a:p>
                      <a:r>
                        <a:rPr lang="en-US" dirty="0"/>
                        <a:t>Command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039296"/>
                  </a:ext>
                </a:extLst>
              </a:tr>
              <a:tr h="487912">
                <a:tc>
                  <a:txBody>
                    <a:bodyPr/>
                    <a:lstStyle/>
                    <a:p>
                      <a:r>
                        <a:rPr lang="en-US" dirty="0"/>
                        <a:t>Command line editing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52987"/>
                  </a:ext>
                </a:extLst>
              </a:tr>
              <a:tr h="278807">
                <a:tc>
                  <a:txBody>
                    <a:bodyPr/>
                    <a:lstStyle/>
                    <a:p>
                      <a:r>
                        <a:rPr lang="en-US" dirty="0"/>
                        <a:t>Job control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12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53CE-2A6B-28BE-0F29-43B2846B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375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Steps to  create a shell script 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95EF-5019-6157-9B94-846AC2FF0F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62270"/>
            <a:ext cx="10363826" cy="44289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/>
              <a:t>Create a file using a vi editor (or other editor).Name script file with extension </a:t>
            </a:r>
            <a:r>
              <a:rPr lang="en-US" cap="none" dirty="0">
                <a:latin typeface="Arial Black" panose="020B0A04020102020204" pitchFamily="34" charset="0"/>
              </a:rPr>
              <a:t>.</a:t>
            </a:r>
            <a:r>
              <a:rPr lang="en-US" cap="none" dirty="0" err="1">
                <a:latin typeface="Arial Black" panose="020B0A04020102020204" pitchFamily="34" charset="0"/>
              </a:rPr>
              <a:t>sh</a:t>
            </a:r>
            <a:r>
              <a:rPr lang="en-US" cap="none" dirty="0">
                <a:latin typeface="Arial Black" panose="020B0A04020102020204" pitchFamily="34" charset="0"/>
              </a:rPr>
              <a:t> </a:t>
            </a:r>
            <a:r>
              <a:rPr lang="en-US" cap="non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Start the script with </a:t>
            </a:r>
            <a:r>
              <a:rPr lang="en-US" cap="none" dirty="0">
                <a:latin typeface="Arial Black" panose="020B0A04020102020204" pitchFamily="34" charset="0"/>
              </a:rPr>
              <a:t>#!/bin/bash</a:t>
            </a:r>
            <a:r>
              <a:rPr lang="en-US" cap="none" dirty="0"/>
              <a:t> (name of the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Write some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Save the script file as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To execute the script use any of these two steps :</a:t>
            </a:r>
          </a:p>
          <a:p>
            <a:pPr marL="457200" indent="-457200">
              <a:buFont typeface="+mj-lt"/>
              <a:buAutoNum type="alphaLcParenR"/>
            </a:pPr>
            <a:r>
              <a:rPr lang="en-US" cap="none" dirty="0"/>
              <a:t>Give execute permission for the file using </a:t>
            </a:r>
            <a:r>
              <a:rPr lang="en-US" cap="none" dirty="0" err="1"/>
              <a:t>chmod</a:t>
            </a:r>
            <a:r>
              <a:rPr lang="en-US" cap="none" dirty="0"/>
              <a:t> command :  </a:t>
            </a:r>
            <a:r>
              <a:rPr lang="en-US" cap="none" dirty="0" err="1">
                <a:latin typeface="Arial Black" panose="020B0A04020102020204" pitchFamily="34" charset="0"/>
              </a:rPr>
              <a:t>chmodu+x</a:t>
            </a:r>
            <a:r>
              <a:rPr lang="en-US" cap="none" dirty="0">
                <a:latin typeface="Arial Black" panose="020B0A04020102020204" pitchFamily="34" charset="0"/>
              </a:rPr>
              <a:t> filename.sh </a:t>
            </a:r>
            <a:r>
              <a:rPr lang="en-US" cap="none" dirty="0"/>
              <a:t>or</a:t>
            </a:r>
          </a:p>
          <a:p>
            <a:pPr marL="0" indent="0">
              <a:buNone/>
            </a:pPr>
            <a:r>
              <a:rPr lang="en-US" cap="none" dirty="0"/>
              <a:t>       </a:t>
            </a:r>
            <a:r>
              <a:rPr lang="en-US" cap="none" dirty="0" err="1">
                <a:latin typeface="Arial Black" panose="020B0A04020102020204" pitchFamily="34" charset="0"/>
              </a:rPr>
              <a:t>chmod</a:t>
            </a:r>
            <a:r>
              <a:rPr lang="en-US" cap="none" dirty="0">
                <a:latin typeface="Arial Black" panose="020B0A04020102020204" pitchFamily="34" charset="0"/>
              </a:rPr>
              <a:t> 755 filename.sh </a:t>
            </a:r>
            <a:r>
              <a:rPr lang="en-US" cap="none" dirty="0"/>
              <a:t>and then run using</a:t>
            </a:r>
            <a:r>
              <a:rPr lang="en-US" cap="none" dirty="0">
                <a:latin typeface="Arial Black" panose="020B0A04020102020204" pitchFamily="34" charset="0"/>
              </a:rPr>
              <a:t> ./filename.sh</a:t>
            </a:r>
          </a:p>
          <a:p>
            <a:pPr marL="0" indent="0">
              <a:buNone/>
            </a:pPr>
            <a:r>
              <a:rPr lang="en-US" cap="none" dirty="0">
                <a:latin typeface="Arial Black" panose="020B0A04020102020204" pitchFamily="34" charset="0"/>
              </a:rPr>
              <a:t> </a:t>
            </a:r>
            <a:r>
              <a:rPr lang="en-US" cap="none" dirty="0"/>
              <a:t>b)    Use </a:t>
            </a:r>
            <a:r>
              <a:rPr lang="en-US" cap="none" dirty="0">
                <a:latin typeface="Arial Black" panose="020B0A04020102020204" pitchFamily="34" charset="0"/>
              </a:rPr>
              <a:t>bash filename.sh</a:t>
            </a:r>
            <a:endParaRPr lang="en-US" cap="none" dirty="0"/>
          </a:p>
          <a:p>
            <a:pPr marL="0" indent="0">
              <a:buNone/>
            </a:pPr>
            <a:endParaRPr lang="en-US" cap="none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1244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F9EE-385B-20E0-A486-41905A21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1257"/>
            <a:ext cx="10364451" cy="805543"/>
          </a:xfrm>
        </p:spPr>
        <p:txBody>
          <a:bodyPr/>
          <a:lstStyle/>
          <a:p>
            <a:r>
              <a:rPr lang="en-US" dirty="0"/>
              <a:t>Example of a simple shell 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9D28-40D8-C1BD-E8CC-1EF980C92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3733" y="1175658"/>
            <a:ext cx="10363826" cy="531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#!/</a:t>
            </a:r>
            <a:r>
              <a:rPr lang="en-US" cap="none" dirty="0"/>
              <a:t>bin</a:t>
            </a:r>
            <a:r>
              <a:rPr lang="en-US" dirty="0"/>
              <a:t>/</a:t>
            </a:r>
            <a:r>
              <a:rPr lang="en-US" cap="none" dirty="0"/>
              <a:t>bash</a:t>
            </a:r>
          </a:p>
          <a:p>
            <a:pPr marL="0" indent="0">
              <a:buNone/>
            </a:pPr>
            <a:r>
              <a:rPr lang="en-US" cap="none" dirty="0"/>
              <a:t>           echo “Our first script”</a:t>
            </a:r>
          </a:p>
          <a:p>
            <a:pPr marL="0" indent="0">
              <a:buNone/>
            </a:pPr>
            <a:r>
              <a:rPr lang="en-US" cap="none" dirty="0"/>
              <a:t>           echo “----------------”</a:t>
            </a:r>
          </a:p>
          <a:p>
            <a:pPr marL="0" indent="0">
              <a:buNone/>
            </a:pPr>
            <a:r>
              <a:rPr lang="en-US" cap="none" dirty="0"/>
              <a:t>           echo “Welcome to BASH Programming”</a:t>
            </a:r>
          </a:p>
          <a:p>
            <a:pPr marL="0" indent="0">
              <a:buNone/>
            </a:pPr>
            <a:r>
              <a:rPr lang="en-US" cap="none" dirty="0"/>
              <a:t>    save this script with name ‘first.sh’ .To execute, use the following commands:</a:t>
            </a:r>
          </a:p>
          <a:p>
            <a:pPr marL="0" indent="0">
              <a:buNone/>
            </a:pPr>
            <a:r>
              <a:rPr lang="en-US" cap="none" dirty="0"/>
              <a:t>            </a:t>
            </a:r>
            <a:r>
              <a:rPr lang="en-US" cap="none" dirty="0" err="1"/>
              <a:t>chmod</a:t>
            </a:r>
            <a:r>
              <a:rPr lang="en-US" cap="none" dirty="0"/>
              <a:t> </a:t>
            </a:r>
            <a:r>
              <a:rPr lang="en-US" cap="none" dirty="0" err="1"/>
              <a:t>u+x</a:t>
            </a:r>
            <a:r>
              <a:rPr lang="en-US" cap="none" dirty="0"/>
              <a:t> first.sh</a:t>
            </a:r>
          </a:p>
          <a:p>
            <a:pPr marL="0" indent="0">
              <a:buNone/>
            </a:pPr>
            <a:r>
              <a:rPr lang="en-US" cap="none" dirty="0"/>
              <a:t>            ./first.sh</a:t>
            </a:r>
          </a:p>
          <a:p>
            <a:pPr marL="0" indent="0">
              <a:buNone/>
            </a:pPr>
            <a:r>
              <a:rPr lang="en-US" cap="none" dirty="0"/>
              <a:t>    </a:t>
            </a:r>
            <a:r>
              <a:rPr lang="en-US" cap="none" dirty="0">
                <a:latin typeface="Arial Rounded MT Bold" panose="020F070403050403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cap="none" dirty="0">
                <a:latin typeface="Arial Rounded MT Bold" panose="020F0704030504030204" pitchFamily="34" charset="0"/>
              </a:rPr>
              <a:t>              </a:t>
            </a:r>
            <a:r>
              <a:rPr lang="en-US" cap="none" dirty="0"/>
              <a:t>Our first script</a:t>
            </a:r>
          </a:p>
          <a:p>
            <a:pPr marL="0" indent="0">
              <a:buNone/>
            </a:pPr>
            <a:r>
              <a:rPr lang="en-US" cap="none" dirty="0"/>
              <a:t>             ----------------</a:t>
            </a:r>
          </a:p>
          <a:p>
            <a:pPr marL="0" indent="0">
              <a:buNone/>
            </a:pPr>
            <a:r>
              <a:rPr lang="en-US" cap="none" dirty="0"/>
              <a:t>             Welcome to BASH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7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1AFF-1C04-1613-23A1-F0FEE4D2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5720"/>
          </a:xfrm>
        </p:spPr>
        <p:txBody>
          <a:bodyPr/>
          <a:lstStyle/>
          <a:p>
            <a:pPr algn="l"/>
            <a:r>
              <a:rPr lang="en-US" dirty="0"/>
              <a:t>        commands  for files and directories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74AA-A6AF-1BA8-EAA9-D4B1F83083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4238"/>
            <a:ext cx="10363826" cy="5383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cap="none" dirty="0"/>
              <a:t>cd:</a:t>
            </a:r>
          </a:p>
          <a:p>
            <a:pPr marL="0" indent="0">
              <a:buNone/>
            </a:pPr>
            <a:r>
              <a:rPr lang="en-US" cap="none" dirty="0"/>
              <a:t>      To change directory – change the current working directory to a specific </a:t>
            </a:r>
            <a:r>
              <a:rPr lang="en-US" cap="none" dirty="0" err="1"/>
              <a:t>dirtectory</a:t>
            </a:r>
            <a:r>
              <a:rPr lang="en-US" cap="none" dirty="0"/>
              <a:t>.</a:t>
            </a:r>
          </a:p>
          <a:p>
            <a:pPr marL="0" indent="0">
              <a:buNone/>
            </a:pPr>
            <a:r>
              <a:rPr lang="en-US" cap="none" dirty="0"/>
              <a:t>   syntax:</a:t>
            </a:r>
          </a:p>
          <a:p>
            <a:pPr marL="0" indent="0">
              <a:buNone/>
            </a:pPr>
            <a:r>
              <a:rPr lang="en-US" cap="none" dirty="0"/>
              <a:t>                 cd[options][directory] </a:t>
            </a:r>
          </a:p>
          <a:p>
            <a:pPr marL="0" indent="0">
              <a:buNone/>
            </a:pPr>
            <a:r>
              <a:rPr lang="en-US" cap="none" dirty="0"/>
              <a:t>    cd~   change to your home directory</a:t>
            </a:r>
          </a:p>
          <a:p>
            <a:pPr marL="0" indent="0">
              <a:buNone/>
            </a:pPr>
            <a:r>
              <a:rPr lang="en-US" cap="none" dirty="0"/>
              <a:t>    cd/    change to root directory</a:t>
            </a:r>
          </a:p>
          <a:p>
            <a:pPr marL="0" indent="0">
              <a:buNone/>
            </a:pPr>
            <a:r>
              <a:rPr lang="en-US" cap="none" dirty="0"/>
              <a:t>    cd..    Change to parent directory</a:t>
            </a:r>
          </a:p>
          <a:p>
            <a:pPr marL="0" indent="0">
              <a:buNone/>
            </a:pPr>
            <a:r>
              <a:rPr lang="en-US" cap="none" dirty="0"/>
              <a:t>    cd-     change to previous  directory where you working earlier</a:t>
            </a:r>
          </a:p>
          <a:p>
            <a:pPr marL="0" indent="0">
              <a:buNone/>
            </a:pPr>
            <a:r>
              <a:rPr lang="en-US" cap="none" dirty="0"/>
              <a:t>  </a:t>
            </a:r>
            <a:r>
              <a:rPr lang="en-US" cap="none" dirty="0" err="1"/>
              <a:t>eg</a:t>
            </a:r>
            <a:r>
              <a:rPr lang="en-US" cap="none" dirty="0"/>
              <a:t> :  cd /bin</a:t>
            </a:r>
          </a:p>
          <a:p>
            <a:pPr marL="0" indent="0">
              <a:buNone/>
            </a:pPr>
            <a:r>
              <a:rPr lang="en-US" cap="none" dirty="0"/>
              <a:t>         $cd ~</a:t>
            </a:r>
          </a:p>
          <a:p>
            <a:pPr marL="0" indent="0">
              <a:buNone/>
            </a:pPr>
            <a:r>
              <a:rPr lang="en-US" cap="none" dirty="0"/>
              <a:t>          cd ~username</a:t>
            </a:r>
          </a:p>
          <a:p>
            <a:pPr marL="0" indent="0">
              <a:buNone/>
            </a:pPr>
            <a:r>
              <a:rPr lang="en-US" cap="none" dirty="0"/>
              <a:t>          cd dir1/dir2/dir3</a:t>
            </a:r>
          </a:p>
          <a:p>
            <a:pPr marL="0" indent="0">
              <a:buNone/>
            </a:pPr>
            <a:r>
              <a:rPr lang="en-US" cap="none" dirty="0">
                <a:highlight>
                  <a:srgbClr val="FFFF00"/>
                </a:highlight>
              </a:rPr>
              <a:t>      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921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BF3D-2097-AB2C-439A-0FEC2CC9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344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Castellar" panose="020A0402060406010301" pitchFamily="18" charset="0"/>
              </a:rPr>
              <a:t>example</a:t>
            </a:r>
            <a:endParaRPr lang="en-IN" dirty="0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DB02D1-C161-4CCE-04F1-94B80FB2BC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 rot="5400000">
            <a:off x="1505644" y="1458491"/>
            <a:ext cx="3270721" cy="4454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70C0"/>
            </a:solidFill>
          </a:ln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332FDA-E346-DA6C-F1B7-7212AD9BA24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b="40781"/>
          <a:stretch/>
        </p:blipFill>
        <p:spPr>
          <a:xfrm>
            <a:off x="5606869" y="2121480"/>
            <a:ext cx="4454461" cy="3270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70C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4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A9EC92-F817-36A2-5E23-C78CD14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352939"/>
            <a:ext cx="9063825" cy="397484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               SHELL</a:t>
            </a:r>
            <a:br>
              <a:rPr lang="en-US" sz="60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US" sz="60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Various types of shell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linux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commands for files and directories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creating and viewing files using “cat” </a:t>
            </a:r>
            <a:endParaRPr lang="en-IN" sz="6000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1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2E03-9D9D-83A4-C597-CA1BE7F0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01216"/>
            <a:ext cx="10364451" cy="830426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ls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A115-AE62-71EF-99C0-88C6182838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17037"/>
            <a:ext cx="10363826" cy="5840963"/>
          </a:xfrm>
        </p:spPr>
        <p:txBody>
          <a:bodyPr>
            <a:normAutofit/>
          </a:bodyPr>
          <a:lstStyle/>
          <a:p>
            <a:r>
              <a:rPr lang="en-US" cap="none" dirty="0"/>
              <a:t>used to list the content of the specified directory.</a:t>
            </a:r>
          </a:p>
          <a:p>
            <a:r>
              <a:rPr lang="en-US" cap="none" dirty="0"/>
              <a:t> ls [option]  [directory]</a:t>
            </a:r>
          </a:p>
          <a:p>
            <a:pPr marL="0" indent="0">
              <a:buNone/>
            </a:pPr>
            <a:r>
              <a:rPr lang="en-US" cap="none" dirty="0"/>
              <a:t>   -a    List all files including hidden files starting with ‘.’</a:t>
            </a:r>
          </a:p>
          <a:p>
            <a:pPr marL="0" indent="0">
              <a:buNone/>
            </a:pPr>
            <a:r>
              <a:rPr lang="en-US" cap="none" dirty="0"/>
              <a:t>   -d    List directory</a:t>
            </a:r>
          </a:p>
          <a:p>
            <a:pPr marL="0" indent="0">
              <a:buNone/>
            </a:pPr>
            <a:r>
              <a:rPr lang="en-US" cap="none" dirty="0"/>
              <a:t>   -l     List with long format</a:t>
            </a:r>
          </a:p>
          <a:p>
            <a:pPr marL="0" indent="0">
              <a:buNone/>
            </a:pPr>
            <a:r>
              <a:rPr lang="en-US" cap="none" dirty="0"/>
              <a:t>   -r    List in reverse order</a:t>
            </a:r>
          </a:p>
          <a:p>
            <a:pPr marL="0" indent="0">
              <a:buNone/>
            </a:pPr>
            <a:r>
              <a:rPr lang="en-US" cap="none" dirty="0"/>
              <a:t>   -s    Sort by size</a:t>
            </a:r>
          </a:p>
          <a:p>
            <a:pPr marL="0" indent="0">
              <a:buNone/>
            </a:pPr>
            <a:r>
              <a:rPr lang="en-US" cap="none" dirty="0"/>
              <a:t>   -t     Sort by time and date</a:t>
            </a:r>
          </a:p>
          <a:p>
            <a:pPr marL="0" indent="0">
              <a:buNone/>
            </a:pPr>
            <a:r>
              <a:rPr lang="en-US" cap="none" dirty="0"/>
              <a:t>   -X    Sort by extension name</a:t>
            </a:r>
          </a:p>
          <a:p>
            <a:pPr marL="0" indent="0">
              <a:buNone/>
            </a:pPr>
            <a:r>
              <a:rPr lang="en-US" cap="none" dirty="0"/>
              <a:t>   -R    List the file and folder of directory and subdirectory</a:t>
            </a:r>
          </a:p>
          <a:p>
            <a:pPr marL="0" indent="0">
              <a:buNone/>
            </a:pPr>
            <a:r>
              <a:rPr lang="en-US" cap="none" dirty="0"/>
              <a:t>   -C    List entries by columns </a:t>
            </a:r>
          </a:p>
          <a:p>
            <a:pPr marL="0" indent="0">
              <a:buNone/>
            </a:pPr>
            <a:r>
              <a:rPr lang="en-US" cap="none" dirty="0"/>
              <a:t>   -</a:t>
            </a:r>
            <a:r>
              <a:rPr lang="en-US" cap="none" dirty="0" err="1"/>
              <a:t>i</a:t>
            </a:r>
            <a:r>
              <a:rPr lang="en-US" cap="none" dirty="0"/>
              <a:t>     Print </a:t>
            </a:r>
            <a:r>
              <a:rPr lang="en-US" cap="none" dirty="0" err="1"/>
              <a:t>inode</a:t>
            </a:r>
            <a:r>
              <a:rPr lang="en-US" cap="none" dirty="0"/>
              <a:t> number of each file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21335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C7BA-9859-A87F-92FA-7BAF8B6E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09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Castellar" panose="020A0402060406010301" pitchFamily="18" charset="0"/>
              </a:rPr>
              <a:t>Example:</a:t>
            </a:r>
            <a:endParaRPr lang="en-IN" dirty="0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EBFDC16-F193-ADEE-21AD-1094C9746E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 rot="16200000">
            <a:off x="4010141" y="627171"/>
            <a:ext cx="2094102" cy="6214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70C0"/>
            </a:solidFill>
          </a:ln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485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9AC0-5C05-8B98-BB00-1132778F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3" y="562948"/>
            <a:ext cx="10326504" cy="893042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/>
              <a:t>cp</a:t>
            </a:r>
            <a:endParaRPr lang="en-IN" sz="28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DFF6-9195-5CBD-25AB-7280FDE92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103" y="1278294"/>
            <a:ext cx="10485124" cy="5579706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Used to copy the content of one file into another.</a:t>
            </a:r>
          </a:p>
          <a:p>
            <a:pPr marL="0" indent="0">
              <a:buNone/>
            </a:pPr>
            <a:r>
              <a:rPr lang="en-US" sz="2000" cap="none" dirty="0">
                <a:solidFill>
                  <a:srgbClr val="FF0000"/>
                </a:solidFill>
              </a:rPr>
              <a:t>     cp [options]  &lt;source-file&gt;&lt;destination-file&gt;</a:t>
            </a:r>
          </a:p>
          <a:p>
            <a:pPr marL="0" indent="0">
              <a:buNone/>
            </a:pPr>
            <a:r>
              <a:rPr lang="en-US" sz="2000" cap="none" dirty="0"/>
              <a:t>        - if the destination is an existing file ,the file is overwritten : If the destination is an existing     directory , the file is copied into that directory. </a:t>
            </a:r>
          </a:p>
          <a:p>
            <a:pPr marL="0" indent="0">
              <a:buNone/>
            </a:pPr>
            <a:r>
              <a:rPr lang="en-US" sz="2000" cap="none" dirty="0"/>
              <a:t>   -a   </a:t>
            </a:r>
            <a:r>
              <a:rPr lang="en-US" sz="2000" cap="none" dirty="0" err="1"/>
              <a:t>Archieve</a:t>
            </a:r>
            <a:r>
              <a:rPr lang="en-US" sz="2000" cap="none" dirty="0"/>
              <a:t> files</a:t>
            </a:r>
          </a:p>
          <a:p>
            <a:pPr marL="0" indent="0">
              <a:buNone/>
            </a:pPr>
            <a:r>
              <a:rPr lang="en-US" sz="2000" cap="none" dirty="0"/>
              <a:t>   -f    Force copy by removing the destination file</a:t>
            </a:r>
          </a:p>
          <a:p>
            <a:pPr marL="0" indent="0">
              <a:buNone/>
            </a:pPr>
            <a:r>
              <a:rPr lang="en-US" sz="2000" cap="none" dirty="0"/>
              <a:t>   -n    Do not overwrite an existing file</a:t>
            </a:r>
          </a:p>
          <a:p>
            <a:pPr marL="0" indent="0">
              <a:buNone/>
            </a:pPr>
            <a:r>
              <a:rPr lang="en-US" sz="2000" cap="none" dirty="0"/>
              <a:t>   -R    Recursive copy( including hidden file)</a:t>
            </a:r>
          </a:p>
          <a:p>
            <a:pPr marL="0" indent="0">
              <a:buNone/>
            </a:pPr>
            <a:r>
              <a:rPr lang="en-US" sz="2000" cap="none" dirty="0"/>
              <a:t>   -v    Print information message</a:t>
            </a:r>
          </a:p>
          <a:p>
            <a:pPr marL="0" indent="0">
              <a:buNone/>
            </a:pPr>
            <a:r>
              <a:rPr lang="en-US" sz="2000" cap="none" dirty="0"/>
              <a:t>   -</a:t>
            </a:r>
            <a:r>
              <a:rPr lang="en-US" sz="2000" cap="none" dirty="0" err="1"/>
              <a:t>i</a:t>
            </a:r>
            <a:r>
              <a:rPr lang="en-US" sz="2000" cap="none" dirty="0"/>
              <a:t>     Prevent cp from overwriting existing files</a:t>
            </a:r>
          </a:p>
          <a:p>
            <a:pPr marL="0" indent="0">
              <a:buNone/>
            </a:pPr>
            <a:r>
              <a:rPr lang="en-US" sz="2000" cap="none" dirty="0"/>
              <a:t>   -p    Preserve all information, including owner, group and permissions.</a:t>
            </a:r>
            <a:endParaRPr lang="en-IN" sz="2000" cap="none" dirty="0"/>
          </a:p>
        </p:txBody>
      </p:sp>
    </p:spTree>
    <p:extLst>
      <p:ext uri="{BB962C8B-B14F-4D97-AF65-F5344CB8AC3E}">
        <p14:creationId xmlns:p14="http://schemas.microsoft.com/office/powerpoint/2010/main" val="4120126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32F70E2-4044-DC77-4C86-98EBE4F679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86560"/>
            <a:ext cx="10363826" cy="2915920"/>
          </a:xfrm>
        </p:spPr>
        <p:txBody>
          <a:bodyPr>
            <a:normAutofit/>
          </a:bodyPr>
          <a:lstStyle/>
          <a:p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                 cp test.txt sample.txt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           </a:t>
            </a:r>
          </a:p>
          <a:p>
            <a:pPr marL="0" indent="0">
              <a:buNone/>
            </a:pPr>
            <a:r>
              <a:rPr lang="en-US" sz="2000" dirty="0"/>
              <a:t>                 cp  file1 file2 file3 dir1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794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89FF-82AE-F865-AB32-1D6763BC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9107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rm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F940-948A-D923-791A-404BDC633D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03650"/>
            <a:ext cx="10363826" cy="4587550"/>
          </a:xfrm>
        </p:spPr>
        <p:txBody>
          <a:bodyPr/>
          <a:lstStyle/>
          <a:p>
            <a:r>
              <a:rPr lang="en-US" sz="2000" cap="none" dirty="0"/>
              <a:t>Used to remove files or directory.</a:t>
            </a:r>
          </a:p>
          <a:p>
            <a:r>
              <a:rPr lang="en-US" sz="2000" cap="none" dirty="0">
                <a:solidFill>
                  <a:schemeClr val="accent4">
                    <a:lumMod val="75000"/>
                  </a:schemeClr>
                </a:solidFill>
              </a:rPr>
              <a:t>       rm [options] &lt;filename&gt;</a:t>
            </a:r>
          </a:p>
          <a:p>
            <a:pPr marL="0" indent="0">
              <a:buNone/>
            </a:pPr>
            <a:r>
              <a:rPr lang="en-US" sz="2000" cap="none" dirty="0"/>
              <a:t>   -</a:t>
            </a:r>
            <a:r>
              <a:rPr lang="en-US" sz="2000" cap="none" dirty="0" err="1"/>
              <a:t>i</a:t>
            </a:r>
            <a:r>
              <a:rPr lang="en-US" sz="2000" cap="none" dirty="0"/>
              <a:t>    Prompt before every removal</a:t>
            </a:r>
          </a:p>
          <a:p>
            <a:pPr marL="0" indent="0">
              <a:buNone/>
            </a:pPr>
            <a:r>
              <a:rPr lang="en-US" sz="2000" cap="none" dirty="0"/>
              <a:t>   -I    Prompt once before removing more than three files , or when removing recursively</a:t>
            </a:r>
          </a:p>
          <a:p>
            <a:pPr marL="0" indent="0">
              <a:buNone/>
            </a:pPr>
            <a:r>
              <a:rPr lang="en-US" sz="2000" cap="none" dirty="0"/>
              <a:t>-r,-R   Remove directories and their contents recursively</a:t>
            </a:r>
          </a:p>
          <a:p>
            <a:pPr marL="0" indent="0">
              <a:buNone/>
            </a:pPr>
            <a:r>
              <a:rPr lang="en-US" sz="2000" cap="none" dirty="0"/>
              <a:t>   -d   Remove empty directories</a:t>
            </a:r>
          </a:p>
          <a:p>
            <a:pPr marL="0" indent="0">
              <a:buNone/>
            </a:pPr>
            <a:r>
              <a:rPr lang="en-US" sz="2000" cap="none" dirty="0"/>
              <a:t>   -f    Remove write-protected file , never prompt before removing</a:t>
            </a:r>
          </a:p>
          <a:p>
            <a:pPr marL="0" indent="0">
              <a:buNone/>
            </a:pPr>
            <a:r>
              <a:rPr lang="en-US" sz="2000" cap="none" dirty="0"/>
              <a:t>   -v    Explain what is being done(print the name of each file before removing it)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cap="none" dirty="0"/>
              <a:t>   example</a:t>
            </a:r>
            <a:r>
              <a:rPr lang="en-US" cap="none" dirty="0">
                <a:solidFill>
                  <a:srgbClr val="00B0F0"/>
                </a:solidFill>
              </a:rPr>
              <a:t>:  rm –</a:t>
            </a:r>
            <a:r>
              <a:rPr lang="en-US" cap="none" dirty="0" err="1">
                <a:solidFill>
                  <a:srgbClr val="00B0F0"/>
                </a:solidFill>
              </a:rPr>
              <a:t>i</a:t>
            </a:r>
            <a:r>
              <a:rPr lang="en-US" cap="none" dirty="0">
                <a:solidFill>
                  <a:srgbClr val="00B0F0"/>
                </a:solidFill>
              </a:rPr>
              <a:t> *.txt</a:t>
            </a:r>
            <a:endParaRPr lang="en-IN" cap="non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0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454D-C13C-37E9-E764-9E297BE3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34422"/>
          </a:xfrm>
        </p:spPr>
        <p:txBody>
          <a:bodyPr>
            <a:normAutofit/>
          </a:bodyPr>
          <a:lstStyle/>
          <a:p>
            <a:pPr algn="l"/>
            <a:r>
              <a:rPr lang="en-US" cap="none" dirty="0" err="1"/>
              <a:t>mkdir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DA7D-D5E2-D771-131A-5925DDADE2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5112" y="2367092"/>
            <a:ext cx="10363826" cy="4033708"/>
          </a:xfrm>
        </p:spPr>
        <p:txBody>
          <a:bodyPr/>
          <a:lstStyle/>
          <a:p>
            <a:r>
              <a:rPr lang="en-US" sz="2400" cap="none" dirty="0"/>
              <a:t>Used to create a new directory. </a:t>
            </a:r>
          </a:p>
          <a:p>
            <a:r>
              <a:rPr lang="en-IN" sz="2400" cap="none" dirty="0"/>
              <a:t>Can create multiple </a:t>
            </a:r>
            <a:r>
              <a:rPr lang="en-IN" sz="2400" cap="none" dirty="0" err="1"/>
              <a:t>directoriesnat</a:t>
            </a:r>
            <a:r>
              <a:rPr lang="en-IN" sz="2400" cap="none" dirty="0"/>
              <a:t> once</a:t>
            </a:r>
          </a:p>
          <a:p>
            <a:pPr marL="0" indent="0">
              <a:buNone/>
            </a:pPr>
            <a:r>
              <a:rPr lang="en-IN" sz="2400" cap="none" dirty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IN" sz="2400" cap="none" dirty="0" err="1">
                <a:solidFill>
                  <a:schemeClr val="accent4">
                    <a:lumMod val="75000"/>
                  </a:schemeClr>
                </a:solidFill>
              </a:rPr>
              <a:t>mkdir</a:t>
            </a:r>
            <a:r>
              <a:rPr lang="en-IN" sz="2400" cap="none" dirty="0">
                <a:solidFill>
                  <a:schemeClr val="accent4">
                    <a:lumMod val="75000"/>
                  </a:schemeClr>
                </a:solidFill>
              </a:rPr>
              <a:t> [options] &lt;directory-name&gt;</a:t>
            </a:r>
          </a:p>
          <a:p>
            <a:pPr marL="0" indent="0">
              <a:buNone/>
            </a:pPr>
            <a:r>
              <a:rPr lang="en-IN" sz="2400" cap="none" dirty="0"/>
              <a:t>    -m    Set permission mode </a:t>
            </a:r>
          </a:p>
          <a:p>
            <a:pPr marL="0" indent="0">
              <a:buNone/>
            </a:pPr>
            <a:r>
              <a:rPr lang="en-IN" sz="2400" cap="none" dirty="0"/>
              <a:t>    -p    Create parent directories as necessary.</a:t>
            </a:r>
          </a:p>
          <a:p>
            <a:pPr marL="0" indent="0">
              <a:buNone/>
            </a:pPr>
            <a:r>
              <a:rPr lang="en-IN" sz="2400" cap="none" dirty="0"/>
              <a:t>    -v     Print a message for each created directory. 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068880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C757-8D36-3C64-CD68-FBC96178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FD36C7-226A-7621-FB9B-5E69F3092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399" y="2160588"/>
            <a:ext cx="7213239" cy="3881437"/>
          </a:xfrm>
        </p:spPr>
      </p:pic>
    </p:spTree>
    <p:extLst>
      <p:ext uri="{BB962C8B-B14F-4D97-AF65-F5344CB8AC3E}">
        <p14:creationId xmlns:p14="http://schemas.microsoft.com/office/powerpoint/2010/main" val="1438027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912E-4DF6-9D3F-DB96-6F9A79E1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6430"/>
          </a:xfrm>
        </p:spPr>
        <p:txBody>
          <a:bodyPr>
            <a:normAutofit/>
          </a:bodyPr>
          <a:lstStyle/>
          <a:p>
            <a:pPr algn="l"/>
            <a:r>
              <a:rPr lang="en-US" cap="none" dirty="0" err="1"/>
              <a:t>rmkdir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F33A-6C88-935D-303D-6E6F5CC0A2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4948"/>
            <a:ext cx="10363826" cy="4466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/>
              <a:t>  Used to remove the directory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cap="none" dirty="0"/>
              <a:t>  The directory should be empty before removing it.</a:t>
            </a:r>
          </a:p>
          <a:p>
            <a:pPr marL="0" indent="0">
              <a:buNone/>
            </a:pPr>
            <a:r>
              <a:rPr lang="en-US" sz="2000" cap="none" dirty="0"/>
              <a:t>      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  </a:t>
            </a:r>
            <a:r>
              <a:rPr lang="en-US" sz="2000" cap="non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cap="none" dirty="0" err="1">
                <a:solidFill>
                  <a:schemeClr val="accent5">
                    <a:lumMod val="75000"/>
                  </a:schemeClr>
                </a:solidFill>
              </a:rPr>
              <a:t>rmkdir</a:t>
            </a:r>
            <a:r>
              <a:rPr lang="en-US" sz="2000" cap="none" dirty="0">
                <a:solidFill>
                  <a:schemeClr val="accent5">
                    <a:lumMod val="75000"/>
                  </a:schemeClr>
                </a:solidFill>
              </a:rPr>
              <a:t> [options] &lt;directory-name&gt;</a:t>
            </a:r>
          </a:p>
          <a:p>
            <a:pPr marL="0" indent="0">
              <a:buNone/>
            </a:pPr>
            <a:r>
              <a:rPr lang="en-US" sz="2000" cap="none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cap="none" dirty="0"/>
              <a:t>   -v    Print a message for every directory processed, explain what is being done</a:t>
            </a:r>
          </a:p>
          <a:p>
            <a:pPr marL="0" indent="0">
              <a:buNone/>
            </a:pPr>
            <a:r>
              <a:rPr lang="en-US" sz="2000" cap="none" dirty="0"/>
              <a:t>   -p    Each of the directory argument is treated as a pathname of which all components will be  removed, if they are already empty , starting from the last component. </a:t>
            </a:r>
            <a:endParaRPr lang="en-IN" sz="2000" cap="none" dirty="0"/>
          </a:p>
        </p:txBody>
      </p:sp>
    </p:spTree>
    <p:extLst>
      <p:ext uri="{BB962C8B-B14F-4D97-AF65-F5344CB8AC3E}">
        <p14:creationId xmlns:p14="http://schemas.microsoft.com/office/powerpoint/2010/main" val="892561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B5A7-827C-9CF1-4821-929505BE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0789-F9AE-6438-041E-AECB4DC7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850"/>
            <a:ext cx="8596668" cy="2892490"/>
          </a:xfrm>
        </p:spPr>
        <p:txBody>
          <a:bodyPr/>
          <a:lstStyle/>
          <a:p>
            <a:r>
              <a:rPr lang="en-US" sz="2000" dirty="0"/>
              <a:t>To delete the directory test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       </a:t>
            </a:r>
            <a:r>
              <a:rPr lang="en-US" sz="2000" dirty="0" err="1">
                <a:solidFill>
                  <a:srgbClr val="00B0F0"/>
                </a:solidFill>
              </a:rPr>
              <a:t>rmdir</a:t>
            </a:r>
            <a:r>
              <a:rPr lang="en-US" sz="2000" dirty="0">
                <a:solidFill>
                  <a:srgbClr val="00B0F0"/>
                </a:solidFill>
              </a:rPr>
              <a:t> test</a:t>
            </a:r>
          </a:p>
          <a:p>
            <a:r>
              <a:rPr lang="en-US" sz="2000" dirty="0"/>
              <a:t>To delete nested empty directories: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>
                <a:solidFill>
                  <a:srgbClr val="00B0F0"/>
                </a:solidFill>
              </a:rPr>
              <a:t>rmdir</a:t>
            </a:r>
            <a:r>
              <a:rPr lang="en-US" sz="2000" dirty="0">
                <a:solidFill>
                  <a:srgbClr val="00B0F0"/>
                </a:solidFill>
              </a:rPr>
              <a:t> –p first/second/third</a:t>
            </a:r>
          </a:p>
          <a:p>
            <a:r>
              <a:rPr lang="en-US" sz="2000" dirty="0"/>
              <a:t>Remove the directories dir1,dir2,dir3,if they are empty: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>
                <a:solidFill>
                  <a:srgbClr val="00B0F0"/>
                </a:solidFill>
              </a:rPr>
              <a:t>rmdir</a:t>
            </a:r>
            <a:r>
              <a:rPr lang="en-US" sz="2000" dirty="0">
                <a:solidFill>
                  <a:srgbClr val="00B0F0"/>
                </a:solidFill>
              </a:rPr>
              <a:t> dir1 dir2 dir3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93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4BB4-ABD7-A17B-9DAB-927CB1C6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3752"/>
          </a:xfrm>
        </p:spPr>
        <p:txBody>
          <a:bodyPr>
            <a:normAutofit/>
          </a:bodyPr>
          <a:lstStyle/>
          <a:p>
            <a:pPr algn="l"/>
            <a:r>
              <a:rPr lang="en-US" cap="none" dirty="0" err="1"/>
              <a:t>pwd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71D8-96EA-0F00-CA96-3F3F38190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       Command  displays the present working directory or current directory</a:t>
            </a:r>
          </a:p>
          <a:p>
            <a:pPr marL="0" indent="0">
              <a:buNone/>
            </a:pPr>
            <a:r>
              <a:rPr lang="en-US" cap="none" dirty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cap="none" dirty="0" err="1">
                <a:solidFill>
                  <a:schemeClr val="accent4">
                    <a:lumMod val="75000"/>
                  </a:schemeClr>
                </a:solidFill>
              </a:rPr>
              <a:t>pwd</a:t>
            </a:r>
            <a:r>
              <a:rPr lang="en-US" cap="none" dirty="0">
                <a:solidFill>
                  <a:schemeClr val="accent4">
                    <a:lumMod val="75000"/>
                  </a:schemeClr>
                </a:solidFill>
              </a:rPr>
              <a:t> [options]</a:t>
            </a:r>
          </a:p>
          <a:p>
            <a:pPr marL="0" indent="0">
              <a:buNone/>
            </a:pPr>
            <a:r>
              <a:rPr lang="en-US" cap="none" dirty="0"/>
              <a:t>      -L    Display the content as absolute name </a:t>
            </a:r>
          </a:p>
          <a:p>
            <a:pPr marL="0" indent="0">
              <a:buNone/>
            </a:pPr>
            <a:r>
              <a:rPr lang="en-US" cap="none" dirty="0"/>
              <a:t>     -P     Print fully resolved name for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382624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92E8-D0E0-13C3-BD7E-C3600552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138723"/>
            <a:ext cx="10364452" cy="111766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Shell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FCC4-66DF-84E4-7FCD-9978FA3A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9648" y="3508310"/>
            <a:ext cx="10276885" cy="24840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cap="none" dirty="0"/>
              <a:t>Provides interface between user and OS.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cap="none" dirty="0"/>
              <a:t>Command line interpreter.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cap="none" dirty="0"/>
              <a:t>Shell is not part of system kernel.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cap="none" dirty="0"/>
              <a:t>But uses the system kernel to execute programs, creates files etc.</a:t>
            </a:r>
          </a:p>
          <a:p>
            <a:endParaRPr lang="en-US" sz="2800" cap="none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627751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6584-8E42-7973-B4E0-1E31F791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17242"/>
            <a:ext cx="10364451" cy="727788"/>
          </a:xfrm>
        </p:spPr>
        <p:txBody>
          <a:bodyPr/>
          <a:lstStyle/>
          <a:p>
            <a:pPr algn="l"/>
            <a:r>
              <a:rPr lang="en-US" cap="none" dirty="0"/>
              <a:t>file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153C-4080-E4B3-EB94-58892F692F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45030"/>
            <a:ext cx="10363826" cy="5747655"/>
          </a:xfrm>
        </p:spPr>
        <p:txBody>
          <a:bodyPr>
            <a:normAutofit/>
          </a:bodyPr>
          <a:lstStyle/>
          <a:p>
            <a:r>
              <a:rPr lang="en-US" cap="none" dirty="0"/>
              <a:t>Used to determine the type of a file.</a:t>
            </a:r>
          </a:p>
          <a:p>
            <a:r>
              <a:rPr lang="en-US" cap="none" dirty="0"/>
              <a:t>Used to determine how to view or work with a file.</a:t>
            </a:r>
          </a:p>
          <a:p>
            <a:pPr marL="0" indent="0">
              <a:buNone/>
            </a:pPr>
            <a:r>
              <a:rPr lang="en-US" cap="none" dirty="0">
                <a:solidFill>
                  <a:schemeClr val="accent4">
                    <a:lumMod val="75000"/>
                  </a:schemeClr>
                </a:solidFill>
              </a:rPr>
              <a:t>            file [options] &lt;filename&gt;</a:t>
            </a:r>
          </a:p>
          <a:p>
            <a:pPr marL="0" indent="0">
              <a:buNone/>
            </a:pPr>
            <a:r>
              <a:rPr lang="en-US" cap="none" dirty="0"/>
              <a:t>     </a:t>
            </a:r>
          </a:p>
          <a:p>
            <a:pPr marL="0" indent="0">
              <a:buNone/>
            </a:pPr>
            <a:r>
              <a:rPr lang="en-US" cap="none" dirty="0"/>
              <a:t>      -b    To show just the file type</a:t>
            </a:r>
          </a:p>
          <a:p>
            <a:pPr marL="0" indent="0">
              <a:buNone/>
            </a:pPr>
            <a:r>
              <a:rPr lang="en-US" cap="none" dirty="0"/>
              <a:t>      -</a:t>
            </a:r>
            <a:r>
              <a:rPr lang="en-US" cap="none" dirty="0" err="1"/>
              <a:t>i</a:t>
            </a:r>
            <a:r>
              <a:rPr lang="en-US" cap="none" dirty="0"/>
              <a:t>     To view the mime type of a file rather than the human readable format</a:t>
            </a:r>
          </a:p>
          <a:p>
            <a:pPr marL="0" indent="0">
              <a:buNone/>
            </a:pPr>
            <a:r>
              <a:rPr lang="en-US" cap="none" dirty="0"/>
              <a:t>      -F    File and file type are separated by :</a:t>
            </a:r>
          </a:p>
          <a:p>
            <a:pPr marL="0" indent="0">
              <a:buNone/>
            </a:pPr>
            <a:r>
              <a:rPr lang="en-US" cap="none" dirty="0"/>
              <a:t>      -s    Used for special files</a:t>
            </a:r>
          </a:p>
          <a:p>
            <a:pPr marL="0" indent="0">
              <a:buNone/>
            </a:pPr>
            <a:r>
              <a:rPr lang="en-US" cap="none" dirty="0"/>
              <a:t>       z    To view compressed files without decompressing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cap="none" dirty="0"/>
              <a:t>   example:   To see the file type without filename: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>
                <a:solidFill>
                  <a:srgbClr val="00B0F0"/>
                </a:solidFill>
              </a:rPr>
              <a:t>file –b sample.txt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00B0F0"/>
                </a:solidFill>
              </a:rPr>
              <a:t>                    </a:t>
            </a:r>
            <a:r>
              <a:rPr lang="en-US" dirty="0">
                <a:solidFill>
                  <a:schemeClr val="tx1"/>
                </a:solidFill>
              </a:rPr>
              <a:t>file types of multiple files: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00B0F0"/>
                </a:solidFill>
              </a:rPr>
              <a:t>                            file file1 file2 </a:t>
            </a:r>
            <a:endParaRPr lang="en-IN" cap="non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4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5DB0-00CB-E31D-7E1F-FB3AF87D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5820"/>
            <a:ext cx="10364451" cy="653141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more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8B66-60DD-9D48-444C-9F8E2A462F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8962"/>
            <a:ext cx="10363826" cy="5589037"/>
          </a:xfrm>
        </p:spPr>
        <p:txBody>
          <a:bodyPr>
            <a:normAutofit/>
          </a:bodyPr>
          <a:lstStyle/>
          <a:p>
            <a:r>
              <a:rPr lang="en-US" cap="none" dirty="0"/>
              <a:t>Used to display the output page by page</a:t>
            </a:r>
          </a:p>
          <a:p>
            <a:pPr marL="0" indent="0">
              <a:buNone/>
            </a:pPr>
            <a:r>
              <a:rPr lang="en-US" cap="none" dirty="0"/>
              <a:t>         While viewing the file use the following controls:</a:t>
            </a:r>
          </a:p>
          <a:p>
            <a:pPr marL="0" indent="0">
              <a:buNone/>
            </a:pPr>
            <a:r>
              <a:rPr lang="en-US" cap="none" dirty="0"/>
              <a:t>         Enter key               : To scroll down line by line.</a:t>
            </a:r>
          </a:p>
          <a:p>
            <a:pPr marL="0" indent="0">
              <a:buNone/>
            </a:pPr>
            <a:r>
              <a:rPr lang="en-US" cap="none" dirty="0"/>
              <a:t>         Space bar or f key : To go to the next page.</a:t>
            </a:r>
          </a:p>
          <a:p>
            <a:pPr marL="0" indent="0">
              <a:buNone/>
            </a:pPr>
            <a:r>
              <a:rPr lang="en-US" cap="none" dirty="0"/>
              <a:t>         b key                     : To go to back one page.</a:t>
            </a:r>
          </a:p>
          <a:p>
            <a:pPr marL="0" indent="0">
              <a:buNone/>
            </a:pPr>
            <a:r>
              <a:rPr lang="en-US" cap="none" dirty="0"/>
              <a:t>         q key                     : To quit </a:t>
            </a:r>
            <a:r>
              <a:rPr lang="en-US" cap="none" dirty="0" err="1"/>
              <a:t>diplaying</a:t>
            </a:r>
            <a:endParaRPr lang="en-US" cap="none" dirty="0"/>
          </a:p>
          <a:p>
            <a:r>
              <a:rPr lang="en-US" cap="none" dirty="0"/>
              <a:t>   Syntax:       </a:t>
            </a:r>
            <a:r>
              <a:rPr lang="en-US" cap="none" dirty="0">
                <a:solidFill>
                  <a:schemeClr val="accent4">
                    <a:lumMod val="75000"/>
                  </a:schemeClr>
                </a:solidFill>
              </a:rPr>
              <a:t>more&lt;filename&gt;</a:t>
            </a:r>
          </a:p>
          <a:p>
            <a:pPr marL="0" indent="0">
              <a:buNone/>
            </a:pPr>
            <a:r>
              <a:rPr lang="en-US" cap="none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cap="none" dirty="0"/>
              <a:t> -d     Prompt the user with the message</a:t>
            </a:r>
          </a:p>
          <a:p>
            <a:pPr marL="0" indent="0">
              <a:buNone/>
            </a:pPr>
            <a:r>
              <a:rPr lang="en-US" cap="none" dirty="0"/>
              <a:t>          -s      Squeeze multiple blank lines into one.</a:t>
            </a:r>
          </a:p>
          <a:p>
            <a:pPr marL="0" indent="0">
              <a:buNone/>
            </a:pPr>
            <a:r>
              <a:rPr lang="en-US" cap="none" dirty="0"/>
              <a:t>          -u      omits the underlines</a:t>
            </a:r>
          </a:p>
          <a:p>
            <a:pPr marL="0" indent="0">
              <a:buNone/>
            </a:pPr>
            <a:r>
              <a:rPr lang="en-US" cap="none" dirty="0"/>
              <a:t>      -NUM     Specify the number of lines per screenful</a:t>
            </a:r>
          </a:p>
          <a:p>
            <a:pPr marL="0" indent="0">
              <a:buNone/>
            </a:pPr>
            <a:r>
              <a:rPr lang="en-US" cap="none" dirty="0"/>
              <a:t>      +NUM    Display file beginning from line number NUM</a:t>
            </a:r>
          </a:p>
        </p:txBody>
      </p:sp>
    </p:spTree>
    <p:extLst>
      <p:ext uri="{BB962C8B-B14F-4D97-AF65-F5344CB8AC3E}">
        <p14:creationId xmlns:p14="http://schemas.microsoft.com/office/powerpoint/2010/main" val="235523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A2F4-EB88-424D-4A87-27C35BBD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9107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less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4BBA-09D8-5D22-0CC0-287DE78F7B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87624"/>
            <a:ext cx="10363826" cy="4951859"/>
          </a:xfrm>
        </p:spPr>
        <p:txBody>
          <a:bodyPr>
            <a:normAutofit/>
          </a:bodyPr>
          <a:lstStyle/>
          <a:p>
            <a:r>
              <a:rPr lang="en-US" cap="none" dirty="0"/>
              <a:t>Used to read contents of text file one page per time(on screen).</a:t>
            </a:r>
          </a:p>
          <a:p>
            <a:r>
              <a:rPr lang="en-US" cap="none" dirty="0"/>
              <a:t>It has faster access.</a:t>
            </a:r>
          </a:p>
          <a:p>
            <a:pPr marL="0" indent="0">
              <a:buNone/>
            </a:pPr>
            <a:r>
              <a:rPr lang="en-US" cap="none" dirty="0"/>
              <a:t>             less&lt;filename&gt;</a:t>
            </a:r>
          </a:p>
          <a:p>
            <a:pPr marL="0" indent="0">
              <a:buNone/>
            </a:pPr>
            <a:r>
              <a:rPr lang="en-US" cap="none" dirty="0"/>
              <a:t>     -F    causes less to exit if entire file can be displayed on first screen</a:t>
            </a:r>
          </a:p>
          <a:p>
            <a:pPr marL="0" indent="0">
              <a:buNone/>
            </a:pPr>
            <a:r>
              <a:rPr lang="en-US" cap="none" dirty="0"/>
              <a:t>     -s     Squeeze multiple blank lines into one.</a:t>
            </a:r>
          </a:p>
          <a:p>
            <a:pPr marL="0" indent="0">
              <a:buNone/>
            </a:pPr>
            <a:r>
              <a:rPr lang="en-US" cap="none" dirty="0"/>
              <a:t>     -u     Omits the underlines.</a:t>
            </a:r>
          </a:p>
          <a:p>
            <a:pPr marL="0" indent="0">
              <a:buNone/>
            </a:pPr>
            <a:r>
              <a:rPr lang="en-US" cap="none" dirty="0"/>
              <a:t>     -n      Suppress line number  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0070C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0070C0"/>
                </a:solidFill>
              </a:rPr>
              <a:t>         less sample.txt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0070C0"/>
                </a:solidFill>
              </a:rPr>
              <a:t>         man </a:t>
            </a:r>
            <a:r>
              <a:rPr lang="en-US" cap="none" dirty="0" err="1">
                <a:solidFill>
                  <a:srgbClr val="0070C0"/>
                </a:solidFill>
              </a:rPr>
              <a:t>ls|less</a:t>
            </a:r>
            <a:endParaRPr lang="en-IN" cap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02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31AB-3BDF-E60B-7BBC-ABCAA731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and viewing files using cat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5CB8-6030-43CF-B969-D4682D03D3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Used to display the content of text file and to combine several files to one file .</a:t>
            </a:r>
          </a:p>
          <a:p>
            <a:r>
              <a:rPr lang="en-US" cap="none" dirty="0"/>
              <a:t>It is also use to create a file.</a:t>
            </a:r>
          </a:p>
          <a:p>
            <a:r>
              <a:rPr lang="en-US" cap="none" dirty="0"/>
              <a:t>Short form of concatenate.</a:t>
            </a:r>
          </a:p>
          <a:p>
            <a:r>
              <a:rPr lang="en-US" cap="none" dirty="0"/>
              <a:t>Allows to create single or multiple files ,view content of file, concatenate files and redirect output in terminal or flies.</a:t>
            </a:r>
          </a:p>
          <a:p>
            <a:r>
              <a:rPr lang="en-US" cap="none" dirty="0"/>
              <a:t>It displays files  content on screen.</a:t>
            </a:r>
          </a:p>
          <a:p>
            <a:r>
              <a:rPr lang="en-US" cap="none" dirty="0"/>
              <a:t>Functions related to manipulating text files: creating them, displaying them and combining them. 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939007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1A8E-93E2-5ADB-DE9F-AD33F44E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5861"/>
            <a:ext cx="8596668" cy="608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cat [options] &lt;filename&gt;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- b          add line number to non-blank lines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-n          add line number to all lines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-s           suppress repeated empty output lines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-E           display $ at end of each line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To view the content of a file: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         cat &lt;filename&gt;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to  create a new </a:t>
            </a:r>
            <a:r>
              <a:rPr lang="en-US" sz="2000" dirty="0" err="1">
                <a:solidFill>
                  <a:schemeClr val="tx1"/>
                </a:solidFill>
              </a:rPr>
              <a:t>file,use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</a:t>
            </a:r>
            <a:r>
              <a:rPr lang="en-US" sz="2000" b="1" dirty="0">
                <a:solidFill>
                  <a:schemeClr val="tx1"/>
                </a:solidFill>
              </a:rPr>
              <a:t>cat&gt;[name-of-new-file]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 To copy the contents of one file to another file: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    cat [filename-whose-contents-is-to-be-copied]&gt;[destination filename]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74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B71F-9E3F-9798-CFD8-CC92E11B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9797"/>
            <a:ext cx="8596668" cy="5341566"/>
          </a:xfrm>
        </p:spPr>
        <p:txBody>
          <a:bodyPr>
            <a:normAutofit/>
          </a:bodyPr>
          <a:lstStyle/>
          <a:p>
            <a:r>
              <a:rPr lang="en-US" sz="2000" dirty="0"/>
              <a:t>To display  contents of multiple  files:</a:t>
            </a:r>
          </a:p>
          <a:p>
            <a:r>
              <a:rPr lang="en-US" sz="2000" b="1" dirty="0"/>
              <a:t>        cat  filename1 filename2….</a:t>
            </a:r>
          </a:p>
          <a:p>
            <a:r>
              <a:rPr lang="en-US" sz="2000" dirty="0"/>
              <a:t>To append the contents of one file to another ,you can use the double greater than ‘&gt;&gt;’ symbol with the cat command.</a:t>
            </a:r>
          </a:p>
          <a:p>
            <a:r>
              <a:rPr lang="en-US" sz="2000" b="1" dirty="0"/>
              <a:t>        cat filename1&gt;&gt;filename2</a:t>
            </a:r>
          </a:p>
          <a:p>
            <a:r>
              <a:rPr lang="en-US" sz="2000" dirty="0"/>
              <a:t>     here, the content of filename1 is added at the end of filename2.</a:t>
            </a:r>
          </a:p>
          <a:p>
            <a:r>
              <a:rPr lang="en-US" sz="2000" dirty="0"/>
              <a:t>To display contents of all txt </a:t>
            </a:r>
            <a:r>
              <a:rPr lang="en-US" sz="2000" dirty="0" err="1"/>
              <a:t>files,use</a:t>
            </a:r>
            <a:r>
              <a:rPr lang="en-US" sz="2000" dirty="0"/>
              <a:t> the following command.</a:t>
            </a:r>
          </a:p>
          <a:p>
            <a:r>
              <a:rPr lang="en-US" sz="2000" dirty="0"/>
              <a:t>         </a:t>
            </a:r>
            <a:r>
              <a:rPr lang="en-US" sz="2000" b="1" dirty="0"/>
              <a:t>cat * .txt</a:t>
            </a:r>
          </a:p>
          <a:p>
            <a:r>
              <a:rPr lang="en-US" sz="2000" dirty="0"/>
              <a:t>To display the contents of a file with line </a:t>
            </a:r>
            <a:r>
              <a:rPr lang="en-US" sz="2000" dirty="0" err="1"/>
              <a:t>number,use</a:t>
            </a:r>
            <a:r>
              <a:rPr lang="en-US" sz="2000" dirty="0"/>
              <a:t> the following command.</a:t>
            </a:r>
          </a:p>
          <a:p>
            <a:r>
              <a:rPr lang="en-US" sz="2000" b="1" dirty="0"/>
              <a:t>         cat –n filename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313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6D01-CEAD-B91A-3BAB-6D6684BE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295"/>
            <a:ext cx="8596668" cy="4763068"/>
          </a:xfrm>
        </p:spPr>
        <p:txBody>
          <a:bodyPr>
            <a:normAutofit/>
          </a:bodyPr>
          <a:lstStyle/>
          <a:p>
            <a:r>
              <a:rPr lang="en-US" sz="2400" dirty="0"/>
              <a:t>Examples:</a:t>
            </a:r>
          </a:p>
          <a:p>
            <a:r>
              <a:rPr lang="en-US" sz="2400" dirty="0"/>
              <a:t>          To create a  new file: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                      cat &gt;sample.txt</a:t>
            </a:r>
          </a:p>
          <a:p>
            <a:r>
              <a:rPr lang="en-US" sz="2400" dirty="0"/>
              <a:t>          To view the content of  a file: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                     cat sample.txt</a:t>
            </a:r>
          </a:p>
          <a:p>
            <a:r>
              <a:rPr lang="en-US" sz="2400" dirty="0"/>
              <a:t>          To copy the contents of one file to another file:</a:t>
            </a:r>
          </a:p>
          <a:p>
            <a:pPr marL="0" indent="0">
              <a:buNone/>
            </a:pPr>
            <a:r>
              <a:rPr lang="en-US" sz="2400" dirty="0"/>
              <a:t>                      </a:t>
            </a:r>
            <a:r>
              <a:rPr lang="en-US" sz="2400" dirty="0">
                <a:solidFill>
                  <a:srgbClr val="00B0F0"/>
                </a:solidFill>
              </a:rPr>
              <a:t>cat sample.txt&gt;samplecopy.txt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2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A2D7-CA36-0F4C-044A-F88D2496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015412"/>
            <a:ext cx="10364451" cy="1604866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6699FF"/>
                </a:solidFill>
                <a:latin typeface="Broadway" panose="04040905080B02020502" pitchFamily="82" charset="0"/>
              </a:rPr>
              <a:t>         Thank you</a:t>
            </a:r>
            <a:endParaRPr lang="en-IN" sz="7200" dirty="0">
              <a:solidFill>
                <a:srgbClr val="6699FF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7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DFE8ED-195F-27E1-AD57-5584EF0C83F7}"/>
              </a:ext>
            </a:extLst>
          </p:cNvPr>
          <p:cNvSpPr/>
          <p:nvPr/>
        </p:nvSpPr>
        <p:spPr>
          <a:xfrm>
            <a:off x="1754155" y="1268963"/>
            <a:ext cx="1744825" cy="522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REQUEST</a:t>
            </a:r>
            <a:endParaRPr lang="en-IN" dirty="0">
              <a:ln w="0"/>
              <a:solidFill>
                <a:schemeClr val="tx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893A28-880F-7FB1-D597-9AA1A3ADE00B}"/>
              </a:ext>
            </a:extLst>
          </p:cNvPr>
          <p:cNvSpPr/>
          <p:nvPr/>
        </p:nvSpPr>
        <p:spPr>
          <a:xfrm>
            <a:off x="3135086" y="2313994"/>
            <a:ext cx="1586204" cy="472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SHELL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3CB2B3-EB5A-A7BA-959E-534488E57B28}"/>
              </a:ext>
            </a:extLst>
          </p:cNvPr>
          <p:cNvSpPr/>
          <p:nvPr/>
        </p:nvSpPr>
        <p:spPr>
          <a:xfrm>
            <a:off x="5654350" y="2239347"/>
            <a:ext cx="2174033" cy="765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7B469-FC0C-6373-5759-311CA57C2EE2}"/>
              </a:ext>
            </a:extLst>
          </p:cNvPr>
          <p:cNvSpPr/>
          <p:nvPr/>
        </p:nvSpPr>
        <p:spPr>
          <a:xfrm>
            <a:off x="4226767" y="3429000"/>
            <a:ext cx="2957804" cy="46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a:rPr>
              <a:t>LINUX KERNEL</a:t>
            </a:r>
            <a:endParaRPr lang="en-IN" dirty="0"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5D5D9-A7E4-2826-2910-B83ED44EE9D7}"/>
              </a:ext>
            </a:extLst>
          </p:cNvPr>
          <p:cNvSpPr/>
          <p:nvPr/>
        </p:nvSpPr>
        <p:spPr>
          <a:xfrm>
            <a:off x="4226767" y="4250095"/>
            <a:ext cx="3056628" cy="54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FE9BA9-13C9-0073-7929-F048CD698B5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26568" y="1791478"/>
            <a:ext cx="872412" cy="57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E5D655-0926-6060-4899-E6AD9D5E69F0}"/>
              </a:ext>
            </a:extLst>
          </p:cNvPr>
          <p:cNvCxnSpPr>
            <a:cxnSpLocks/>
            <a:stCxn id="6" idx="4"/>
            <a:endCxn id="6" idx="4"/>
          </p:cNvCxnSpPr>
          <p:nvPr/>
        </p:nvCxnSpPr>
        <p:spPr>
          <a:xfrm>
            <a:off x="3928188" y="278672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1A5E8F-0C4F-1B12-ADE3-F771A912A208}"/>
              </a:ext>
            </a:extLst>
          </p:cNvPr>
          <p:cNvCxnSpPr>
            <a:cxnSpLocks/>
            <a:stCxn id="7" idx="4"/>
            <a:endCxn id="7" idx="4"/>
          </p:cNvCxnSpPr>
          <p:nvPr/>
        </p:nvCxnSpPr>
        <p:spPr>
          <a:xfrm>
            <a:off x="6741367" y="300445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7B4F97-F663-8B00-93AA-E3B20161A54B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928188" y="2786722"/>
            <a:ext cx="587828" cy="64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FAC308-370A-BC3A-EB7C-B0091767474A}"/>
              </a:ext>
            </a:extLst>
          </p:cNvPr>
          <p:cNvCxnSpPr>
            <a:cxnSpLocks/>
          </p:cNvCxnSpPr>
          <p:nvPr/>
        </p:nvCxnSpPr>
        <p:spPr>
          <a:xfrm flipH="1">
            <a:off x="6096000" y="3023120"/>
            <a:ext cx="360784" cy="32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7CC494-4452-0658-58A0-317C4BD81707}"/>
              </a:ext>
            </a:extLst>
          </p:cNvPr>
          <p:cNvCxnSpPr/>
          <p:nvPr/>
        </p:nvCxnSpPr>
        <p:spPr>
          <a:xfrm flipH="1" flipV="1">
            <a:off x="4749282" y="4012163"/>
            <a:ext cx="13995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row: Down 76">
            <a:extLst>
              <a:ext uri="{FF2B5EF4-FFF2-40B4-BE49-F238E27FC236}">
                <a16:creationId xmlns:a16="http://schemas.microsoft.com/office/drawing/2014/main" id="{32C64FBB-5714-80F6-374A-74ACB39D8618}"/>
              </a:ext>
            </a:extLst>
          </p:cNvPr>
          <p:cNvSpPr/>
          <p:nvPr/>
        </p:nvSpPr>
        <p:spPr>
          <a:xfrm>
            <a:off x="4646645" y="3937521"/>
            <a:ext cx="143070" cy="261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633C20EB-0AA5-6805-6F38-47411DC01090}"/>
              </a:ext>
            </a:extLst>
          </p:cNvPr>
          <p:cNvSpPr/>
          <p:nvPr/>
        </p:nvSpPr>
        <p:spPr>
          <a:xfrm>
            <a:off x="5952930" y="3895531"/>
            <a:ext cx="143070" cy="312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1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19D-CF0F-A765-04E6-548C623A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AFF5A3-1FBC-F27B-AF54-47F7D09748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cap="none" dirty="0"/>
              <a:t>Shell programs or shell scripts are files containing Linux commands, comments, and control statements.</a:t>
            </a:r>
          </a:p>
          <a:p>
            <a:r>
              <a:rPr lang="en-US" sz="2800" cap="none" dirty="0"/>
              <a:t>Any command can be executed at the shell prompt can be included in a shell programs.</a:t>
            </a:r>
          </a:p>
          <a:p>
            <a:r>
              <a:rPr lang="en-US" sz="2800" cap="none" dirty="0"/>
              <a:t>The shell provides very powerful features for writing shell programs.</a:t>
            </a:r>
          </a:p>
          <a:p>
            <a:r>
              <a:rPr lang="en-US" sz="2800" cap="none" dirty="0"/>
              <a:t>Many of the shell programs are used at startup and shutdown time.</a:t>
            </a:r>
            <a:endParaRPr lang="en-IN" sz="2800" cap="none" dirty="0"/>
          </a:p>
        </p:txBody>
      </p:sp>
    </p:spTree>
    <p:extLst>
      <p:ext uri="{BB962C8B-B14F-4D97-AF65-F5344CB8AC3E}">
        <p14:creationId xmlns:p14="http://schemas.microsoft.com/office/powerpoint/2010/main" val="131888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2AFA-004A-DA41-5AE1-15F73C86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Various types of shells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DF84-968B-2CF0-7561-4727702F4F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2"/>
            <a:ext cx="10363826" cy="4416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there are different types of shells are available.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stellar" panose="020A0402060406010301" pitchFamily="18" charset="0"/>
              </a:rPr>
              <a:t>The  </a:t>
            </a:r>
            <a:r>
              <a:rPr lang="en-US" dirty="0" err="1">
                <a:latin typeface="Castellar" panose="020A0402060406010301" pitchFamily="18" charset="0"/>
              </a:rPr>
              <a:t>bourne</a:t>
            </a:r>
            <a:r>
              <a:rPr lang="en-US" dirty="0">
                <a:latin typeface="Castellar" panose="020A0402060406010301" pitchFamily="18" charset="0"/>
              </a:rPr>
              <a:t> 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stellar" panose="020A0402060406010301" pitchFamily="18" charset="0"/>
              </a:rPr>
              <a:t>The c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stellar" panose="020A0402060406010301" pitchFamily="18" charset="0"/>
              </a:rPr>
              <a:t>The  </a:t>
            </a:r>
            <a:r>
              <a:rPr lang="en-US" dirty="0" err="1">
                <a:latin typeface="Castellar" panose="020A0402060406010301" pitchFamily="18" charset="0"/>
              </a:rPr>
              <a:t>korn</a:t>
            </a:r>
            <a:r>
              <a:rPr lang="en-US" dirty="0">
                <a:latin typeface="Castellar" panose="020A0402060406010301" pitchFamily="18" charset="0"/>
              </a:rPr>
              <a:t> 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stellar" panose="020A0402060406010301" pitchFamily="18" charset="0"/>
              </a:rPr>
              <a:t>The gnu  bourn-again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stellar" panose="020A0402060406010301" pitchFamily="18" charset="0"/>
              </a:rPr>
              <a:t>Tc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stellar" panose="020A0402060406010301" pitchFamily="18" charset="0"/>
              </a:rPr>
              <a:t>Restricted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stellar" panose="020A0402060406010301" pitchFamily="18" charset="0"/>
              </a:rPr>
              <a:t>A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stellar" panose="020A0402060406010301" pitchFamily="18" charset="0"/>
              </a:rPr>
              <a:t>Z shell</a:t>
            </a:r>
          </a:p>
          <a:p>
            <a:pPr marL="0" indent="0">
              <a:buNone/>
            </a:pPr>
            <a:endParaRPr lang="en-US" dirty="0">
              <a:latin typeface="Castellar" panose="020A0402060406010301" pitchFamily="18" charset="0"/>
            </a:endParaRPr>
          </a:p>
          <a:p>
            <a:pPr marL="0" indent="0">
              <a:buNone/>
            </a:pPr>
            <a:endParaRPr lang="en-IN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4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04C3-6069-C5AF-F5B1-8160ED01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1927"/>
            <a:ext cx="9489859" cy="69979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1.The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bourne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shell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6DD4-9960-86CC-8C11-51DBB8249C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58416"/>
            <a:ext cx="10363826" cy="5999584"/>
          </a:xfrm>
        </p:spPr>
        <p:txBody>
          <a:bodyPr>
            <a:normAutofit/>
          </a:bodyPr>
          <a:lstStyle/>
          <a:p>
            <a:r>
              <a:rPr lang="en-US" cap="none" dirty="0"/>
              <a:t>Developed by </a:t>
            </a:r>
            <a:r>
              <a:rPr lang="en-US" u="sng" cap="none" dirty="0"/>
              <a:t>Stephen </a:t>
            </a:r>
            <a:r>
              <a:rPr lang="en-US" u="sng" cap="none" dirty="0" err="1"/>
              <a:t>Bourne</a:t>
            </a:r>
            <a:r>
              <a:rPr lang="en-US" u="sng" cap="none" dirty="0"/>
              <a:t> </a:t>
            </a:r>
            <a:r>
              <a:rPr lang="en-US" cap="none" dirty="0"/>
              <a:t>at </a:t>
            </a:r>
            <a:r>
              <a:rPr lang="en-US" cap="none" dirty="0" err="1"/>
              <a:t>AT</a:t>
            </a:r>
            <a:r>
              <a:rPr lang="en-US" cap="none" dirty="0"/>
              <a:t> &amp;T Bell Labs.</a:t>
            </a:r>
          </a:p>
          <a:p>
            <a:r>
              <a:rPr lang="en-US" cap="none" dirty="0"/>
              <a:t>Stored in the /</a:t>
            </a:r>
            <a:r>
              <a:rPr lang="en-US" cap="none" dirty="0">
                <a:latin typeface="Monotype Corsiva" panose="03010101010201010101" pitchFamily="66" charset="0"/>
              </a:rPr>
              <a:t>bin </a:t>
            </a:r>
            <a:r>
              <a:rPr lang="en-US" cap="none" dirty="0"/>
              <a:t> directory.</a:t>
            </a:r>
          </a:p>
          <a:p>
            <a:r>
              <a:rPr lang="en-US" cap="none" dirty="0"/>
              <a:t>The executable file name of </a:t>
            </a:r>
            <a:r>
              <a:rPr lang="en-US" cap="none" dirty="0" err="1"/>
              <a:t>Bourne</a:t>
            </a:r>
            <a:r>
              <a:rPr lang="en-US" cap="none" dirty="0"/>
              <a:t> sell is </a:t>
            </a:r>
            <a:r>
              <a:rPr lang="en-US" cap="none" dirty="0">
                <a:latin typeface="Arial Black" panose="020B0A04020102020204" pitchFamily="34" charset="0"/>
              </a:rPr>
              <a:t>‘</a:t>
            </a:r>
            <a:r>
              <a:rPr lang="en-US" cap="none" dirty="0" err="1">
                <a:latin typeface="Arial Black" panose="020B0A04020102020204" pitchFamily="34" charset="0"/>
              </a:rPr>
              <a:t>sh</a:t>
            </a:r>
            <a:r>
              <a:rPr lang="en-US" cap="none" dirty="0">
                <a:latin typeface="Arial Black" panose="020B0A04020102020204" pitchFamily="34" charset="0"/>
              </a:rPr>
              <a:t>’</a:t>
            </a:r>
            <a:r>
              <a:rPr lang="en-US" cap="none" dirty="0"/>
              <a:t>.</a:t>
            </a:r>
          </a:p>
          <a:p>
            <a:r>
              <a:rPr lang="en-US" cap="none" dirty="0"/>
              <a:t>Limitations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 Does not provide history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Does not provide Command line editing.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Not friendly for interactive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Also lacks built-in arithmetic and logical expression handling. </a:t>
            </a:r>
            <a:r>
              <a:rPr lang="en-IN" cap="none" dirty="0"/>
              <a:t>       </a:t>
            </a:r>
          </a:p>
          <a:p>
            <a:pPr marL="0" indent="0">
              <a:buNone/>
            </a:pPr>
            <a:r>
              <a:rPr lang="en-IN" cap="none" dirty="0"/>
              <a:t>      For the </a:t>
            </a:r>
            <a:r>
              <a:rPr lang="en-IN" cap="none" dirty="0" err="1"/>
              <a:t>Bourne</a:t>
            </a:r>
            <a:r>
              <a:rPr lang="en-IN" cap="none" dirty="0"/>
              <a:t> Shell the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cap="none" dirty="0"/>
              <a:t>Command full-path name is : /</a:t>
            </a:r>
            <a:r>
              <a:rPr lang="en-IN" cap="none" dirty="0">
                <a:latin typeface="Monotype Corsiva" panose="03010101010201010101" pitchFamily="66" charset="0"/>
              </a:rPr>
              <a:t>bin/</a:t>
            </a:r>
            <a:r>
              <a:rPr lang="en-IN" cap="none" dirty="0" err="1">
                <a:latin typeface="Monotype Corsiva" panose="03010101010201010101" pitchFamily="66" charset="0"/>
              </a:rPr>
              <a:t>sh</a:t>
            </a:r>
            <a:endParaRPr lang="en-IN" cap="none" dirty="0">
              <a:latin typeface="Monotype Corsiva" panose="03010101010201010101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cap="none" dirty="0"/>
              <a:t>Non-root user default prompt is :$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cap="none" dirty="0"/>
              <a:t>Root user default prompt is :#</a:t>
            </a: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09058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2460-A8B8-2585-1F26-806A233D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7153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2.The c shell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9E54-4C4D-E2AE-015E-F3F71E7BA4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5494"/>
            <a:ext cx="10363826" cy="4366726"/>
          </a:xfrm>
        </p:spPr>
        <p:txBody>
          <a:bodyPr>
            <a:normAutofit/>
          </a:bodyPr>
          <a:lstStyle/>
          <a:p>
            <a:r>
              <a:rPr lang="en-US" cap="none" dirty="0"/>
              <a:t>Developed by </a:t>
            </a:r>
            <a:r>
              <a:rPr lang="en-US" u="sng" cap="none" dirty="0"/>
              <a:t>William Joy </a:t>
            </a:r>
            <a:r>
              <a:rPr lang="en-US" cap="none" dirty="0"/>
              <a:t>at the University of California at Berkeley.</a:t>
            </a:r>
          </a:p>
          <a:p>
            <a:r>
              <a:rPr lang="en-IN" cap="none" dirty="0"/>
              <a:t>The executable file name for this shell is </a:t>
            </a:r>
            <a:r>
              <a:rPr lang="en-IN" cap="none" dirty="0">
                <a:latin typeface="Arial Black" panose="020B0A04020102020204" pitchFamily="34" charset="0"/>
              </a:rPr>
              <a:t> ‘</a:t>
            </a:r>
            <a:r>
              <a:rPr lang="en-IN" cap="none" dirty="0" err="1">
                <a:latin typeface="Arial Black" panose="020B0A04020102020204" pitchFamily="34" charset="0"/>
              </a:rPr>
              <a:t>csh</a:t>
            </a:r>
            <a:r>
              <a:rPr lang="en-IN" cap="none" dirty="0">
                <a:latin typeface="Arial Black" panose="020B0A04020102020204" pitchFamily="34" charset="0"/>
              </a:rPr>
              <a:t>’ </a:t>
            </a:r>
            <a:r>
              <a:rPr lang="en-IN" cap="none" dirty="0"/>
              <a:t>.</a:t>
            </a:r>
          </a:p>
          <a:p>
            <a:r>
              <a:rPr lang="en-IN" cap="none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/>
              <a:t>Includes command aliases.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/>
              <a:t>Command history.</a:t>
            </a:r>
          </a:p>
          <a:p>
            <a:pPr marL="0" indent="0">
              <a:buNone/>
            </a:pPr>
            <a:r>
              <a:rPr lang="en-IN" cap="none" dirty="0"/>
              <a:t>For the C shell the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cap="none" dirty="0"/>
              <a:t> Command full path name is : /</a:t>
            </a:r>
            <a:r>
              <a:rPr lang="en-IN" cap="none" dirty="0">
                <a:latin typeface="Monotype Corsiva" panose="03010101010201010101" pitchFamily="66" charset="0"/>
              </a:rPr>
              <a:t>bin/</a:t>
            </a:r>
            <a:r>
              <a:rPr lang="en-IN" cap="none" dirty="0" err="1">
                <a:latin typeface="Monotype Corsiva" panose="03010101010201010101" pitchFamily="66" charset="0"/>
              </a:rPr>
              <a:t>csh</a:t>
            </a:r>
            <a:endParaRPr lang="en-IN" cap="none" dirty="0">
              <a:latin typeface="Monotype Corsiva" panose="03010101010201010101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cap="none" dirty="0"/>
              <a:t>Non-root user default prompt is :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cap="none" dirty="0"/>
              <a:t>Root user default prompt is : #</a:t>
            </a: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36419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B0E6-2938-A61A-94D7-2210BC8A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3.The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korn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shell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E47B-4F09-D904-9469-04266A768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6833"/>
            <a:ext cx="10363826" cy="4522649"/>
          </a:xfrm>
        </p:spPr>
        <p:txBody>
          <a:bodyPr>
            <a:normAutofit/>
          </a:bodyPr>
          <a:lstStyle/>
          <a:p>
            <a:r>
              <a:rPr lang="en-US" cap="none" dirty="0"/>
              <a:t>Developed by </a:t>
            </a:r>
            <a:r>
              <a:rPr lang="en-US" u="sng" cap="none" dirty="0"/>
              <a:t>David Korn </a:t>
            </a:r>
            <a:r>
              <a:rPr lang="en-US" cap="none" dirty="0"/>
              <a:t>at AT&amp;T Bell Labs.</a:t>
            </a:r>
          </a:p>
          <a:p>
            <a:r>
              <a:rPr lang="en-US" cap="none" dirty="0"/>
              <a:t>Combines the features of both the </a:t>
            </a:r>
            <a:r>
              <a:rPr lang="en-US" cap="none" dirty="0" err="1"/>
              <a:t>Bourne</a:t>
            </a:r>
            <a:r>
              <a:rPr lang="en-US" cap="none" dirty="0"/>
              <a:t> and C shells.</a:t>
            </a:r>
          </a:p>
          <a:p>
            <a:r>
              <a:rPr lang="en-US" cap="none" dirty="0"/>
              <a:t>Executable file name is </a:t>
            </a:r>
            <a:r>
              <a:rPr lang="en-US" cap="none" dirty="0">
                <a:latin typeface="Arial Black" panose="020B0A04020102020204" pitchFamily="34" charset="0"/>
              </a:rPr>
              <a:t>‘</a:t>
            </a:r>
            <a:r>
              <a:rPr lang="en-US" cap="none" dirty="0" err="1">
                <a:latin typeface="Arial Black" panose="020B0A04020102020204" pitchFamily="34" charset="0"/>
              </a:rPr>
              <a:t>ksh</a:t>
            </a:r>
            <a:r>
              <a:rPr lang="en-US" cap="none" dirty="0">
                <a:latin typeface="Arial Black" panose="020B0A04020102020204" pitchFamily="34" charset="0"/>
              </a:rPr>
              <a:t>’</a:t>
            </a:r>
            <a:r>
              <a:rPr lang="en-US" cap="none" dirty="0"/>
              <a:t>.</a:t>
            </a:r>
          </a:p>
          <a:p>
            <a:r>
              <a:rPr lang="en-US" cap="none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Convenient programming features.</a:t>
            </a:r>
          </a:p>
          <a:p>
            <a:r>
              <a:rPr lang="en-US" cap="none" dirty="0"/>
              <a:t>For the Korn shell</a:t>
            </a:r>
            <a:endParaRPr lang="en-IN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cap="none" dirty="0"/>
              <a:t>Command full-path name is :</a:t>
            </a:r>
            <a:r>
              <a:rPr lang="en-IN" cap="none" dirty="0">
                <a:latin typeface="Monotype Corsiva" panose="03010101010201010101" pitchFamily="66" charset="0"/>
              </a:rPr>
              <a:t>/bin/</a:t>
            </a:r>
            <a:r>
              <a:rPr lang="en-IN" cap="none" dirty="0" err="1">
                <a:latin typeface="Monotype Corsiva" panose="03010101010201010101" pitchFamily="66" charset="0"/>
              </a:rPr>
              <a:t>ksh</a:t>
            </a:r>
            <a:endParaRPr lang="en-IN" cap="none" dirty="0">
              <a:latin typeface="Monotype Corsiva" panose="03010101010201010101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cap="none" dirty="0"/>
              <a:t>Non-root user default prompt is : 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cap="none" dirty="0"/>
              <a:t>Root user default prompt is : #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163474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</TotalTime>
  <Words>2242</Words>
  <Application>Microsoft Office PowerPoint</Application>
  <PresentationFormat>Widescreen</PresentationFormat>
  <Paragraphs>339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Algerian</vt:lpstr>
      <vt:lpstr>Arial</vt:lpstr>
      <vt:lpstr>Arial Black</vt:lpstr>
      <vt:lpstr>Arial Rounded MT Bold</vt:lpstr>
      <vt:lpstr>Broadway</vt:lpstr>
      <vt:lpstr>Castellar</vt:lpstr>
      <vt:lpstr>Monotype Corsiva</vt:lpstr>
      <vt:lpstr>Trebuchet MS</vt:lpstr>
      <vt:lpstr>Wingdings</vt:lpstr>
      <vt:lpstr>Wingdings 3</vt:lpstr>
      <vt:lpstr>Facet</vt:lpstr>
      <vt:lpstr>             SEMINAR                                             By,                                                                                              Sandra Anna Joshy                                                                                              S1 MSc Computer Science                           </vt:lpstr>
      <vt:lpstr>                SHELL  Various types of shell linux commands for files and directories creating and viewing files using “cat” </vt:lpstr>
      <vt:lpstr>Shell</vt:lpstr>
      <vt:lpstr>PowerPoint Presentation</vt:lpstr>
      <vt:lpstr>Shell programming</vt:lpstr>
      <vt:lpstr>Various types of shells</vt:lpstr>
      <vt:lpstr>1.The bourne shell</vt:lpstr>
      <vt:lpstr>2.The c shell</vt:lpstr>
      <vt:lpstr>3.The korn shell</vt:lpstr>
      <vt:lpstr>4.Bourne again shell(bash)</vt:lpstr>
      <vt:lpstr>5.TC Shell or tcsh shell</vt:lpstr>
      <vt:lpstr>6.Restricted shell</vt:lpstr>
      <vt:lpstr>7.A shell</vt:lpstr>
      <vt:lpstr>8. Z shell</vt:lpstr>
      <vt:lpstr>Comparison between various shell</vt:lpstr>
      <vt:lpstr>Steps to  create a shell script </vt:lpstr>
      <vt:lpstr>Example of a simple shell script</vt:lpstr>
      <vt:lpstr>        commands  for files and directories</vt:lpstr>
      <vt:lpstr>example</vt:lpstr>
      <vt:lpstr>ls</vt:lpstr>
      <vt:lpstr>Example:</vt:lpstr>
      <vt:lpstr>cp</vt:lpstr>
      <vt:lpstr>PowerPoint Presentation</vt:lpstr>
      <vt:lpstr>rm</vt:lpstr>
      <vt:lpstr>mkdir</vt:lpstr>
      <vt:lpstr>Example:</vt:lpstr>
      <vt:lpstr>rmkdir</vt:lpstr>
      <vt:lpstr>Examples:</vt:lpstr>
      <vt:lpstr>pwd</vt:lpstr>
      <vt:lpstr>file</vt:lpstr>
      <vt:lpstr>more</vt:lpstr>
      <vt:lpstr>less</vt:lpstr>
      <vt:lpstr>Creating and viewing files using cat</vt:lpstr>
      <vt:lpstr>PowerPoint Presentation</vt:lpstr>
      <vt:lpstr>PowerPoint Presentation</vt:lpstr>
      <vt:lpstr>PowerPoint Presentation</vt:lpstr>
      <vt:lpstr>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SANDRA JOSHY</dc:creator>
  <cp:lastModifiedBy>SANDRA JOSHY</cp:lastModifiedBy>
  <cp:revision>15</cp:revision>
  <dcterms:created xsi:type="dcterms:W3CDTF">2022-11-26T09:43:37Z</dcterms:created>
  <dcterms:modified xsi:type="dcterms:W3CDTF">2022-12-12T16:27:29Z</dcterms:modified>
</cp:coreProperties>
</file>