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82" r:id="rId12"/>
    <p:sldId id="259" r:id="rId13"/>
    <p:sldId id="265" r:id="rId14"/>
    <p:sldId id="260" r:id="rId15"/>
    <p:sldId id="261" r:id="rId16"/>
    <p:sldId id="264" r:id="rId17"/>
    <p:sldId id="262" r:id="rId18"/>
    <p:sldId id="266" r:id="rId19"/>
    <p:sldId id="26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6" r:id="rId28"/>
    <p:sldId id="274" r:id="rId29"/>
    <p:sldId id="275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61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7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22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29BC-E4DF-6E41-5ACE-6259EA02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4483"/>
            <a:ext cx="8825658" cy="1894114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  <a:r>
              <a:rPr lang="en-US" dirty="0">
                <a:latin typeface="Algerian" panose="04020705040A02060702" pitchFamily="82" charset="0"/>
              </a:rPr>
              <a:t>seminar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DDEB-BCAD-3BF5-2924-406A334F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57600"/>
            <a:ext cx="8825658" cy="1981200"/>
          </a:xfrm>
        </p:spPr>
        <p:txBody>
          <a:bodyPr/>
          <a:lstStyle/>
          <a:p>
            <a:pPr algn="ctr"/>
            <a:r>
              <a:rPr lang="en-US" dirty="0"/>
              <a:t>By,</a:t>
            </a:r>
          </a:p>
          <a:p>
            <a:pPr algn="ctr"/>
            <a:r>
              <a:rPr lang="en-US" dirty="0"/>
              <a:t>                                        Sandra anna </a:t>
            </a:r>
            <a:r>
              <a:rPr lang="en-US" dirty="0" err="1"/>
              <a:t>joshy</a:t>
            </a:r>
            <a:endParaRPr lang="en-US" dirty="0"/>
          </a:p>
          <a:p>
            <a:pPr algn="ctr"/>
            <a:r>
              <a:rPr lang="en-IN" dirty="0"/>
              <a:t>                                                   s1msc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3344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38EB-1FAD-4375-3327-FC368D2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8498"/>
            <a:ext cx="8946541" cy="5669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var </a:t>
            </a:r>
            <a:r>
              <a:rPr lang="en-US" dirty="0" err="1"/>
              <a:t>myBook</a:t>
            </a:r>
            <a:r>
              <a:rPr lang="en-US" dirty="0"/>
              <a:t>=new book</a:t>
            </a:r>
            <a:r>
              <a:rPr lang="en-IN" dirty="0"/>
              <a:t>(“Taming </a:t>
            </a:r>
            <a:r>
              <a:rPr lang="en-IN" dirty="0" err="1"/>
              <a:t>Python”,”Jeeva</a:t>
            </a:r>
            <a:r>
              <a:rPr lang="en-IN" dirty="0"/>
              <a:t>”);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myBook.addPrice</a:t>
            </a:r>
            <a:r>
              <a:rPr lang="en-IN" dirty="0"/>
              <a:t>(300);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document.write</a:t>
            </a:r>
            <a:r>
              <a:rPr lang="en-IN" dirty="0"/>
              <a:t>(“Book title is:”+</a:t>
            </a:r>
            <a:r>
              <a:rPr lang="en-IN" dirty="0" err="1"/>
              <a:t>myBook.title</a:t>
            </a:r>
            <a:r>
              <a:rPr lang="en-IN" dirty="0"/>
              <a:t>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  <a:r>
              <a:rPr lang="en-US" dirty="0"/>
              <a:t>         </a:t>
            </a:r>
            <a:r>
              <a:rPr lang="en-US" dirty="0" err="1"/>
              <a:t>document.write</a:t>
            </a:r>
            <a:r>
              <a:rPr lang="en-US" dirty="0"/>
              <a:t>(“Book author is:”+</a:t>
            </a:r>
            <a:r>
              <a:rPr lang="en-US" dirty="0" err="1"/>
              <a:t>myBook.author</a:t>
            </a:r>
            <a:r>
              <a:rPr lang="en-US" dirty="0"/>
              <a:t>+”&lt;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document.write</a:t>
            </a:r>
            <a:r>
              <a:rPr lang="en-US" dirty="0"/>
              <a:t>(“Book price is:”+</a:t>
            </a:r>
            <a:r>
              <a:rPr lang="en-US" dirty="0" err="1"/>
              <a:t>myBook.price</a:t>
            </a:r>
            <a:r>
              <a:rPr lang="en-US" dirty="0"/>
              <a:t>+”&lt;</a:t>
            </a:r>
            <a:r>
              <a:rPr lang="en-US" dirty="0" err="1"/>
              <a:t>br</a:t>
            </a:r>
            <a:r>
              <a:rPr lang="en-US" dirty="0"/>
              <a:t>&gt;”);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&lt;/script&gt;</a:t>
            </a:r>
          </a:p>
          <a:p>
            <a:pPr marL="0" indent="0">
              <a:buNone/>
            </a:pPr>
            <a:r>
              <a:rPr lang="en-IN" dirty="0"/>
              <a:t>  &lt;/body&gt;</a:t>
            </a:r>
          </a:p>
          <a:p>
            <a:pPr marL="0" indent="0">
              <a:buNone/>
            </a:pPr>
            <a:r>
              <a:rPr lang="en-IN" dirty="0"/>
              <a:t>   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           Book tittle is: Taming Python</a:t>
            </a:r>
          </a:p>
          <a:p>
            <a:pPr marL="0" indent="0">
              <a:buNone/>
            </a:pPr>
            <a:r>
              <a:rPr lang="en-IN" dirty="0"/>
              <a:t>            Book author is: Jeeva</a:t>
            </a:r>
          </a:p>
          <a:p>
            <a:pPr marL="0" indent="0">
              <a:buNone/>
            </a:pPr>
            <a:r>
              <a:rPr lang="en-IN" dirty="0"/>
              <a:t>             Book price is: 300       </a:t>
            </a:r>
          </a:p>
          <a:p>
            <a:pPr marL="0" indent="0">
              <a:buNone/>
            </a:pPr>
            <a:r>
              <a:rPr lang="en-IN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7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1DEB-CE98-085A-7F08-709A18B8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8172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   BUILT IN OBJECTS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2535-008E-7499-7F73-2CCD2634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US" dirty="0"/>
              <a:t>Built in objects are not related to any window and DOM object model.</a:t>
            </a:r>
          </a:p>
          <a:p>
            <a:r>
              <a:rPr lang="en-US" dirty="0"/>
              <a:t>There are used for simple data processing in this JS.</a:t>
            </a:r>
          </a:p>
          <a:p>
            <a:r>
              <a:rPr lang="en-US" dirty="0"/>
              <a:t>Built in objects  are   Number, Boolean ,String , Date, Math, Array and </a:t>
            </a:r>
            <a:r>
              <a:rPr lang="en-US" dirty="0" err="1"/>
              <a:t>RegExp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3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50FD-6BD9-24B5-DE28-F8B3CE22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1.Number object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8444-6765-CE18-17DC-92FDE59B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6996"/>
            <a:ext cx="11029615" cy="5728996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A number object holds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primitive numeric values</a:t>
            </a:r>
            <a:r>
              <a:rPr lang="en-US" sz="2000" dirty="0"/>
              <a:t>.</a:t>
            </a:r>
          </a:p>
          <a:p>
            <a:r>
              <a:rPr lang="en-US" sz="2000" dirty="0"/>
              <a:t>The Number object represents numerical date, either </a:t>
            </a:r>
            <a:r>
              <a:rPr lang="en-US" sz="2000" dirty="0" err="1"/>
              <a:t>intergers</a:t>
            </a:r>
            <a:r>
              <a:rPr lang="en-US" sz="2000" dirty="0"/>
              <a:t> or floating point numbers.</a:t>
            </a:r>
          </a:p>
          <a:p>
            <a:r>
              <a:rPr lang="en-US" sz="2000" dirty="0"/>
              <a:t>Syntax :        var </a:t>
            </a:r>
            <a:r>
              <a:rPr lang="en-US" sz="2000" dirty="0" err="1"/>
              <a:t>val</a:t>
            </a:r>
            <a:r>
              <a:rPr lang="en-US" sz="2000" dirty="0"/>
              <a:t> =new Number(number);</a:t>
            </a:r>
          </a:p>
          <a:p>
            <a:pPr marL="0" indent="0">
              <a:buNone/>
            </a:pPr>
            <a:r>
              <a:rPr lang="en-US" sz="2000" dirty="0"/>
              <a:t>          PROPERTIES</a:t>
            </a:r>
          </a:p>
          <a:p>
            <a:pPr marL="0" indent="0">
              <a:buNone/>
            </a:pPr>
            <a:r>
              <a:rPr lang="en-US" sz="2000" dirty="0"/>
              <a:t>   1.MAX_VALUE</a:t>
            </a:r>
          </a:p>
          <a:p>
            <a:pPr marL="0" indent="0">
              <a:buNone/>
            </a:pPr>
            <a:r>
              <a:rPr lang="en-US" sz="2000" dirty="0"/>
              <a:t>        The largest possible value a number in </a:t>
            </a:r>
            <a:r>
              <a:rPr lang="en-US" sz="2000" dirty="0" err="1"/>
              <a:t>Javascript</a:t>
            </a:r>
            <a:r>
              <a:rPr lang="en-US" sz="2000" dirty="0"/>
              <a:t> can have 1.797693134863157E+308</a:t>
            </a:r>
          </a:p>
          <a:p>
            <a:pPr marL="0" indent="0">
              <a:buNone/>
            </a:pPr>
            <a:r>
              <a:rPr lang="en-US" sz="2000" dirty="0"/>
              <a:t>        for </a:t>
            </a: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var </a:t>
            </a:r>
            <a:r>
              <a:rPr lang="en-US" sz="2000" dirty="0" err="1"/>
              <a:t>val</a:t>
            </a:r>
            <a:r>
              <a:rPr lang="en-US" sz="2000" dirty="0"/>
              <a:t>=</a:t>
            </a:r>
            <a:r>
              <a:rPr lang="en-US" sz="2000" dirty="0" err="1"/>
              <a:t>Number.MAX_VALUE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document.write</a:t>
            </a:r>
            <a:r>
              <a:rPr lang="en-US" sz="2000" dirty="0"/>
              <a:t>(“Value of </a:t>
            </a:r>
            <a:r>
              <a:rPr lang="en-US" sz="2000" dirty="0" err="1"/>
              <a:t>Number.MAX_VALUE</a:t>
            </a:r>
            <a:r>
              <a:rPr lang="en-US" sz="2000" dirty="0"/>
              <a:t> :”+</a:t>
            </a:r>
            <a:r>
              <a:rPr lang="en-US" sz="2000" dirty="0" err="1"/>
              <a:t>val</a:t>
            </a:r>
            <a:r>
              <a:rPr lang="en-US" sz="2000" dirty="0"/>
              <a:t>);                    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845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3B09-FF4D-4165-FE5E-800C4FEC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sz="3200" dirty="0"/>
              <a:t>2.MIN_VALUE  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F207-BF46-5B9E-5FA6-809F2CB0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7584"/>
            <a:ext cx="8946541" cy="4820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The smallest possible value a number in </a:t>
            </a:r>
            <a:r>
              <a:rPr lang="en-US" sz="2000" dirty="0" err="1"/>
              <a:t>Javascript</a:t>
            </a:r>
            <a:r>
              <a:rPr lang="en-US" sz="2000" dirty="0"/>
              <a:t> can have 5E-324.</a:t>
            </a:r>
          </a:p>
          <a:p>
            <a:pPr marL="0" indent="0">
              <a:buNone/>
            </a:pPr>
            <a:r>
              <a:rPr lang="en-US" sz="2000" dirty="0"/>
              <a:t>           for </a:t>
            </a: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var </a:t>
            </a:r>
            <a:r>
              <a:rPr lang="en-US" sz="2000" dirty="0" err="1"/>
              <a:t>val</a:t>
            </a:r>
            <a:r>
              <a:rPr lang="en-US" sz="2000" dirty="0"/>
              <a:t>=</a:t>
            </a:r>
            <a:r>
              <a:rPr lang="en-US" sz="2000" dirty="0" err="1"/>
              <a:t>Number.MIN_VALUE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document.write</a:t>
            </a:r>
            <a:r>
              <a:rPr lang="en-US" sz="2000" dirty="0"/>
              <a:t>(“Value of </a:t>
            </a:r>
            <a:r>
              <a:rPr lang="en-US" sz="2000" dirty="0" err="1"/>
              <a:t>Number.MIN_VALUE</a:t>
            </a:r>
            <a:r>
              <a:rPr lang="en-US" sz="2000" dirty="0"/>
              <a:t> :”+</a:t>
            </a:r>
            <a:r>
              <a:rPr lang="en-US" sz="2000" dirty="0" err="1"/>
              <a:t>val</a:t>
            </a:r>
            <a:r>
              <a:rPr lang="en-US" sz="2000" dirty="0"/>
              <a:t>);                           </a:t>
            </a:r>
            <a:endParaRPr lang="en-IN" sz="2000" dirty="0"/>
          </a:p>
          <a:p>
            <a:r>
              <a:rPr lang="en-IN" dirty="0"/>
              <a:t>Other </a:t>
            </a:r>
            <a:r>
              <a:rPr lang="en-IN" dirty="0" err="1"/>
              <a:t>eg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           if (num1 / num2 &gt;= </a:t>
            </a:r>
            <a:r>
              <a:rPr lang="en-IN" dirty="0" err="1"/>
              <a:t>Number.MIN_VALUE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  {</a:t>
            </a:r>
          </a:p>
          <a:p>
            <a:pPr marL="0" indent="0">
              <a:buNone/>
            </a:pPr>
            <a:r>
              <a:rPr lang="en-IN" dirty="0"/>
              <a:t>                     func1();</a:t>
            </a:r>
          </a:p>
          <a:p>
            <a:pPr marL="0" indent="0">
              <a:buNone/>
            </a:pPr>
            <a:r>
              <a:rPr lang="en-IN" dirty="0"/>
              <a:t>                  }</a:t>
            </a:r>
          </a:p>
          <a:p>
            <a:pPr marL="0" indent="0">
              <a:buNone/>
            </a:pPr>
            <a:r>
              <a:rPr lang="en-IN" dirty="0"/>
              <a:t>                   else</a:t>
            </a:r>
          </a:p>
          <a:p>
            <a:pPr marL="0" indent="0">
              <a:buNone/>
            </a:pPr>
            <a:r>
              <a:rPr lang="en-IN" dirty="0"/>
              <a:t>                  {</a:t>
            </a:r>
          </a:p>
          <a:p>
            <a:pPr marL="0" indent="0">
              <a:buNone/>
            </a:pPr>
            <a:r>
              <a:rPr lang="en-IN" dirty="0"/>
              <a:t>                    func2();</a:t>
            </a:r>
          </a:p>
          <a:p>
            <a:pPr marL="0" indent="0">
              <a:buNone/>
            </a:pPr>
            <a:r>
              <a:rPr lang="en-IN"/>
              <a:t>      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409A-16F7-1E6A-2383-3846931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597160"/>
            <a:ext cx="11125616" cy="578497"/>
          </a:xfrm>
        </p:spPr>
        <p:txBody>
          <a:bodyPr>
            <a:normAutofit fontScale="90000"/>
          </a:bodyPr>
          <a:lstStyle/>
          <a:p>
            <a:r>
              <a:rPr lang="en-US" dirty="0"/>
              <a:t>3.</a:t>
            </a:r>
            <a:r>
              <a:rPr lang="en-US" sz="3600" dirty="0"/>
              <a:t>NaN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9333-DB27-1602-88C1-B45B0E7A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464906"/>
            <a:ext cx="9462024" cy="5327780"/>
          </a:xfrm>
        </p:spPr>
        <p:txBody>
          <a:bodyPr/>
          <a:lstStyle/>
          <a:p>
            <a:r>
              <a:rPr lang="en-US" dirty="0">
                <a:latin typeface="+mn-lt"/>
              </a:rPr>
              <a:t>Equal to a value that is not a number.</a:t>
            </a:r>
          </a:p>
          <a:p>
            <a:r>
              <a:rPr lang="en-US" dirty="0">
                <a:latin typeface="+mn-lt"/>
              </a:rPr>
              <a:t>Used to indicate an error condition for a function that should return a valid number.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isNaN</a:t>
            </a:r>
            <a:r>
              <a:rPr lang="en-US" dirty="0">
                <a:latin typeface="Arial Black" panose="020B0A04020102020204" pitchFamily="34" charset="0"/>
              </a:rPr>
              <a:t>()  </a:t>
            </a:r>
            <a:r>
              <a:rPr lang="en-US" dirty="0">
                <a:latin typeface="+mn-lt"/>
              </a:rPr>
              <a:t>global  function is used to check if the value is an </a:t>
            </a:r>
            <a:r>
              <a:rPr lang="en-US" dirty="0" err="1">
                <a:latin typeface="+mn-lt"/>
              </a:rPr>
              <a:t>NaN</a:t>
            </a:r>
            <a:r>
              <a:rPr lang="en-US" dirty="0">
                <a:latin typeface="+mn-lt"/>
              </a:rPr>
              <a:t> value.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var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 = 50;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if(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&lt;1||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&gt;31)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{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  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=</a:t>
            </a:r>
            <a:r>
              <a:rPr lang="en-US" dirty="0" err="1">
                <a:latin typeface="+mn-lt"/>
              </a:rPr>
              <a:t>Number.NaN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    alert(“Day of Month must be between 1 and 31.”)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   </a:t>
            </a:r>
            <a:r>
              <a:rPr lang="en-US" dirty="0" err="1">
                <a:latin typeface="+mn-lt"/>
              </a:rPr>
              <a:t>Document.write</a:t>
            </a:r>
            <a:r>
              <a:rPr lang="en-US" dirty="0">
                <a:latin typeface="+mn-lt"/>
              </a:rPr>
              <a:t>(“Value of 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 :”+</a:t>
            </a:r>
            <a:r>
              <a:rPr lang="en-US" dirty="0" err="1">
                <a:latin typeface="+mn-lt"/>
              </a:rPr>
              <a:t>dayOfMonth</a:t>
            </a:r>
            <a:r>
              <a:rPr lang="en-US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51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7809-1DCD-C0E9-A36F-4867D68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7"/>
            <a:ext cx="9404723" cy="648294"/>
          </a:xfrm>
        </p:spPr>
        <p:txBody>
          <a:bodyPr/>
          <a:lstStyle/>
          <a:p>
            <a:r>
              <a:rPr lang="en-US" sz="3600" dirty="0"/>
              <a:t>4.NEGATIVITY_INFINITY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817A-3E9E-FFC0-19A4-89253364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101013"/>
            <a:ext cx="9598901" cy="5784979"/>
          </a:xfrm>
        </p:spPr>
        <p:txBody>
          <a:bodyPr>
            <a:normAutofit/>
          </a:bodyPr>
          <a:lstStyle/>
          <a:p>
            <a:r>
              <a:rPr lang="en-US" dirty="0"/>
              <a:t>A value that is less than MIN_VALUE.</a:t>
            </a:r>
          </a:p>
          <a:p>
            <a:r>
              <a:rPr lang="en-US" dirty="0"/>
              <a:t> function </a:t>
            </a:r>
            <a:r>
              <a:rPr lang="en-US" dirty="0" err="1"/>
              <a:t>checkNumber</a:t>
            </a:r>
            <a:r>
              <a:rPr lang="en-US" dirty="0"/>
              <a:t>(</a:t>
            </a:r>
            <a:r>
              <a:rPr lang="en-US" dirty="0" err="1"/>
              <a:t>smallNumber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{  if (</a:t>
            </a:r>
            <a:r>
              <a:rPr lang="en-US" dirty="0" err="1"/>
              <a:t>smallNumber</a:t>
            </a:r>
            <a:r>
              <a:rPr lang="en-US" dirty="0"/>
              <a:t> === </a:t>
            </a:r>
            <a:r>
              <a:rPr lang="en-US" dirty="0" err="1"/>
              <a:t>Number.NEGATIVE_INFINITY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   {    return 'Process number as -Infinity';  } 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smallNumber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 console.log(</a:t>
            </a:r>
            <a:r>
              <a:rPr lang="en-US" dirty="0" err="1"/>
              <a:t>checkNumber</a:t>
            </a:r>
            <a:r>
              <a:rPr lang="en-US" dirty="0"/>
              <a:t>(-</a:t>
            </a:r>
            <a:r>
              <a:rPr lang="en-US" dirty="0" err="1"/>
              <a:t>Number.MAX_VALUE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output: -1.7976931348623157e+308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5.POSITIVE_INFINITY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A value that is greater than MAX_VALUE.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3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5D3-EBFF-AC44-7B56-1446E8FC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1400530"/>
          </a:xfrm>
        </p:spPr>
        <p:txBody>
          <a:bodyPr/>
          <a:lstStyle/>
          <a:p>
            <a:r>
              <a:rPr lang="en-US" sz="4400" dirty="0"/>
              <a:t>6.PROTOTYPE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D226-B818-1F6E-5A90-AECBC26F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940"/>
            <a:ext cx="8946541" cy="48954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the prototype property to assign new properties and methods to the Number object in the current document.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Syntax: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object.prototype.name =value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for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var student = new Object();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       </a:t>
            </a:r>
            <a:r>
              <a:rPr lang="en-US" dirty="0" err="1">
                <a:latin typeface="+mn-lt"/>
              </a:rPr>
              <a:t>student.prototype.contact_no</a:t>
            </a:r>
            <a:r>
              <a:rPr lang="en-US" dirty="0">
                <a:latin typeface="+mn-lt"/>
              </a:rPr>
              <a:t>=1234567890;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7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0D5A-C6C8-44C1-8EE7-C0F2F047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87" y="396736"/>
            <a:ext cx="9404723" cy="657625"/>
          </a:xfrm>
        </p:spPr>
        <p:txBody>
          <a:bodyPr/>
          <a:lstStyle/>
          <a:p>
            <a:r>
              <a:rPr lang="en-US" sz="3600" dirty="0"/>
              <a:t>7.constructor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C856-742F-E884-79F4-3F9594B4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9007"/>
            <a:ext cx="9667297" cy="57289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Returns the function that created this object’s instance. By default this is the Number object.</a:t>
            </a:r>
          </a:p>
          <a:p>
            <a:pPr marL="0" indent="0">
              <a:buNone/>
            </a:pPr>
            <a:r>
              <a:rPr lang="en-US" sz="3200" dirty="0"/>
              <a:t>8.MAX_SAFE_INTEGER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Number.MAX_SAFE_INTEGER</a:t>
            </a:r>
            <a:r>
              <a:rPr lang="en-US" sz="2200" dirty="0"/>
              <a:t> constant represents the maximum safe integer in JavaScript 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The MAX_SAFE_INTEGER constant has a value of 9007199254740991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   For example:</a:t>
            </a:r>
          </a:p>
          <a:p>
            <a:pPr marL="0" indent="0">
              <a:buNone/>
            </a:pPr>
            <a:r>
              <a:rPr lang="en-US" sz="2200" dirty="0"/>
              <a:t>                 </a:t>
            </a:r>
            <a:r>
              <a:rPr lang="en-US" sz="2200" dirty="0" err="1"/>
              <a:t>Number.MAX_SAFE_INTEGER</a:t>
            </a:r>
            <a:r>
              <a:rPr lang="en-US" sz="2200" dirty="0"/>
              <a:t>;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r>
              <a:rPr lang="en-US" sz="2200" dirty="0"/>
              <a:t>           9007199254740991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70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09EE-0B4A-793E-BBC1-A8FEAD75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6" y="452718"/>
            <a:ext cx="9061788" cy="78825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3200" dirty="0"/>
              <a:t>9.MIN_SAFE_INTEGER</a:t>
            </a:r>
            <a:br>
              <a:rPr lang="en-US" dirty="0"/>
            </a:b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705C-A022-5106-26A3-CDFAA54D7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6" y="1240972"/>
            <a:ext cx="9060808" cy="56170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Number.MIN_SAFE_INTEGER</a:t>
            </a:r>
            <a:r>
              <a:rPr lang="en-US" dirty="0"/>
              <a:t> constant represents the minimum safe integer in JavaScript.</a:t>
            </a:r>
          </a:p>
          <a:p>
            <a:r>
              <a:rPr lang="en-US" dirty="0"/>
              <a:t>The MIN_SAFE_INTEGER constant has a value of -9007199254740991.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IN" dirty="0" err="1"/>
              <a:t>Number.MIN_SAFE_INTEGER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      output:</a:t>
            </a:r>
          </a:p>
          <a:p>
            <a:pPr marL="0" indent="0">
              <a:buNone/>
            </a:pPr>
            <a:r>
              <a:rPr lang="en-IN" dirty="0"/>
              <a:t>                      -9007199254740991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          Number Object Methods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</a:t>
            </a:r>
            <a:r>
              <a:rPr lang="en-IN" dirty="0"/>
              <a:t>1.toSrting()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</a:rPr>
              <a:t>            </a:t>
            </a:r>
            <a:r>
              <a:rPr lang="en-IN" dirty="0"/>
              <a:t>It returns a number as a string</a:t>
            </a:r>
          </a:p>
          <a:p>
            <a:pPr marL="0" indent="0">
              <a:buNone/>
            </a:pPr>
            <a:r>
              <a:rPr lang="en-IN" sz="1800" dirty="0"/>
              <a:t>                 &lt;script&gt;</a:t>
            </a:r>
          </a:p>
          <a:p>
            <a:pPr marL="0" indent="0">
              <a:buNone/>
            </a:pPr>
            <a:r>
              <a:rPr lang="en-IN" sz="1800" dirty="0"/>
              <a:t>                   var n=100;</a:t>
            </a:r>
          </a:p>
          <a:p>
            <a:pPr marL="0" indent="0">
              <a:buNone/>
            </a:pPr>
            <a:r>
              <a:rPr lang="en-IN" sz="1800" dirty="0"/>
              <a:t>                   </a:t>
            </a:r>
            <a:r>
              <a:rPr lang="en-IN" sz="1800" dirty="0" err="1"/>
              <a:t>document.write</a:t>
            </a:r>
            <a:r>
              <a:rPr lang="en-IN" sz="1800" dirty="0"/>
              <a:t>(</a:t>
            </a:r>
            <a:r>
              <a:rPr lang="en-IN" sz="1800" dirty="0" err="1"/>
              <a:t>n.toString</a:t>
            </a:r>
            <a:r>
              <a:rPr lang="en-IN" sz="1800" dirty="0"/>
              <a:t>()+”&lt;</a:t>
            </a:r>
            <a:r>
              <a:rPr lang="en-IN" sz="1800" dirty="0" err="1"/>
              <a:t>br</a:t>
            </a:r>
            <a:r>
              <a:rPr lang="en-IN" sz="1800" dirty="0"/>
              <a:t>&gt;”);  //100</a:t>
            </a:r>
          </a:p>
          <a:p>
            <a:pPr marL="0" indent="0">
              <a:buNone/>
            </a:pPr>
            <a:r>
              <a:rPr lang="en-IN" sz="1800" dirty="0"/>
              <a:t>                    </a:t>
            </a:r>
            <a:r>
              <a:rPr lang="en-IN" sz="1800" dirty="0" err="1"/>
              <a:t>document.write</a:t>
            </a:r>
            <a:r>
              <a:rPr lang="en-IN" sz="1800" dirty="0"/>
              <a:t>((25+”abc”).</a:t>
            </a:r>
            <a:r>
              <a:rPr lang="en-IN" sz="1800" dirty="0" err="1"/>
              <a:t>toString</a:t>
            </a:r>
            <a:r>
              <a:rPr lang="en-IN" sz="1800" dirty="0"/>
              <a:t>()); //25abc</a:t>
            </a:r>
          </a:p>
          <a:p>
            <a:pPr marL="0" indent="0">
              <a:buNone/>
            </a:pPr>
            <a:r>
              <a:rPr lang="en-IN" sz="1800" dirty="0"/>
              <a:t>            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0544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D4D4-4A53-AD90-7840-2D82BB8C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685617"/>
          </a:xfrm>
        </p:spPr>
        <p:txBody>
          <a:bodyPr/>
          <a:lstStyle/>
          <a:p>
            <a:r>
              <a:rPr lang="en-US" sz="3600" dirty="0"/>
              <a:t>2.toExponential()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D153-0753-BE09-AECA-AB6C7D99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520890"/>
            <a:ext cx="9312735" cy="533711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/>
              <a:t>toExponential</a:t>
            </a:r>
            <a:r>
              <a:rPr lang="en-US" sz="2600" dirty="0"/>
              <a:t>() returns a string, with a number rounded and written using exponential notation. The parameter is optional . If you are not specifying the parameter ; then it will not round.</a:t>
            </a:r>
          </a:p>
          <a:p>
            <a:r>
              <a:rPr lang="en-US" dirty="0"/>
              <a:t>   for example:</a:t>
            </a:r>
          </a:p>
          <a:p>
            <a:pPr marL="0" indent="0">
              <a:buNone/>
            </a:pPr>
            <a:r>
              <a:rPr lang="en-US" dirty="0"/>
              <a:t>                    &lt;script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         var n=5.4563;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n.toExponential</a:t>
            </a:r>
            <a:r>
              <a:rPr lang="en-IN" dirty="0"/>
              <a:t>() 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n.toExponential</a:t>
            </a:r>
            <a:r>
              <a:rPr lang="en-IN" dirty="0"/>
              <a:t>(2) 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n.toExponential</a:t>
            </a:r>
            <a:r>
              <a:rPr lang="en-IN" dirty="0"/>
              <a:t>(6) +”&lt;</a:t>
            </a:r>
            <a:r>
              <a:rPr lang="en-IN" dirty="0" err="1"/>
              <a:t>br</a:t>
            </a:r>
            <a:r>
              <a:rPr lang="en-IN" dirty="0"/>
              <a:t>&gt;”);</a:t>
            </a:r>
          </a:p>
          <a:p>
            <a:pPr marL="0" indent="0">
              <a:buNone/>
            </a:pPr>
            <a:r>
              <a:rPr lang="en-IN" dirty="0"/>
              <a:t>                   &lt;/script&gt;</a:t>
            </a:r>
          </a:p>
          <a:p>
            <a:pPr marL="0" indent="0">
              <a:buNone/>
            </a:pPr>
            <a:r>
              <a:rPr lang="en-IN" dirty="0"/>
              <a:t>          output:</a:t>
            </a:r>
          </a:p>
          <a:p>
            <a:pPr marL="0" indent="0">
              <a:buNone/>
            </a:pPr>
            <a:r>
              <a:rPr lang="en-IN" dirty="0"/>
              <a:t>                            5.4563e+0</a:t>
            </a:r>
          </a:p>
          <a:p>
            <a:pPr marL="0" indent="0">
              <a:buNone/>
            </a:pPr>
            <a:r>
              <a:rPr lang="en-IN" dirty="0"/>
              <a:t>                             5.45e+0</a:t>
            </a:r>
          </a:p>
          <a:p>
            <a:pPr marL="0" indent="0">
              <a:buNone/>
            </a:pPr>
            <a:r>
              <a:rPr lang="en-IN" dirty="0"/>
              <a:t>                              5.456300e+0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BFD8-332A-2D9E-7553-73AD0DE6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38335"/>
            <a:ext cx="9404723" cy="4142791"/>
          </a:xfrm>
        </p:spPr>
        <p:txBody>
          <a:bodyPr anchor="ctr"/>
          <a:lstStyle/>
          <a:p>
            <a:r>
              <a:rPr lang="en-US" sz="4400" dirty="0">
                <a:latin typeface="Arial Black" panose="020B0A04020102020204" pitchFamily="34" charset="0"/>
              </a:rPr>
              <a:t>             </a:t>
            </a:r>
            <a:br>
              <a:rPr lang="en-US" sz="4400" dirty="0">
                <a:latin typeface="Arial Black" panose="020B0A04020102020204" pitchFamily="34" charset="0"/>
              </a:rPr>
            </a:b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>          BUILT IN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7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B73A-5E7E-0C5B-B512-91982504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sz="2800" dirty="0"/>
              <a:t>     3.toFixed()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3441-787C-94EC-E724-5AB0FA18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98376"/>
            <a:ext cx="8946541" cy="58596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Returns a string, with the number written with a </a:t>
            </a:r>
            <a:r>
              <a:rPr lang="en-US" dirty="0" err="1"/>
              <a:t>specificed</a:t>
            </a:r>
            <a:r>
              <a:rPr lang="en-US" dirty="0"/>
              <a:t> number of decimals. 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     var n=5.556;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n.toFixed</a:t>
            </a:r>
            <a:r>
              <a:rPr lang="en-US" dirty="0"/>
              <a:t>(4));</a:t>
            </a:r>
          </a:p>
          <a:p>
            <a:pPr marL="0" indent="0">
              <a:buNone/>
            </a:pPr>
            <a:r>
              <a:rPr lang="en-US" dirty="0"/>
              <a:t>       output:</a:t>
            </a:r>
          </a:p>
          <a:p>
            <a:pPr marL="0" indent="0">
              <a:buNone/>
            </a:pPr>
            <a:r>
              <a:rPr lang="en-US" dirty="0"/>
              <a:t>             5.5560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800" dirty="0"/>
              <a:t>4.toPrecision()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a string, with the number written with a </a:t>
            </a:r>
            <a:r>
              <a:rPr lang="en-US" dirty="0" err="1"/>
              <a:t>specificed</a:t>
            </a:r>
            <a:r>
              <a:rPr lang="en-US" dirty="0"/>
              <a:t> number of length.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var n=5.556;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n.toFixed</a:t>
            </a:r>
            <a:r>
              <a:rPr lang="en-IN" dirty="0"/>
              <a:t>(4));</a:t>
            </a:r>
          </a:p>
          <a:p>
            <a:pPr marL="0" indent="0">
              <a:buNone/>
            </a:pPr>
            <a:r>
              <a:rPr lang="en-IN" dirty="0"/>
              <a:t>       output:</a:t>
            </a:r>
          </a:p>
          <a:p>
            <a:pPr marL="0" indent="0">
              <a:buNone/>
            </a:pPr>
            <a:r>
              <a:rPr lang="en-IN" dirty="0"/>
              <a:t>             5.5560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8699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78C1-22C5-499F-8C01-2FDAFFB5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5617"/>
          </a:xfrm>
        </p:spPr>
        <p:txBody>
          <a:bodyPr/>
          <a:lstStyle/>
          <a:p>
            <a:r>
              <a:rPr lang="en-US" sz="3200" dirty="0"/>
              <a:t>5.valueOf()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F6A9-1415-0850-C424-4E3673EC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38335"/>
            <a:ext cx="9404722" cy="5719665"/>
          </a:xfrm>
        </p:spPr>
        <p:txBody>
          <a:bodyPr/>
          <a:lstStyle/>
          <a:p>
            <a:r>
              <a:rPr lang="en-US" dirty="0"/>
              <a:t>Convert Number objects to primitive values.</a:t>
            </a:r>
            <a:endParaRPr lang="en-IN" dirty="0"/>
          </a:p>
          <a:p>
            <a:r>
              <a:rPr lang="en-IN" dirty="0"/>
              <a:t>For example: 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numObj</a:t>
            </a:r>
            <a:r>
              <a:rPr lang="en-IN" dirty="0"/>
              <a:t> = new Number(10);</a:t>
            </a:r>
          </a:p>
          <a:p>
            <a:pPr marL="0" indent="0">
              <a:buNone/>
            </a:pPr>
            <a:r>
              <a:rPr lang="en-IN" dirty="0"/>
              <a:t>           console.log(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numObj</a:t>
            </a:r>
            <a:r>
              <a:rPr lang="en-IN" dirty="0"/>
              <a:t>); //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numObj.valueOf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console.log(</a:t>
            </a:r>
            <a:r>
              <a:rPr lang="en-IN" dirty="0" err="1"/>
              <a:t>num</a:t>
            </a:r>
            <a:r>
              <a:rPr lang="en-IN" dirty="0"/>
              <a:t>); // 10</a:t>
            </a:r>
          </a:p>
          <a:p>
            <a:pPr marL="0" indent="0">
              <a:buNone/>
            </a:pPr>
            <a:r>
              <a:rPr lang="en-IN" dirty="0"/>
              <a:t>          console.log(</a:t>
            </a:r>
            <a:r>
              <a:rPr lang="en-IN" dirty="0" err="1"/>
              <a:t>typeof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); // number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There are 3 different JavaScript methods that can be used  to convert  variables to numbers. They are: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1.The Number()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parseInt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3.The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parseFloat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2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5B98-7C23-3569-585F-773522A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633"/>
          </a:xfrm>
        </p:spPr>
        <p:txBody>
          <a:bodyPr/>
          <a:lstStyle/>
          <a:p>
            <a:r>
              <a:rPr lang="en-US" dirty="0"/>
              <a:t>    1.</a:t>
            </a:r>
            <a:r>
              <a:rPr lang="en-US" sz="3200" dirty="0"/>
              <a:t>The Number()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5CEF-A54C-A00D-EDC5-6B924E6A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9551"/>
            <a:ext cx="9404723" cy="5085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</a:t>
            </a:r>
            <a:r>
              <a:rPr lang="en-IN" dirty="0"/>
              <a:t>umber() can be used to convert JavaScript variables to numbers.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         Number(true);</a:t>
            </a:r>
          </a:p>
          <a:p>
            <a:pPr marL="0" indent="0">
              <a:buNone/>
            </a:pPr>
            <a:r>
              <a:rPr lang="en-IN" dirty="0"/>
              <a:t>         Number(false);</a:t>
            </a:r>
          </a:p>
          <a:p>
            <a:pPr marL="0" indent="0">
              <a:buNone/>
            </a:pPr>
            <a:r>
              <a:rPr lang="en-IN" dirty="0"/>
              <a:t>         Number(“125”);</a:t>
            </a:r>
          </a:p>
          <a:p>
            <a:pPr marL="0" indent="0">
              <a:buNone/>
            </a:pPr>
            <a:r>
              <a:rPr lang="en-IN" dirty="0"/>
              <a:t>         Number(“125.55”)</a:t>
            </a:r>
          </a:p>
          <a:p>
            <a:pPr marL="0" indent="0">
              <a:buNone/>
            </a:pPr>
            <a:r>
              <a:rPr lang="en-IN" dirty="0"/>
              <a:t>         Number(“125,89”);</a:t>
            </a:r>
          </a:p>
          <a:p>
            <a:pPr marL="0" indent="0">
              <a:buNone/>
            </a:pPr>
            <a:r>
              <a:rPr lang="en-IN" dirty="0"/>
              <a:t>     output:</a:t>
            </a:r>
          </a:p>
          <a:p>
            <a:pPr marL="0" indent="0">
              <a:buNone/>
            </a:pPr>
            <a:r>
              <a:rPr lang="en-IN" dirty="0"/>
              <a:t>             1</a:t>
            </a:r>
          </a:p>
          <a:p>
            <a:pPr marL="0" indent="0">
              <a:buNone/>
            </a:pPr>
            <a:r>
              <a:rPr lang="en-IN" dirty="0"/>
              <a:t>             0</a:t>
            </a:r>
          </a:p>
          <a:p>
            <a:pPr marL="0" indent="0">
              <a:buNone/>
            </a:pPr>
            <a:r>
              <a:rPr lang="en-IN" dirty="0"/>
              <a:t>             125</a:t>
            </a:r>
          </a:p>
          <a:p>
            <a:pPr marL="0" indent="0">
              <a:buNone/>
            </a:pPr>
            <a:r>
              <a:rPr lang="en-IN" dirty="0"/>
              <a:t>             125.55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NaN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3029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2E7-E71F-E616-797F-7DA810D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286"/>
          </a:xfrm>
        </p:spPr>
        <p:txBody>
          <a:bodyPr/>
          <a:lstStyle/>
          <a:p>
            <a:r>
              <a:rPr lang="en-US" dirty="0"/>
              <a:t>2.parseInt()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29F-DCA3-D1EF-9BA2-1EA8BC79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32858"/>
            <a:ext cx="9404723" cy="5225142"/>
          </a:xfrm>
        </p:spPr>
        <p:txBody>
          <a:bodyPr/>
          <a:lstStyle/>
          <a:p>
            <a:r>
              <a:rPr lang="en-US" dirty="0"/>
              <a:t>Parses a string  and returns a whole number.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(“125”);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(“125.55”);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(“100 200 300”);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(“30 minutes’);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parseInt</a:t>
            </a:r>
            <a:r>
              <a:rPr lang="en-US" dirty="0"/>
              <a:t>(“minutes 30”);</a:t>
            </a:r>
          </a:p>
          <a:p>
            <a:pPr marL="0" indent="0">
              <a:buNone/>
            </a:pPr>
            <a:r>
              <a:rPr lang="en-US" sz="3200" dirty="0"/>
              <a:t>Output  ?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6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137B-A6E8-C7AC-484C-6F9F2CCA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778923"/>
          </a:xfrm>
        </p:spPr>
        <p:txBody>
          <a:bodyPr/>
          <a:lstStyle/>
          <a:p>
            <a:r>
              <a:rPr lang="en-US" sz="3200" dirty="0"/>
              <a:t>3.parseFloat()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4A7-8317-978F-8ABB-B3CDBBAE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29005"/>
            <a:ext cx="9404723" cy="5617028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/>
              <a:t>Parses a string  and returns a number.</a:t>
            </a:r>
          </a:p>
          <a:p>
            <a:r>
              <a:rPr lang="en-IN" sz="2200" dirty="0"/>
              <a:t>Example: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(“125”);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(“125.55”);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(“100 200 300”);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(“30 minutes’);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parseInt</a:t>
            </a:r>
            <a:r>
              <a:rPr lang="en-IN" sz="2200" dirty="0"/>
              <a:t>(“minutes 30”);</a:t>
            </a:r>
          </a:p>
          <a:p>
            <a:pPr marL="0" indent="0">
              <a:buNone/>
            </a:pPr>
            <a:r>
              <a:rPr lang="en-IN" sz="2200" dirty="0"/>
              <a:t>Output  ?</a:t>
            </a:r>
          </a:p>
          <a:p>
            <a:pPr marL="0" indent="0">
              <a:buNone/>
            </a:pPr>
            <a:r>
              <a:rPr lang="en-IN" sz="2200" dirty="0"/>
              <a:t>    </a:t>
            </a:r>
            <a:r>
              <a:rPr lang="en-IN" sz="3500" dirty="0"/>
              <a:t>2.Boolean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Represent true or </a:t>
            </a:r>
            <a:r>
              <a:rPr lang="en-IN" sz="2200" dirty="0" err="1"/>
              <a:t>false.It</a:t>
            </a:r>
            <a:r>
              <a:rPr lang="en-IN" sz="2200" dirty="0"/>
              <a:t> can be initialized using </a:t>
            </a:r>
            <a:r>
              <a:rPr lang="en-IN" sz="2200" b="1" i="1" dirty="0"/>
              <a:t>new</a:t>
            </a:r>
            <a:r>
              <a:rPr lang="en-IN" sz="2200" dirty="0"/>
              <a:t> keyword.</a:t>
            </a:r>
          </a:p>
          <a:p>
            <a:pPr marL="0" indent="0">
              <a:buNone/>
            </a:pPr>
            <a:r>
              <a:rPr lang="en-IN" sz="2200" dirty="0"/>
              <a:t>         example:</a:t>
            </a:r>
          </a:p>
          <a:p>
            <a:pPr marL="0" indent="0">
              <a:buNone/>
            </a:pPr>
            <a:r>
              <a:rPr lang="en-IN" sz="2200" dirty="0"/>
              <a:t>                        var bool=new Boolean(true);</a:t>
            </a:r>
          </a:p>
          <a:p>
            <a:pPr marL="0" indent="0">
              <a:buNone/>
            </a:pPr>
            <a:r>
              <a:rPr lang="en-IN" sz="2200" dirty="0"/>
              <a:t>                        alert(bool);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60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13EA-4729-2852-6611-38EC59D2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286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2215-30F0-9E92-7129-941F29C2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45029"/>
            <a:ext cx="9404722" cy="5812971"/>
          </a:xfrm>
        </p:spPr>
        <p:txBody>
          <a:bodyPr>
            <a:normAutofit/>
          </a:bodyPr>
          <a:lstStyle/>
          <a:p>
            <a:r>
              <a:rPr lang="en-US" dirty="0"/>
              <a:t>var bool1=new Boolean(“”);</a:t>
            </a:r>
          </a:p>
          <a:p>
            <a:r>
              <a:rPr lang="en-US" dirty="0"/>
              <a:t> var bool1=new Boolean(0);</a:t>
            </a:r>
          </a:p>
          <a:p>
            <a:r>
              <a:rPr lang="en-IN" dirty="0"/>
              <a:t>var bool1=new Boolean(undefined);</a:t>
            </a:r>
          </a:p>
          <a:p>
            <a:r>
              <a:rPr lang="en-US" dirty="0"/>
              <a:t>var bool1=new Boolean(null);</a:t>
            </a:r>
          </a:p>
          <a:p>
            <a:r>
              <a:rPr lang="en-US" dirty="0"/>
              <a:t>var bool1=new Boolean(“Hello”);</a:t>
            </a:r>
          </a:p>
          <a:p>
            <a:r>
              <a:rPr lang="en-US" dirty="0"/>
              <a:t>var bool1=new Boolean(1);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</a:p>
          <a:p>
            <a:pPr marL="0" indent="0">
              <a:buNone/>
            </a:pPr>
            <a:r>
              <a:rPr lang="en-US" dirty="0"/>
              <a:t>           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toSource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Returns a string which represents the source code of a Boolean object.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Returns  a string of Boolean.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510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9B1-C269-7F03-F0AD-7FF28A75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2980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9CB1-9A24-8CE7-C277-9098E8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36914"/>
            <a:ext cx="9404722" cy="4811485"/>
          </a:xfrm>
        </p:spPr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flag1 = new Boolean(true);</a:t>
            </a:r>
          </a:p>
          <a:p>
            <a:r>
              <a:rPr lang="en-IN" dirty="0"/>
              <a:t>console.log(flag1.toString());</a:t>
            </a:r>
          </a:p>
          <a:p>
            <a:r>
              <a:rPr lang="en-IN" dirty="0" err="1"/>
              <a:t>const</a:t>
            </a:r>
            <a:r>
              <a:rPr lang="en-IN" dirty="0"/>
              <a:t> flag2 = new Boolean(1);</a:t>
            </a:r>
          </a:p>
          <a:p>
            <a:r>
              <a:rPr lang="en-IN" dirty="0"/>
              <a:t>console.log(flag2.toString());</a:t>
            </a:r>
          </a:p>
          <a:p>
            <a:pPr marL="0" indent="0">
              <a:buNone/>
            </a:pPr>
            <a:r>
              <a:rPr lang="en-IN" dirty="0"/>
              <a:t>   3.valueOf()</a:t>
            </a:r>
          </a:p>
          <a:p>
            <a:pPr marL="0" indent="0">
              <a:buNone/>
            </a:pPr>
            <a:r>
              <a:rPr lang="en-IN" dirty="0"/>
              <a:t>       Returns the value of the Boolean object.</a:t>
            </a:r>
          </a:p>
          <a:p>
            <a:pPr marL="0" indent="0">
              <a:buNone/>
            </a:pPr>
            <a:r>
              <a:rPr lang="en-IN" dirty="0"/>
              <a:t> Example: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const</a:t>
            </a:r>
            <a:r>
              <a:rPr lang="en-IN" dirty="0"/>
              <a:t> x = new Boolean();</a:t>
            </a:r>
          </a:p>
          <a:p>
            <a:pPr marL="0" indent="0">
              <a:buNone/>
            </a:pPr>
            <a:r>
              <a:rPr lang="en-IN" dirty="0"/>
              <a:t>      console.log(</a:t>
            </a:r>
            <a:r>
              <a:rPr lang="en-IN" dirty="0" err="1"/>
              <a:t>x.valueOf</a:t>
            </a:r>
            <a:r>
              <a:rPr lang="en-IN" dirty="0"/>
              <a:t>());// expected output: </a:t>
            </a:r>
          </a:p>
          <a:p>
            <a:pPr marL="0" indent="0">
              <a:buNone/>
            </a:pPr>
            <a:r>
              <a:rPr lang="en-IN" dirty="0"/>
              <a:t>      cons  y = new Boolean('Mozilla’);</a:t>
            </a:r>
          </a:p>
          <a:p>
            <a:pPr marL="0" indent="0">
              <a:buNone/>
            </a:pPr>
            <a:r>
              <a:rPr lang="en-IN" dirty="0"/>
              <a:t>       console.log(</a:t>
            </a:r>
            <a:r>
              <a:rPr lang="en-IN" dirty="0" err="1"/>
              <a:t>y.valueOf</a:t>
            </a:r>
            <a:r>
              <a:rPr lang="en-IN" dirty="0"/>
              <a:t>());//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03975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E8F4-13B3-F02D-3637-14D2BA0E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858"/>
          </a:xfrm>
        </p:spPr>
        <p:txBody>
          <a:bodyPr/>
          <a:lstStyle/>
          <a:p>
            <a:r>
              <a:rPr lang="en-IN" dirty="0"/>
              <a:t>3.String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E322-4CDA-5CEE-4B49-02B9F964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2080911"/>
            <a:ext cx="9331396" cy="4195481"/>
          </a:xfrm>
        </p:spPr>
        <p:txBody>
          <a:bodyPr>
            <a:normAutofit/>
          </a:bodyPr>
          <a:lstStyle/>
          <a:p>
            <a:r>
              <a:rPr lang="en-US" dirty="0"/>
              <a:t>Strings are useful for holding data that can be represented in text form.</a:t>
            </a:r>
          </a:p>
          <a:p>
            <a:r>
              <a:rPr lang="en-US" dirty="0"/>
              <a:t>var </a:t>
            </a:r>
            <a:r>
              <a:rPr lang="en-US" dirty="0" err="1"/>
              <a:t>myString</a:t>
            </a:r>
            <a:r>
              <a:rPr lang="en-US" dirty="0"/>
              <a:t> =“This is a string”;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/>
              <a:t>Length : Property of string object.  Returns the length or number of characters of a string.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const 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 = "bluebells";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</a:t>
            </a:r>
            <a:r>
              <a:rPr lang="en-US" dirty="0" err="1">
                <a:solidFill>
                  <a:srgbClr val="00B0F0"/>
                </a:solidFill>
              </a:rPr>
              <a:t>myString.length</a:t>
            </a:r>
            <a:r>
              <a:rPr lang="en-US" dirty="0">
                <a:solidFill>
                  <a:srgbClr val="00B0F0"/>
                </a:solidFill>
              </a:rPr>
              <a:t>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console.log(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console.log(</a:t>
            </a:r>
            <a:r>
              <a:rPr lang="en-US" dirty="0" err="1">
                <a:solidFill>
                  <a:srgbClr val="00B0F0"/>
                </a:solidFill>
              </a:rPr>
              <a:t>myString.length</a:t>
            </a:r>
            <a:r>
              <a:rPr lang="en-US" dirty="0">
                <a:solidFill>
                  <a:srgbClr val="00B0F0"/>
                </a:solidFill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87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7F8C-3FB4-0852-1ACE-2A7563E5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424727"/>
            <a:ext cx="9265743" cy="713609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6180-424E-3E6D-0D41-7091127C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38336"/>
            <a:ext cx="9404723" cy="5719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+mn-lt"/>
              </a:rPr>
              <a:t>charAt</a:t>
            </a:r>
            <a:r>
              <a:rPr lang="en-US" dirty="0">
                <a:latin typeface="+mn-lt"/>
              </a:rPr>
              <a:t>(position)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Returns the character at the specified position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Syntax: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charAt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(index)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const 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 = "Brave new world";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0   is'${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0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(0)}’`);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1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(1)}'`);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2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(2)}'`);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3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(3)}'`);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4  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(4)}'`);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+mn-lt"/>
              </a:rPr>
              <a:t>      console.log(`The character at index 999 is '${</a:t>
            </a:r>
            <a:r>
              <a:rPr lang="en-US" dirty="0" err="1">
                <a:solidFill>
                  <a:srgbClr val="00B0F0"/>
                </a:solidFill>
                <a:latin typeface="+mn-lt"/>
              </a:rPr>
              <a:t>anyString.charAt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(999)}'`);</a:t>
            </a:r>
          </a:p>
        </p:txBody>
      </p:sp>
    </p:spTree>
    <p:extLst>
      <p:ext uri="{BB962C8B-B14F-4D97-AF65-F5344CB8AC3E}">
        <p14:creationId xmlns:p14="http://schemas.microsoft.com/office/powerpoint/2010/main" val="3604651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1B49-53C9-E208-339F-1EF64C31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8335"/>
          </a:xfrm>
        </p:spPr>
        <p:txBody>
          <a:bodyPr/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81D-244C-A6F5-F1D3-C03B0DE7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75658"/>
            <a:ext cx="9404723" cy="5682342"/>
          </a:xfrm>
        </p:spPr>
        <p:txBody>
          <a:bodyPr>
            <a:normAutofit/>
          </a:bodyPr>
          <a:lstStyle/>
          <a:p>
            <a:r>
              <a:rPr lang="en-US" dirty="0"/>
              <a:t>The character at index 0   is 'B'</a:t>
            </a:r>
          </a:p>
          <a:p>
            <a:endParaRPr lang="en-US" dirty="0"/>
          </a:p>
          <a:p>
            <a:r>
              <a:rPr lang="en-US" dirty="0"/>
              <a:t>The character at index 0   is 'B'</a:t>
            </a:r>
          </a:p>
          <a:p>
            <a:r>
              <a:rPr lang="en-US" dirty="0"/>
              <a:t>The character at index 1   is 'r'</a:t>
            </a:r>
          </a:p>
          <a:p>
            <a:r>
              <a:rPr lang="en-US" dirty="0"/>
              <a:t>The character at index 2   is 'a'</a:t>
            </a:r>
          </a:p>
          <a:p>
            <a:r>
              <a:rPr lang="en-US" dirty="0"/>
              <a:t>The character at index 3   is 'v'</a:t>
            </a:r>
          </a:p>
          <a:p>
            <a:r>
              <a:rPr lang="en-US" dirty="0"/>
              <a:t>The character at index 4   is 'e'</a:t>
            </a:r>
          </a:p>
          <a:p>
            <a:r>
              <a:rPr lang="en-US" dirty="0"/>
              <a:t>The character at index 999 is ‘’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charCodeAt</a:t>
            </a:r>
            <a:r>
              <a:rPr lang="en-IN" dirty="0"/>
              <a:t>(position)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Returns a number indicating the Unicode value of the character at the given position(in 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 example</a:t>
            </a:r>
            <a:r>
              <a:rPr lang="en-IN" dirty="0">
                <a:solidFill>
                  <a:srgbClr val="00B0F0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</a:rPr>
              <a:t>"ABC".</a:t>
            </a:r>
            <a:r>
              <a:rPr lang="en-US" dirty="0" err="1">
                <a:solidFill>
                  <a:srgbClr val="00B0F0"/>
                </a:solidFill>
              </a:rPr>
              <a:t>charCodeAt</a:t>
            </a:r>
            <a:r>
              <a:rPr lang="en-US" dirty="0">
                <a:solidFill>
                  <a:srgbClr val="00B0F0"/>
                </a:solidFill>
              </a:rPr>
              <a:t>(0);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1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9-3396-A4CE-97F0-3130C190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400" dirty="0" err="1"/>
              <a:t>Javascript</a:t>
            </a:r>
            <a:r>
              <a:rPr lang="en-US" sz="4400" dirty="0"/>
              <a:t> built in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DCF0-5BAD-E5B1-1724-C02EA498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623528"/>
            <a:ext cx="11134947" cy="4889240"/>
          </a:xfrm>
        </p:spPr>
        <p:txBody>
          <a:bodyPr>
            <a:normAutofit/>
          </a:bodyPr>
          <a:lstStyle/>
          <a:p>
            <a:r>
              <a:rPr lang="en-US" sz="2000" dirty="0"/>
              <a:t>JavaScript supports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Object Oriented Programming.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r>
              <a:rPr lang="en-US" sz="2400" dirty="0"/>
              <a:t>      Object Methods</a:t>
            </a:r>
          </a:p>
          <a:p>
            <a:r>
              <a:rPr lang="en-US" sz="2000" dirty="0"/>
              <a:t>Objects have a set of properties or attributes and functions.</a:t>
            </a:r>
          </a:p>
          <a:p>
            <a:r>
              <a:rPr lang="en-US" sz="2000" dirty="0"/>
              <a:t>Simple example to sho</a:t>
            </a:r>
            <a:r>
              <a:rPr lang="en-US" dirty="0"/>
              <a:t>w how to use the write() method of document object to write  any content on document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document.write</a:t>
            </a:r>
            <a:r>
              <a:rPr lang="en-US" sz="2000" dirty="0"/>
              <a:t>(“Hello World”);</a:t>
            </a:r>
          </a:p>
          <a:p>
            <a:r>
              <a:rPr lang="en-US" sz="2000" dirty="0"/>
              <a:t>The </a:t>
            </a:r>
            <a:r>
              <a:rPr lang="en-US" sz="2000" u="sng" dirty="0">
                <a:solidFill>
                  <a:srgbClr val="FFC000"/>
                </a:solidFill>
              </a:rPr>
              <a:t>new </a:t>
            </a:r>
            <a:r>
              <a:rPr lang="en-US" sz="2000" dirty="0">
                <a:solidFill>
                  <a:schemeClr val="tx1"/>
                </a:solidFill>
              </a:rPr>
              <a:t>operator is used to create an instance of an object.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objectname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=new object();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For </a:t>
            </a:r>
            <a:r>
              <a:rPr lang="en-IN" sz="2000" dirty="0" err="1">
                <a:solidFill>
                  <a:schemeClr val="tx1"/>
                </a:solidFill>
              </a:rPr>
              <a:t>eg</a:t>
            </a:r>
            <a:r>
              <a:rPr lang="en-IN" sz="2000" dirty="0">
                <a:solidFill>
                  <a:schemeClr val="tx1"/>
                </a:solidFill>
              </a:rPr>
              <a:t>:  var  student =new object();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83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A176-A546-C6C1-6AF5-2F6C66E9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564686"/>
            <a:ext cx="9404723" cy="676286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concat</a:t>
            </a:r>
            <a:r>
              <a:rPr lang="en-US" dirty="0"/>
              <a:t>([string,,])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E225-66A4-03ED-7B26-BB0EB02F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24947"/>
            <a:ext cx="9404723" cy="54584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Joins specified string literal values (specify multiple strings separated by comma) and returns a new string.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   const str1 = 'Hello’;</a:t>
            </a:r>
          </a:p>
          <a:p>
            <a:pPr marL="0" indent="0">
              <a:buNone/>
            </a:pPr>
            <a:r>
              <a:rPr lang="en-US" dirty="0"/>
              <a:t>           const str2 = 'World’; </a:t>
            </a:r>
          </a:p>
          <a:p>
            <a:pPr marL="0" indent="0">
              <a:buNone/>
            </a:pPr>
            <a:r>
              <a:rPr lang="en-US" dirty="0"/>
              <a:t>           console.log(str1.concat(' ', str2));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indexOf</a:t>
            </a:r>
            <a:r>
              <a:rPr lang="en-US" sz="2800" dirty="0"/>
              <a:t>(</a:t>
            </a:r>
            <a:r>
              <a:rPr lang="en-US" sz="2800" dirty="0" err="1"/>
              <a:t>SearchString,Position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the index of first occurrence of specified String starting from specified number index.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Returns  -1 if not found.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</a:t>
            </a:r>
            <a:r>
              <a:rPr lang="en-US" dirty="0">
                <a:solidFill>
                  <a:srgbClr val="00B0F0"/>
                </a:solidFill>
              </a:rPr>
              <a:t>: const str = "Brave new world";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console.log(</a:t>
            </a:r>
            <a:r>
              <a:rPr lang="en-US" dirty="0" err="1">
                <a:solidFill>
                  <a:srgbClr val="00B0F0"/>
                </a:solidFill>
              </a:rPr>
              <a:t>str.indexOf</a:t>
            </a:r>
            <a:r>
              <a:rPr lang="en-US" dirty="0">
                <a:solidFill>
                  <a:srgbClr val="00B0F0"/>
                </a:solidFill>
              </a:rPr>
              <a:t>("new")); </a:t>
            </a:r>
          </a:p>
        </p:txBody>
      </p:sp>
    </p:spTree>
    <p:extLst>
      <p:ext uri="{BB962C8B-B14F-4D97-AF65-F5344CB8AC3E}">
        <p14:creationId xmlns:p14="http://schemas.microsoft.com/office/powerpoint/2010/main" val="184407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BCE5-A6CB-FE79-256B-8859104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dirty="0"/>
              <a:t>Other 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CD69-CBF1-31E7-BBEB-60C98B7E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6874"/>
            <a:ext cx="9404723" cy="52811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</a:t>
            </a: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myCapString</a:t>
            </a:r>
            <a:r>
              <a:rPr lang="en-IN" dirty="0">
                <a:solidFill>
                  <a:srgbClr val="00B0F0"/>
                </a:solidFill>
              </a:rPr>
              <a:t> = "Brie, Pepper Jack, Cheddar";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console.log(</a:t>
            </a:r>
            <a:r>
              <a:rPr lang="en-IN" dirty="0" err="1">
                <a:solidFill>
                  <a:srgbClr val="00B0F0"/>
                </a:solidFill>
              </a:rPr>
              <a:t>myCapString.indexOf</a:t>
            </a:r>
            <a:r>
              <a:rPr lang="en-IN" dirty="0">
                <a:solidFill>
                  <a:srgbClr val="00B0F0"/>
                </a:solidFill>
              </a:rPr>
              <a:t>("cheddar")); </a:t>
            </a:r>
          </a:p>
          <a:p>
            <a:pPr marL="0" indent="0">
              <a:buNone/>
            </a:pPr>
            <a:r>
              <a:rPr lang="en-IN" sz="2800" dirty="0"/>
              <a:t>  </a:t>
            </a:r>
          </a:p>
          <a:p>
            <a:pPr marL="0" indent="0">
              <a:buNone/>
            </a:pPr>
            <a:r>
              <a:rPr lang="en-IN" sz="2800" dirty="0"/>
              <a:t>  </a:t>
            </a:r>
            <a:r>
              <a:rPr lang="en-IN" sz="2800" dirty="0" err="1"/>
              <a:t>lastIndexOf</a:t>
            </a:r>
            <a:r>
              <a:rPr lang="en-IN" sz="2800" dirty="0"/>
              <a:t>(</a:t>
            </a:r>
            <a:r>
              <a:rPr lang="en-IN" sz="2800" dirty="0" err="1"/>
              <a:t>SearchString,Position</a:t>
            </a:r>
            <a:r>
              <a:rPr lang="en-IN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Returns the index of last occurrence of specified </a:t>
            </a:r>
            <a:r>
              <a:rPr lang="en-US" dirty="0" err="1"/>
              <a:t>SearchString</a:t>
            </a:r>
            <a:r>
              <a:rPr lang="en-US" dirty="0"/>
              <a:t>, starting from  specified number 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Returns  -1 if not found.</a:t>
            </a:r>
          </a:p>
          <a:p>
            <a:pPr marL="0" indent="0">
              <a:buNone/>
            </a:pPr>
            <a:r>
              <a:rPr lang="en-US" dirty="0"/>
              <a:t>  example:</a:t>
            </a:r>
          </a:p>
          <a:p>
            <a:pPr marL="0" indent="0">
              <a:buNone/>
            </a:pPr>
            <a:r>
              <a:rPr lang="en-US" sz="2900" dirty="0"/>
              <a:t>             const </a:t>
            </a:r>
            <a:r>
              <a:rPr lang="en-US" sz="2900" dirty="0" err="1"/>
              <a:t>anyString</a:t>
            </a:r>
            <a:r>
              <a:rPr lang="en-US" sz="2900" dirty="0"/>
              <a:t> = "Brave, Brave New World";</a:t>
            </a:r>
          </a:p>
          <a:p>
            <a:pPr marL="0" indent="0">
              <a:buNone/>
            </a:pPr>
            <a:r>
              <a:rPr lang="en-US" sz="2900" dirty="0"/>
              <a:t>             console.log(</a:t>
            </a:r>
            <a:r>
              <a:rPr lang="en-US" sz="2900" dirty="0" err="1"/>
              <a:t>anyString.lastIndexOf</a:t>
            </a:r>
            <a:r>
              <a:rPr lang="en-US" sz="2900" dirty="0"/>
              <a:t>("Brave"));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7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833-95E6-B12B-95DB-22D0923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09"/>
          </a:xfrm>
        </p:spPr>
        <p:txBody>
          <a:bodyPr/>
          <a:lstStyle/>
          <a:p>
            <a:r>
              <a:rPr lang="en-US" dirty="0" err="1"/>
              <a:t>localeCompare</a:t>
            </a:r>
            <a:r>
              <a:rPr lang="en-US" dirty="0"/>
              <a:t>(</a:t>
            </a:r>
            <a:r>
              <a:rPr lang="en-US" dirty="0" err="1"/>
              <a:t>string,position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EEB3-4D3C-0F7A-8342-669B56B1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42188"/>
            <a:ext cx="9404723" cy="4606211"/>
          </a:xfrm>
        </p:spPr>
        <p:txBody>
          <a:bodyPr/>
          <a:lstStyle/>
          <a:p>
            <a:r>
              <a:rPr lang="en-US" dirty="0"/>
              <a:t>Compares two strings in the current locale.</a:t>
            </a:r>
          </a:p>
          <a:p>
            <a:endParaRPr lang="en-US" dirty="0"/>
          </a:p>
          <a:p>
            <a:r>
              <a:rPr lang="en-US" dirty="0"/>
              <a:t>Returns an integer indicating whether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comes before, after or is equivalent to the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Negative when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occurs before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/>
              <a:t>Positive when the </a:t>
            </a:r>
            <a:r>
              <a:rPr lang="en-US" dirty="0" err="1">
                <a:solidFill>
                  <a:srgbClr val="00B0F0"/>
                </a:solidFill>
              </a:rPr>
              <a:t>referenceStr</a:t>
            </a:r>
            <a:r>
              <a:rPr lang="en-US" dirty="0"/>
              <a:t> occurs after </a:t>
            </a:r>
            <a:r>
              <a:rPr lang="en-US" dirty="0" err="1">
                <a:solidFill>
                  <a:srgbClr val="00B0F0"/>
                </a:solidFill>
              </a:rPr>
              <a:t>compareString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Returns 0 if they are equivalent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74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9D8-B05C-0E34-9531-554F9EC7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592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3567-1ADA-A91D-0825-60EF3E92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The letter "a" is before "c" yielding a negative value</a:t>
            </a:r>
          </a:p>
          <a:p>
            <a:r>
              <a:rPr lang="en-US" dirty="0"/>
              <a:t>"a".</a:t>
            </a:r>
            <a:r>
              <a:rPr lang="en-US" dirty="0" err="1"/>
              <a:t>localeCompare</a:t>
            </a:r>
            <a:r>
              <a:rPr lang="en-US" dirty="0"/>
              <a:t>("c"); // -2 or -1 (or some other negative value)</a:t>
            </a:r>
          </a:p>
          <a:p>
            <a:endParaRPr lang="en-US" dirty="0"/>
          </a:p>
          <a:p>
            <a:r>
              <a:rPr lang="en-US" dirty="0"/>
              <a:t>// Alphabetically the word "check" comes after "against" yielding a positive value</a:t>
            </a:r>
          </a:p>
          <a:p>
            <a:r>
              <a:rPr lang="en-US" dirty="0"/>
              <a:t>"check".</a:t>
            </a:r>
            <a:r>
              <a:rPr lang="en-US" dirty="0" err="1"/>
              <a:t>localeCompare</a:t>
            </a:r>
            <a:r>
              <a:rPr lang="en-US" dirty="0"/>
              <a:t>("against"); // 2 or 1 (or some other positive value)</a:t>
            </a:r>
          </a:p>
          <a:p>
            <a:endParaRPr lang="en-US" dirty="0"/>
          </a:p>
          <a:p>
            <a:r>
              <a:rPr lang="en-US" dirty="0"/>
              <a:t>// "a" and "a" are equivalent yielding a neutral value of zero</a:t>
            </a:r>
          </a:p>
          <a:p>
            <a:r>
              <a:rPr lang="en-US" dirty="0"/>
              <a:t>"a".</a:t>
            </a:r>
            <a:r>
              <a:rPr lang="en-US" dirty="0" err="1"/>
              <a:t>localeCompare</a:t>
            </a:r>
            <a:r>
              <a:rPr lang="en-US" dirty="0"/>
              <a:t>("a"); //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9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8EDB-4D0D-526C-41A0-CAC4307C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600"/>
          </a:xfrm>
        </p:spPr>
        <p:txBody>
          <a:bodyPr/>
          <a:lstStyle/>
          <a:p>
            <a:r>
              <a:rPr lang="en-US" dirty="0"/>
              <a:t>Match(</a:t>
            </a:r>
            <a:r>
              <a:rPr lang="en-US" dirty="0" err="1"/>
              <a:t>RegExp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15E8-B15F-556D-2D50-AADD7999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1632858"/>
            <a:ext cx="9499347" cy="5225142"/>
          </a:xfrm>
        </p:spPr>
        <p:txBody>
          <a:bodyPr/>
          <a:lstStyle/>
          <a:p>
            <a:r>
              <a:rPr lang="en-US" dirty="0"/>
              <a:t>Search a string foe a match using </a:t>
            </a:r>
            <a:r>
              <a:rPr lang="en-US" dirty="0" err="1"/>
              <a:t>using</a:t>
            </a:r>
            <a:r>
              <a:rPr lang="en-US" dirty="0"/>
              <a:t> specified regular expression.</a:t>
            </a:r>
          </a:p>
          <a:p>
            <a:r>
              <a:rPr lang="en-US" dirty="0"/>
              <a:t>Returns a matching array.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   const paragraph = 'The quick brown fox jumps over the lazy dog. It barked.’;</a:t>
            </a:r>
          </a:p>
          <a:p>
            <a:pPr marL="0" indent="0">
              <a:buNone/>
            </a:pPr>
            <a:r>
              <a:rPr lang="en-US" dirty="0"/>
              <a:t>             const regex = /[A-Z]/g;</a:t>
            </a:r>
          </a:p>
          <a:p>
            <a:pPr marL="0" indent="0">
              <a:buNone/>
            </a:pPr>
            <a:r>
              <a:rPr lang="en-US" dirty="0"/>
              <a:t>             const found = </a:t>
            </a:r>
            <a:r>
              <a:rPr lang="en-US" dirty="0" err="1"/>
              <a:t>paragraph.match</a:t>
            </a:r>
            <a:r>
              <a:rPr lang="en-US" dirty="0"/>
              <a:t>(regex);</a:t>
            </a:r>
          </a:p>
          <a:p>
            <a:pPr marL="0" indent="0">
              <a:buNone/>
            </a:pPr>
            <a:r>
              <a:rPr lang="en-US"/>
              <a:t>              console</a:t>
            </a:r>
            <a:r>
              <a:rPr lang="en-US" dirty="0"/>
              <a:t>.log(found);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9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62E8-EDDB-BE85-85BF-8DB3DE44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8172"/>
          </a:xfrm>
        </p:spPr>
        <p:txBody>
          <a:bodyPr/>
          <a:lstStyle/>
          <a:p>
            <a:r>
              <a:rPr lang="en-US" sz="3600" dirty="0"/>
              <a:t>    constructor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AE3B-B531-2EE4-F53A-66B821DA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80910"/>
            <a:ext cx="8946541" cy="4711776"/>
          </a:xfrm>
        </p:spPr>
        <p:txBody>
          <a:bodyPr>
            <a:normAutofit/>
          </a:bodyPr>
          <a:lstStyle/>
          <a:p>
            <a:r>
              <a:rPr lang="en-US" sz="2400" dirty="0"/>
              <a:t>A constructor is a function that creates and initializes an object.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provides a special constructor function called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Object() </a:t>
            </a:r>
            <a:r>
              <a:rPr lang="en-US" sz="2400" dirty="0"/>
              <a:t>to build the object.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       &lt;html&gt;</a:t>
            </a:r>
          </a:p>
          <a:p>
            <a:pPr marL="0" indent="0">
              <a:buNone/>
            </a:pPr>
            <a:r>
              <a:rPr lang="en-US" sz="2400" dirty="0"/>
              <a:t>         &lt;head&gt;</a:t>
            </a:r>
          </a:p>
          <a:p>
            <a:pPr marL="0" indent="0">
              <a:buNone/>
            </a:pPr>
            <a:r>
              <a:rPr lang="en-US" sz="2400" dirty="0"/>
              <a:t>               &lt;title&gt;&lt;/title&gt;</a:t>
            </a:r>
          </a:p>
          <a:p>
            <a:pPr marL="0" indent="0">
              <a:buNone/>
            </a:pPr>
            <a:r>
              <a:rPr lang="en-US" sz="2400" dirty="0"/>
              <a:t>                &lt;script type=“text/</a:t>
            </a:r>
            <a:r>
              <a:rPr lang="en-US" sz="2400" dirty="0" err="1"/>
              <a:t>javascript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             var book = new Object(); </a:t>
            </a:r>
          </a:p>
        </p:txBody>
      </p:sp>
    </p:spTree>
    <p:extLst>
      <p:ext uri="{BB962C8B-B14F-4D97-AF65-F5344CB8AC3E}">
        <p14:creationId xmlns:p14="http://schemas.microsoft.com/office/powerpoint/2010/main" val="174541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A81C-1C15-3F6D-41A3-FEEC9484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6" y="597159"/>
            <a:ext cx="9368718" cy="5651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book.subject</a:t>
            </a:r>
            <a:r>
              <a:rPr lang="en-US" sz="2400" dirty="0"/>
              <a:t> =“Taming Python”;</a:t>
            </a:r>
          </a:p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book.author</a:t>
            </a:r>
            <a:r>
              <a:rPr lang="en-US" sz="2400" dirty="0"/>
              <a:t> =“</a:t>
            </a:r>
            <a:r>
              <a:rPr lang="en-US" sz="2400" dirty="0" err="1"/>
              <a:t>jeeva</a:t>
            </a:r>
            <a:r>
              <a:rPr lang="en-US" sz="2400" dirty="0"/>
              <a:t>”;</a:t>
            </a:r>
          </a:p>
          <a:p>
            <a:pPr marL="0" indent="0">
              <a:buNone/>
            </a:pPr>
            <a:r>
              <a:rPr lang="en-US" sz="2400" dirty="0"/>
              <a:t>     &lt;/script&gt;</a:t>
            </a:r>
          </a:p>
          <a:p>
            <a:pPr marL="0" indent="0">
              <a:buNone/>
            </a:pPr>
            <a:r>
              <a:rPr lang="en-US" sz="2400" dirty="0"/>
              <a:t>     &lt;/head&gt;</a:t>
            </a:r>
          </a:p>
          <a:p>
            <a:pPr marL="0" indent="0">
              <a:buNone/>
            </a:pPr>
            <a:r>
              <a:rPr lang="en-US" sz="2400" dirty="0"/>
              <a:t>     &lt;body&gt;</a:t>
            </a:r>
          </a:p>
          <a:p>
            <a:pPr marL="0" indent="0">
              <a:buNone/>
            </a:pPr>
            <a:r>
              <a:rPr lang="en-US" sz="2400" dirty="0"/>
              <a:t>      &lt;script type =“text/</a:t>
            </a:r>
            <a:r>
              <a:rPr lang="en-US" sz="2400" dirty="0" err="1"/>
              <a:t>javascript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document.write</a:t>
            </a:r>
            <a:r>
              <a:rPr lang="en-US" sz="2400" dirty="0"/>
              <a:t>(“Book name is:”+</a:t>
            </a:r>
            <a:r>
              <a:rPr lang="en-US" sz="2400" dirty="0" err="1"/>
              <a:t>book.subject</a:t>
            </a:r>
            <a:r>
              <a:rPr lang="en-US" sz="2400" dirty="0"/>
              <a:t>+”&lt;</a:t>
            </a:r>
            <a:r>
              <a:rPr lang="en-US" sz="2400" dirty="0" err="1"/>
              <a:t>br</a:t>
            </a:r>
            <a:r>
              <a:rPr lang="en-US" sz="2400" dirty="0"/>
              <a:t>&gt;”);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document.write</a:t>
            </a:r>
            <a:r>
              <a:rPr lang="en-US" sz="2400" dirty="0"/>
              <a:t>(“Book author is:”+</a:t>
            </a:r>
            <a:r>
              <a:rPr lang="en-US" sz="2400" dirty="0" err="1"/>
              <a:t>book.author</a:t>
            </a:r>
            <a:r>
              <a:rPr lang="en-US" sz="2400" dirty="0"/>
              <a:t>+”&lt;</a:t>
            </a:r>
            <a:r>
              <a:rPr lang="en-US" sz="2400" dirty="0" err="1"/>
              <a:t>br</a:t>
            </a:r>
            <a:r>
              <a:rPr lang="en-US" sz="2400" dirty="0"/>
              <a:t>&gt;”);</a:t>
            </a:r>
          </a:p>
          <a:p>
            <a:pPr marL="0" indent="0">
              <a:buNone/>
            </a:pPr>
            <a:r>
              <a:rPr lang="en-US" sz="2400" dirty="0"/>
              <a:t>      &lt;/script&gt;</a:t>
            </a:r>
          </a:p>
          <a:p>
            <a:pPr marL="0" indent="0">
              <a:buNone/>
            </a:pPr>
            <a:r>
              <a:rPr lang="en-US" sz="2400" dirty="0"/>
              <a:t>    &lt;/body&gt;  </a:t>
            </a:r>
          </a:p>
          <a:p>
            <a:pPr marL="0" indent="0">
              <a:buNone/>
            </a:pPr>
            <a:r>
              <a:rPr lang="en-US" sz="2400" dirty="0"/>
              <a:t>    &lt;/html&gt;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623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6DC3-8BC2-386F-8739-AC789B52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229"/>
          </a:xfrm>
        </p:spPr>
        <p:txBody>
          <a:bodyPr/>
          <a:lstStyle/>
          <a:p>
            <a:r>
              <a:rPr lang="en-US" sz="3200" dirty="0">
                <a:latin typeface="Monotype Corsiva" panose="03010101010201010101" pitchFamily="66" charset="0"/>
              </a:rPr>
              <a:t>     this</a:t>
            </a:r>
            <a:r>
              <a:rPr lang="en-US" sz="3200" dirty="0"/>
              <a:t> keyword</a:t>
            </a:r>
            <a:endParaRPr lang="en-IN" sz="3200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FEDB-0553-8DD4-755F-2A3DB6AE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324948"/>
            <a:ext cx="9312735" cy="53837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keyword this is used to refer to the object that has passed to a function.</a:t>
            </a:r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latin typeface="+mn-lt"/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&lt;head&gt;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&lt;title&gt;&lt;/title&gt;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&lt;script type=“text/</a:t>
            </a:r>
            <a:r>
              <a:rPr lang="en-US" sz="2400" dirty="0" err="1">
                <a:latin typeface="+mn-lt"/>
              </a:rPr>
              <a:t>javascript</a:t>
            </a:r>
            <a:r>
              <a:rPr lang="en-US" sz="2400" dirty="0">
                <a:latin typeface="+mn-lt"/>
              </a:rPr>
              <a:t>”&gt;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function book(</a:t>
            </a:r>
            <a:r>
              <a:rPr lang="en-US" sz="2400" dirty="0" err="1">
                <a:latin typeface="+mn-lt"/>
              </a:rPr>
              <a:t>title,author</a:t>
            </a:r>
            <a:r>
              <a:rPr lang="en-US" sz="24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{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 </a:t>
            </a:r>
            <a:r>
              <a:rPr lang="en-US" sz="2400" dirty="0" err="1">
                <a:latin typeface="+mn-lt"/>
              </a:rPr>
              <a:t>this.title</a:t>
            </a:r>
            <a:r>
              <a:rPr lang="en-US" sz="2400" dirty="0">
                <a:latin typeface="+mn-lt"/>
              </a:rPr>
              <a:t> =title;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 </a:t>
            </a:r>
            <a:r>
              <a:rPr lang="en-US" sz="2400" dirty="0" err="1">
                <a:latin typeface="+mn-lt"/>
              </a:rPr>
              <a:t>this.author</a:t>
            </a:r>
            <a:r>
              <a:rPr lang="en-US" sz="2400" dirty="0">
                <a:latin typeface="+mn-lt"/>
              </a:rPr>
              <a:t> =author;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               }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644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939-8CD6-475A-FAE0-7B110464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438540"/>
            <a:ext cx="9004041" cy="547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&lt;/script&gt;</a:t>
            </a:r>
          </a:p>
          <a:p>
            <a:pPr marL="0" indent="0">
              <a:buNone/>
            </a:pPr>
            <a:r>
              <a:rPr lang="en-US" sz="2400" dirty="0"/>
              <a:t>    &lt;/head&gt;</a:t>
            </a:r>
            <a:br>
              <a:rPr lang="en-US" sz="2400" dirty="0"/>
            </a:br>
            <a:r>
              <a:rPr lang="en-US" sz="2400" dirty="0"/>
              <a:t>    &lt;body&gt;</a:t>
            </a:r>
          </a:p>
          <a:p>
            <a:pPr marL="0" indent="0">
              <a:buNone/>
            </a:pPr>
            <a:r>
              <a:rPr lang="en-US" sz="2400" dirty="0"/>
              <a:t>    &lt;script type =“text/</a:t>
            </a:r>
            <a:r>
              <a:rPr lang="en-US" sz="2400" dirty="0" err="1"/>
              <a:t>javascript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var </a:t>
            </a:r>
            <a:r>
              <a:rPr lang="en-US" sz="2400" dirty="0" err="1"/>
              <a:t>mybook</a:t>
            </a:r>
            <a:r>
              <a:rPr lang="en-US" sz="2400" dirty="0"/>
              <a:t>=new book(“Taming </a:t>
            </a:r>
            <a:r>
              <a:rPr lang="en-US" sz="2400" dirty="0" err="1"/>
              <a:t>Python”,”Jeeva</a:t>
            </a:r>
            <a:r>
              <a:rPr lang="en-US" sz="2400" dirty="0"/>
              <a:t>”);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document.write</a:t>
            </a:r>
            <a:r>
              <a:rPr lang="en-US" sz="2400" dirty="0"/>
              <a:t>(“Book title is :”+</a:t>
            </a:r>
            <a:r>
              <a:rPr lang="en-US" sz="2400" dirty="0" err="1"/>
              <a:t>myBook.title</a:t>
            </a:r>
            <a:r>
              <a:rPr lang="en-US" sz="2400" dirty="0"/>
              <a:t>+’&lt;</a:t>
            </a:r>
            <a:r>
              <a:rPr lang="en-US" sz="2400" dirty="0" err="1"/>
              <a:t>br</a:t>
            </a:r>
            <a:r>
              <a:rPr lang="en-US" sz="2400" dirty="0"/>
              <a:t>&gt;’);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document.write</a:t>
            </a:r>
            <a:r>
              <a:rPr lang="en-US" sz="2400" dirty="0"/>
              <a:t>(“Book author is:”+</a:t>
            </a:r>
            <a:r>
              <a:rPr lang="en-US" sz="2400" dirty="0" err="1"/>
              <a:t>myBook.author</a:t>
            </a:r>
            <a:r>
              <a:rPr lang="en-US" sz="2400" dirty="0"/>
              <a:t>+’&lt;</a:t>
            </a:r>
            <a:r>
              <a:rPr lang="en-US" sz="2400" dirty="0" err="1"/>
              <a:t>br</a:t>
            </a:r>
            <a:r>
              <a:rPr lang="en-US" sz="2400" dirty="0"/>
              <a:t>&gt;’);</a:t>
            </a:r>
          </a:p>
          <a:p>
            <a:pPr marL="0" indent="0">
              <a:buNone/>
            </a:pPr>
            <a:r>
              <a:rPr lang="en-US" sz="2400" dirty="0"/>
              <a:t>   &lt;/script&gt;</a:t>
            </a:r>
          </a:p>
          <a:p>
            <a:pPr marL="0" indent="0">
              <a:buNone/>
            </a:pPr>
            <a:r>
              <a:rPr lang="en-US" sz="2400" dirty="0"/>
              <a:t> &lt;/body&gt;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977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E7B0-B2ED-74CD-2104-18EB6363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778923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       with</a:t>
            </a:r>
            <a:r>
              <a:rPr lang="en-US" dirty="0"/>
              <a:t>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EBF1-1DF2-E105-63E7-3F415C22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48" y="1502230"/>
            <a:ext cx="9182106" cy="5355770"/>
          </a:xfrm>
        </p:spPr>
        <p:txBody>
          <a:bodyPr>
            <a:normAutofit/>
          </a:bodyPr>
          <a:lstStyle/>
          <a:p>
            <a:r>
              <a:rPr lang="en-US" sz="2400" dirty="0"/>
              <a:t>Referencing an object’s properties or methods.</a:t>
            </a:r>
          </a:p>
          <a:p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            with(object){</a:t>
            </a:r>
          </a:p>
          <a:p>
            <a:pPr marL="0" indent="0">
              <a:buNone/>
            </a:pPr>
            <a:r>
              <a:rPr lang="en-US" sz="2400" dirty="0"/>
              <a:t>              properties used without the object name and dot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  <a:p>
            <a:pPr marL="0" indent="0">
              <a:buNone/>
            </a:pPr>
            <a:r>
              <a:rPr lang="en-US" sz="2400" dirty="0"/>
              <a:t>       example:</a:t>
            </a:r>
          </a:p>
          <a:p>
            <a:pPr marL="0" indent="0">
              <a:buNone/>
            </a:pPr>
            <a:r>
              <a:rPr lang="en-US" dirty="0"/>
              <a:t>            &lt;html&gt;</a:t>
            </a:r>
          </a:p>
          <a:p>
            <a:pPr marL="0" indent="0">
              <a:buNone/>
            </a:pPr>
            <a:r>
              <a:rPr lang="en-US" dirty="0"/>
              <a:t>                &lt;head&gt;</a:t>
            </a:r>
          </a:p>
          <a:p>
            <a:pPr marL="0" indent="0">
              <a:buNone/>
            </a:pPr>
            <a:r>
              <a:rPr lang="en-US" dirty="0"/>
              <a:t>                 &lt;script type=“text/</a:t>
            </a:r>
            <a:r>
              <a:rPr lang="en-US" dirty="0" err="1"/>
              <a:t>javascript</a:t>
            </a:r>
            <a:r>
              <a:rPr lang="en-US" dirty="0"/>
              <a:t>”&gt; </a:t>
            </a:r>
          </a:p>
          <a:p>
            <a:pPr marL="0" indent="0">
              <a:buNone/>
            </a:pPr>
            <a:r>
              <a:rPr lang="en-US" dirty="0"/>
              <a:t>                 function </a:t>
            </a:r>
            <a:r>
              <a:rPr lang="en-US" dirty="0" err="1"/>
              <a:t>addPrice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                 {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81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4F6F-6995-FA0C-6A95-F2984746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21094"/>
            <a:ext cx="8946541" cy="5971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                  with(this){</a:t>
            </a:r>
          </a:p>
          <a:p>
            <a:pPr marL="0" indent="0">
              <a:buNone/>
            </a:pPr>
            <a:r>
              <a:rPr lang="en-US" dirty="0"/>
              <a:t>                        price=amount;</a:t>
            </a:r>
          </a:p>
          <a:p>
            <a:pPr marL="0" indent="0">
              <a:buNone/>
            </a:pPr>
            <a:r>
              <a:rPr lang="en-US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      function book(</a:t>
            </a:r>
            <a:r>
              <a:rPr lang="en-US" dirty="0" err="1"/>
              <a:t>title,author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this,title</a:t>
            </a:r>
            <a:r>
              <a:rPr lang="en-US" dirty="0"/>
              <a:t>=title;     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this.author</a:t>
            </a:r>
            <a:r>
              <a:rPr lang="en-US" dirty="0"/>
              <a:t>=author;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this.price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this.addPrice</a:t>
            </a:r>
            <a:r>
              <a:rPr lang="en-US" dirty="0"/>
              <a:t>=</a:t>
            </a:r>
            <a:r>
              <a:rPr lang="en-US" dirty="0" err="1"/>
              <a:t>addPrice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}</a:t>
            </a:r>
          </a:p>
          <a:p>
            <a:pPr marL="0" indent="0">
              <a:buNone/>
            </a:pPr>
            <a:r>
              <a:rPr lang="en-US" dirty="0"/>
              <a:t>                      &lt;script&gt;</a:t>
            </a:r>
          </a:p>
          <a:p>
            <a:pPr marL="0" indent="0">
              <a:buNone/>
            </a:pPr>
            <a:r>
              <a:rPr lang="en-US" dirty="0"/>
              <a:t>                      &lt;/head&gt;</a:t>
            </a:r>
          </a:p>
          <a:p>
            <a:pPr marL="0" indent="0">
              <a:buNone/>
            </a:pPr>
            <a:r>
              <a:rPr lang="en-US" dirty="0"/>
              <a:t>                      &lt;body&gt;</a:t>
            </a:r>
          </a:p>
          <a:p>
            <a:pPr marL="0" indent="0">
              <a:buNone/>
            </a:pPr>
            <a:r>
              <a:rPr lang="en-US" dirty="0"/>
              <a:t>                     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19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2650</Words>
  <Application>Microsoft Office PowerPoint</Application>
  <PresentationFormat>Widescreen</PresentationFormat>
  <Paragraphs>404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Algerian</vt:lpstr>
      <vt:lpstr>Arial</vt:lpstr>
      <vt:lpstr>Arial Black</vt:lpstr>
      <vt:lpstr>Bahnschrift Light</vt:lpstr>
      <vt:lpstr>Century Gothic</vt:lpstr>
      <vt:lpstr>Comic Sans MS</vt:lpstr>
      <vt:lpstr>Monotype Corsiva</vt:lpstr>
      <vt:lpstr>Wingdings</vt:lpstr>
      <vt:lpstr>Wingdings 3</vt:lpstr>
      <vt:lpstr>Ion</vt:lpstr>
      <vt:lpstr>      seminar</vt:lpstr>
      <vt:lpstr>                         BUILT IN OBJECTS</vt:lpstr>
      <vt:lpstr>             Javascript built in objects</vt:lpstr>
      <vt:lpstr>    constructor</vt:lpstr>
      <vt:lpstr>PowerPoint Presentation</vt:lpstr>
      <vt:lpstr>     this keyword</vt:lpstr>
      <vt:lpstr>PowerPoint Presentation</vt:lpstr>
      <vt:lpstr>       with keyword</vt:lpstr>
      <vt:lpstr>PowerPoint Presentation</vt:lpstr>
      <vt:lpstr>PowerPoint Presentation</vt:lpstr>
      <vt:lpstr>     BUILT IN OBJECTS</vt:lpstr>
      <vt:lpstr>   1.Number object</vt:lpstr>
      <vt:lpstr>2.MIN_VALUE   </vt:lpstr>
      <vt:lpstr>3.NaN</vt:lpstr>
      <vt:lpstr>4.NEGATIVITY_INFINITY</vt:lpstr>
      <vt:lpstr>6.PROTOTYPE </vt:lpstr>
      <vt:lpstr>7.constructor</vt:lpstr>
      <vt:lpstr>   9.MIN_SAFE_INTEGER   </vt:lpstr>
      <vt:lpstr>2.toExponential()</vt:lpstr>
      <vt:lpstr>     3.toFixed()</vt:lpstr>
      <vt:lpstr>5.valueOf()</vt:lpstr>
      <vt:lpstr>    1.The Number()</vt:lpstr>
      <vt:lpstr>2.parseInt()</vt:lpstr>
      <vt:lpstr>3.parseFloat()</vt:lpstr>
      <vt:lpstr>Example:</vt:lpstr>
      <vt:lpstr>Example:</vt:lpstr>
      <vt:lpstr>3.String object</vt:lpstr>
      <vt:lpstr>  Properties </vt:lpstr>
      <vt:lpstr>output</vt:lpstr>
      <vt:lpstr>  concat([string,,])</vt:lpstr>
      <vt:lpstr>Other example:</vt:lpstr>
      <vt:lpstr>localeCompare(string,position)</vt:lpstr>
      <vt:lpstr>Example:</vt:lpstr>
      <vt:lpstr>Match(RegExp)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SANDRA JOSHY</dc:creator>
  <cp:lastModifiedBy>SANDRA JOSHY</cp:lastModifiedBy>
  <cp:revision>19</cp:revision>
  <dcterms:created xsi:type="dcterms:W3CDTF">2022-11-22T15:24:59Z</dcterms:created>
  <dcterms:modified xsi:type="dcterms:W3CDTF">2022-12-05T17:02:00Z</dcterms:modified>
</cp:coreProperties>
</file>