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4" r:id="rId9"/>
    <p:sldId id="262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2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84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613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58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73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62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39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7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8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3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1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3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5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3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2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22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29BC-E4DF-6E41-5ACE-6259EA026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           </a:t>
            </a:r>
            <a:r>
              <a:rPr lang="en-US" sz="9600" dirty="0">
                <a:latin typeface="Algerian" panose="04020705040A02060702" pitchFamily="82" charset="0"/>
              </a:rPr>
              <a:t>welcome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1DDEB-BCAD-3BF5-2924-406A334F4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4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09EE-0B4A-793E-BBC1-A8FEAD75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46" y="452718"/>
            <a:ext cx="9061788" cy="788253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sz="3200" dirty="0"/>
              <a:t>9.MIN_SAFE_INTEGER</a:t>
            </a:r>
            <a:br>
              <a:rPr lang="en-US" dirty="0"/>
            </a:br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705C-A022-5106-26A3-CDFAA54D7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46" y="1240972"/>
            <a:ext cx="9060808" cy="56170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Number.MIN_SAFE_INTEGER</a:t>
            </a:r>
            <a:r>
              <a:rPr lang="en-US" dirty="0"/>
              <a:t> constant represents the minimum safe integer in JavaScript.</a:t>
            </a:r>
          </a:p>
          <a:p>
            <a:r>
              <a:rPr lang="en-US" dirty="0"/>
              <a:t>The MIN_SAFE_INTEGER constant has a value of -9007199254740991.</a:t>
            </a:r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IN" dirty="0" err="1"/>
              <a:t>Number.MIN_SAFE_INTEGER</a:t>
            </a:r>
            <a:r>
              <a:rPr lang="en-IN" dirty="0"/>
              <a:t>; </a:t>
            </a:r>
          </a:p>
          <a:p>
            <a:pPr marL="0" indent="0">
              <a:buNone/>
            </a:pPr>
            <a:r>
              <a:rPr lang="en-IN" dirty="0"/>
              <a:t>       output:</a:t>
            </a:r>
          </a:p>
          <a:p>
            <a:pPr marL="0" indent="0">
              <a:buNone/>
            </a:pPr>
            <a:r>
              <a:rPr lang="en-IN" dirty="0"/>
              <a:t>                      -9007199254740991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92D050"/>
                </a:solidFill>
              </a:rPr>
              <a:t>            Number Object Methods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92D050"/>
                </a:solidFill>
              </a:rPr>
              <a:t>  </a:t>
            </a:r>
            <a:r>
              <a:rPr lang="en-IN" dirty="0"/>
              <a:t>1.toSrting()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92D050"/>
                </a:solidFill>
              </a:rPr>
              <a:t>            </a:t>
            </a:r>
            <a:r>
              <a:rPr lang="en-IN" dirty="0"/>
              <a:t>It returns a number as a string</a:t>
            </a:r>
          </a:p>
          <a:p>
            <a:pPr marL="0" indent="0">
              <a:buNone/>
            </a:pPr>
            <a:r>
              <a:rPr lang="en-IN" sz="1800" dirty="0"/>
              <a:t>                 &lt;script&gt;</a:t>
            </a:r>
          </a:p>
          <a:p>
            <a:pPr marL="0" indent="0">
              <a:buNone/>
            </a:pPr>
            <a:r>
              <a:rPr lang="en-IN" sz="1800" dirty="0"/>
              <a:t>                   var n=100;</a:t>
            </a:r>
          </a:p>
          <a:p>
            <a:pPr marL="0" indent="0">
              <a:buNone/>
            </a:pPr>
            <a:r>
              <a:rPr lang="en-IN" sz="1800" dirty="0"/>
              <a:t>                   </a:t>
            </a:r>
            <a:r>
              <a:rPr lang="en-IN" sz="1800" dirty="0" err="1"/>
              <a:t>document.write</a:t>
            </a:r>
            <a:r>
              <a:rPr lang="en-IN" sz="1800" dirty="0"/>
              <a:t>(</a:t>
            </a:r>
            <a:r>
              <a:rPr lang="en-IN" sz="1800" dirty="0" err="1"/>
              <a:t>n.toString</a:t>
            </a:r>
            <a:r>
              <a:rPr lang="en-IN" sz="1800" dirty="0"/>
              <a:t>()+”&lt;</a:t>
            </a:r>
            <a:r>
              <a:rPr lang="en-IN" sz="1800" dirty="0" err="1"/>
              <a:t>br</a:t>
            </a:r>
            <a:r>
              <a:rPr lang="en-IN" sz="1800" dirty="0"/>
              <a:t>&gt;”);  //100</a:t>
            </a:r>
          </a:p>
          <a:p>
            <a:pPr marL="0" indent="0">
              <a:buNone/>
            </a:pPr>
            <a:r>
              <a:rPr lang="en-IN" sz="1800" dirty="0"/>
              <a:t>                    </a:t>
            </a:r>
            <a:r>
              <a:rPr lang="en-IN" sz="1800" dirty="0" err="1"/>
              <a:t>document.write</a:t>
            </a:r>
            <a:r>
              <a:rPr lang="en-IN" sz="1800" dirty="0"/>
              <a:t>((25+”abc”).</a:t>
            </a:r>
            <a:r>
              <a:rPr lang="en-IN" sz="1800" dirty="0" err="1"/>
              <a:t>toString</a:t>
            </a:r>
            <a:r>
              <a:rPr lang="en-IN" sz="1800" dirty="0"/>
              <a:t>()); //25abc</a:t>
            </a:r>
          </a:p>
          <a:p>
            <a:pPr marL="0" indent="0">
              <a:buNone/>
            </a:pPr>
            <a:r>
              <a:rPr lang="en-IN" sz="1800" dirty="0"/>
              <a:t>              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0544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D4D4-4A53-AD90-7840-2D82BB8C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4726"/>
            <a:ext cx="9404723" cy="685617"/>
          </a:xfrm>
        </p:spPr>
        <p:txBody>
          <a:bodyPr/>
          <a:lstStyle/>
          <a:p>
            <a:r>
              <a:rPr lang="en-US" sz="3600" dirty="0"/>
              <a:t>2.toExponential()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DD153-0753-BE09-AECA-AB6C7D99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18" y="1520890"/>
            <a:ext cx="9312735" cy="5337110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err="1"/>
              <a:t>toExponential</a:t>
            </a:r>
            <a:r>
              <a:rPr lang="en-US" sz="2600" dirty="0"/>
              <a:t>() returns a string, with a number rounded and written using exponential notation. The parameter is optional . If you are not specifying the parameter ; then it will not round.</a:t>
            </a:r>
          </a:p>
          <a:p>
            <a:r>
              <a:rPr lang="en-US" dirty="0"/>
              <a:t>   for example:</a:t>
            </a:r>
          </a:p>
          <a:p>
            <a:pPr marL="0" indent="0">
              <a:buNone/>
            </a:pPr>
            <a:r>
              <a:rPr lang="en-US" dirty="0"/>
              <a:t>                    &lt;script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             var n=5.4563;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n.toExponential</a:t>
            </a:r>
            <a:r>
              <a:rPr lang="en-IN" dirty="0"/>
              <a:t>() +”&lt;</a:t>
            </a:r>
            <a:r>
              <a:rPr lang="en-IN" dirty="0" err="1"/>
              <a:t>br</a:t>
            </a:r>
            <a:r>
              <a:rPr lang="en-IN" dirty="0"/>
              <a:t>&gt;”);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n.toExponential</a:t>
            </a:r>
            <a:r>
              <a:rPr lang="en-IN" dirty="0"/>
              <a:t>(2) +”&lt;</a:t>
            </a:r>
            <a:r>
              <a:rPr lang="en-IN" dirty="0" err="1"/>
              <a:t>br</a:t>
            </a:r>
            <a:r>
              <a:rPr lang="en-IN" dirty="0"/>
              <a:t>&gt;”);</a:t>
            </a:r>
          </a:p>
          <a:p>
            <a:pPr marL="0" indent="0">
              <a:buNone/>
            </a:pPr>
            <a:r>
              <a:rPr lang="en-IN" dirty="0"/>
              <a:t>                      </a:t>
            </a:r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n.toExponential</a:t>
            </a:r>
            <a:r>
              <a:rPr lang="en-IN" dirty="0"/>
              <a:t>(6) +”&lt;</a:t>
            </a:r>
            <a:r>
              <a:rPr lang="en-IN" dirty="0" err="1"/>
              <a:t>br</a:t>
            </a:r>
            <a:r>
              <a:rPr lang="en-IN" dirty="0"/>
              <a:t>&gt;”);</a:t>
            </a:r>
          </a:p>
          <a:p>
            <a:pPr marL="0" indent="0">
              <a:buNone/>
            </a:pPr>
            <a:r>
              <a:rPr lang="en-IN" dirty="0"/>
              <a:t>                   &lt;/script&gt;</a:t>
            </a:r>
          </a:p>
          <a:p>
            <a:pPr marL="0" indent="0">
              <a:buNone/>
            </a:pPr>
            <a:r>
              <a:rPr lang="en-IN" dirty="0"/>
              <a:t>          output:</a:t>
            </a:r>
          </a:p>
          <a:p>
            <a:pPr marL="0" indent="0">
              <a:buNone/>
            </a:pPr>
            <a:r>
              <a:rPr lang="en-IN" dirty="0"/>
              <a:t>                            5.4563e+0</a:t>
            </a:r>
          </a:p>
          <a:p>
            <a:pPr marL="0" indent="0">
              <a:buNone/>
            </a:pPr>
            <a:r>
              <a:rPr lang="en-IN" dirty="0"/>
              <a:t>                             5.45e+0</a:t>
            </a:r>
          </a:p>
          <a:p>
            <a:pPr marL="0" indent="0">
              <a:buNone/>
            </a:pPr>
            <a:r>
              <a:rPr lang="en-IN" dirty="0"/>
              <a:t>                              5.456300e+0</a:t>
            </a:r>
          </a:p>
          <a:p>
            <a:pPr marL="0" indent="0">
              <a:buNone/>
            </a:pPr>
            <a:r>
              <a:rPr lang="en-IN" dirty="0"/>
              <a:t>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8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B73A-5E7E-0C5B-B512-91982504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7625"/>
          </a:xfrm>
        </p:spPr>
        <p:txBody>
          <a:bodyPr/>
          <a:lstStyle/>
          <a:p>
            <a:r>
              <a:rPr lang="en-US" sz="2800" dirty="0"/>
              <a:t>     3.toFixed()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3441-787C-94EC-E724-5AB0FA185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98376"/>
            <a:ext cx="8946541" cy="585962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Returns a string, with the number written with a </a:t>
            </a:r>
            <a:r>
              <a:rPr lang="en-US" dirty="0" err="1"/>
              <a:t>specificed</a:t>
            </a:r>
            <a:r>
              <a:rPr lang="en-US" dirty="0"/>
              <a:t> number of decimals. </a:t>
            </a:r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         var n=5.556;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n.toFixed</a:t>
            </a:r>
            <a:r>
              <a:rPr lang="en-US" dirty="0"/>
              <a:t>(4));</a:t>
            </a:r>
          </a:p>
          <a:p>
            <a:pPr marL="0" indent="0">
              <a:buNone/>
            </a:pPr>
            <a:r>
              <a:rPr lang="en-US" dirty="0"/>
              <a:t>       output:</a:t>
            </a:r>
          </a:p>
          <a:p>
            <a:pPr marL="0" indent="0">
              <a:buNone/>
            </a:pPr>
            <a:r>
              <a:rPr lang="en-US" dirty="0"/>
              <a:t>             5.5560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2800" dirty="0"/>
              <a:t>4.toPrecision()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Returns a string, with the number written with a </a:t>
            </a:r>
            <a:r>
              <a:rPr lang="en-US" dirty="0" err="1"/>
              <a:t>specificed</a:t>
            </a:r>
            <a:r>
              <a:rPr lang="en-US" dirty="0"/>
              <a:t> number of length.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For </a:t>
            </a:r>
            <a:r>
              <a:rPr lang="en-IN" dirty="0" err="1"/>
              <a:t>eg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    var n=5.556;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n.toFixed</a:t>
            </a:r>
            <a:r>
              <a:rPr lang="en-IN" dirty="0"/>
              <a:t>(4));</a:t>
            </a:r>
          </a:p>
          <a:p>
            <a:pPr marL="0" indent="0">
              <a:buNone/>
            </a:pPr>
            <a:r>
              <a:rPr lang="en-IN" dirty="0"/>
              <a:t>       output:</a:t>
            </a:r>
          </a:p>
          <a:p>
            <a:pPr marL="0" indent="0">
              <a:buNone/>
            </a:pPr>
            <a:r>
              <a:rPr lang="en-IN" dirty="0"/>
              <a:t>             5.5560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786998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78C1-22C5-499F-8C01-2FDAFFB5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5617"/>
          </a:xfrm>
        </p:spPr>
        <p:txBody>
          <a:bodyPr/>
          <a:lstStyle/>
          <a:p>
            <a:r>
              <a:rPr lang="en-US" sz="3200" dirty="0"/>
              <a:t>5.valueOf()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F6A9-1415-0850-C424-4E3673ECE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138335"/>
            <a:ext cx="9404722" cy="5719665"/>
          </a:xfrm>
        </p:spPr>
        <p:txBody>
          <a:bodyPr/>
          <a:lstStyle/>
          <a:p>
            <a:r>
              <a:rPr lang="en-US" dirty="0"/>
              <a:t>Convert Number objects to primitive values.</a:t>
            </a:r>
            <a:endParaRPr lang="en-IN" dirty="0"/>
          </a:p>
          <a:p>
            <a:r>
              <a:rPr lang="en-IN" dirty="0"/>
              <a:t>For example: 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numObj</a:t>
            </a:r>
            <a:r>
              <a:rPr lang="en-IN" dirty="0"/>
              <a:t> = new Number(10);</a:t>
            </a:r>
          </a:p>
          <a:p>
            <a:pPr marL="0" indent="0">
              <a:buNone/>
            </a:pPr>
            <a:r>
              <a:rPr lang="en-IN" dirty="0"/>
              <a:t>           console.log(</a:t>
            </a:r>
            <a:r>
              <a:rPr lang="en-IN" dirty="0" err="1"/>
              <a:t>typeof</a:t>
            </a:r>
            <a:r>
              <a:rPr lang="en-IN" dirty="0"/>
              <a:t> </a:t>
            </a:r>
            <a:r>
              <a:rPr lang="en-IN" dirty="0" err="1"/>
              <a:t>numObj</a:t>
            </a:r>
            <a:r>
              <a:rPr lang="en-IN" dirty="0"/>
              <a:t>); // object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= </a:t>
            </a:r>
            <a:r>
              <a:rPr lang="en-IN" dirty="0" err="1"/>
              <a:t>numObj.valueOf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  console.log(</a:t>
            </a:r>
            <a:r>
              <a:rPr lang="en-IN" dirty="0" err="1"/>
              <a:t>num</a:t>
            </a:r>
            <a:r>
              <a:rPr lang="en-IN" dirty="0"/>
              <a:t>); // 10</a:t>
            </a:r>
          </a:p>
          <a:p>
            <a:pPr marL="0" indent="0">
              <a:buNone/>
            </a:pPr>
            <a:r>
              <a:rPr lang="en-IN" dirty="0"/>
              <a:t>          console.log(</a:t>
            </a:r>
            <a:r>
              <a:rPr lang="en-IN" dirty="0" err="1"/>
              <a:t>typeof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); // number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There are 3 different JavaScript methods that can be used  to convert  variables to numbers. They are: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1.The Number()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2.The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parseInt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3.The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parseFloat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20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5B98-7C23-3569-585F-773522A5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9633"/>
          </a:xfrm>
        </p:spPr>
        <p:txBody>
          <a:bodyPr/>
          <a:lstStyle/>
          <a:p>
            <a:r>
              <a:rPr lang="en-US" dirty="0"/>
              <a:t>    1.</a:t>
            </a:r>
            <a:r>
              <a:rPr lang="en-US" sz="3200" dirty="0"/>
              <a:t>The Number()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5CEF-A54C-A00D-EDC5-6B924E6AE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39551"/>
            <a:ext cx="9404723" cy="50851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</a:t>
            </a:r>
            <a:r>
              <a:rPr lang="en-IN" dirty="0"/>
              <a:t>umber() can be used to convert JavaScript variables to numbers.</a:t>
            </a:r>
          </a:p>
          <a:p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/>
              <a:t>         Number(true);</a:t>
            </a:r>
          </a:p>
          <a:p>
            <a:pPr marL="0" indent="0">
              <a:buNone/>
            </a:pPr>
            <a:r>
              <a:rPr lang="en-IN" dirty="0"/>
              <a:t>         Number(false);</a:t>
            </a:r>
          </a:p>
          <a:p>
            <a:pPr marL="0" indent="0">
              <a:buNone/>
            </a:pPr>
            <a:r>
              <a:rPr lang="en-IN" dirty="0"/>
              <a:t>         Number(“125”);</a:t>
            </a:r>
          </a:p>
          <a:p>
            <a:pPr marL="0" indent="0">
              <a:buNone/>
            </a:pPr>
            <a:r>
              <a:rPr lang="en-IN" dirty="0"/>
              <a:t>         Number(“125.55”)</a:t>
            </a:r>
          </a:p>
          <a:p>
            <a:pPr marL="0" indent="0">
              <a:buNone/>
            </a:pPr>
            <a:r>
              <a:rPr lang="en-IN" dirty="0"/>
              <a:t>         Number(“125,89”);</a:t>
            </a:r>
          </a:p>
          <a:p>
            <a:pPr marL="0" indent="0">
              <a:buNone/>
            </a:pPr>
            <a:r>
              <a:rPr lang="en-IN" dirty="0"/>
              <a:t>     output:</a:t>
            </a:r>
          </a:p>
          <a:p>
            <a:pPr marL="0" indent="0">
              <a:buNone/>
            </a:pPr>
            <a:r>
              <a:rPr lang="en-IN" dirty="0"/>
              <a:t>             1</a:t>
            </a:r>
          </a:p>
          <a:p>
            <a:pPr marL="0" indent="0">
              <a:buNone/>
            </a:pPr>
            <a:r>
              <a:rPr lang="en-IN" dirty="0"/>
              <a:t>             0</a:t>
            </a:r>
          </a:p>
          <a:p>
            <a:pPr marL="0" indent="0">
              <a:buNone/>
            </a:pPr>
            <a:r>
              <a:rPr lang="en-IN" dirty="0"/>
              <a:t>             125</a:t>
            </a:r>
          </a:p>
          <a:p>
            <a:pPr marL="0" indent="0">
              <a:buNone/>
            </a:pPr>
            <a:r>
              <a:rPr lang="en-IN" dirty="0"/>
              <a:t>             125.55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 err="1"/>
              <a:t>NaN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43029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C2E7-E71F-E616-797F-7DA810D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6286"/>
          </a:xfrm>
        </p:spPr>
        <p:txBody>
          <a:bodyPr/>
          <a:lstStyle/>
          <a:p>
            <a:r>
              <a:rPr lang="en-US" dirty="0"/>
              <a:t>2.parseInt()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A29F-DCA3-D1EF-9BA2-1EA8BC791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32858"/>
            <a:ext cx="9404723" cy="5225142"/>
          </a:xfrm>
        </p:spPr>
        <p:txBody>
          <a:bodyPr/>
          <a:lstStyle/>
          <a:p>
            <a:r>
              <a:rPr lang="en-US" dirty="0"/>
              <a:t>Parses a string  and returns a whole number.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parseInt</a:t>
            </a:r>
            <a:r>
              <a:rPr lang="en-US" dirty="0"/>
              <a:t>(“125”);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parseInt</a:t>
            </a:r>
            <a:r>
              <a:rPr lang="en-US" dirty="0"/>
              <a:t>(“125.55”);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parseInt</a:t>
            </a:r>
            <a:r>
              <a:rPr lang="en-US" dirty="0"/>
              <a:t>(“100 200 300”);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parseInt</a:t>
            </a:r>
            <a:r>
              <a:rPr lang="en-US" dirty="0"/>
              <a:t>(“30 minutes’);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parseInt</a:t>
            </a:r>
            <a:r>
              <a:rPr lang="en-US" dirty="0"/>
              <a:t>(“minutes 30”);</a:t>
            </a:r>
          </a:p>
          <a:p>
            <a:pPr marL="0" indent="0">
              <a:buNone/>
            </a:pPr>
            <a:r>
              <a:rPr lang="en-US" sz="3200" dirty="0"/>
              <a:t>Output  ?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061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137B-A6E8-C7AC-484C-6F9F2CCA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4726"/>
            <a:ext cx="9404723" cy="778923"/>
          </a:xfrm>
        </p:spPr>
        <p:txBody>
          <a:bodyPr/>
          <a:lstStyle/>
          <a:p>
            <a:r>
              <a:rPr lang="en-US" sz="3200" dirty="0"/>
              <a:t>3.parseFloat()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44A7-8317-978F-8ABB-B3CDBBAE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29005"/>
            <a:ext cx="9404723" cy="5617028"/>
          </a:xfrm>
        </p:spPr>
        <p:txBody>
          <a:bodyPr>
            <a:normAutofit fontScale="92500" lnSpcReduction="20000"/>
          </a:bodyPr>
          <a:lstStyle/>
          <a:p>
            <a:r>
              <a:rPr lang="en-IN" sz="2200" dirty="0"/>
              <a:t>Parses a string  and returns a number.</a:t>
            </a:r>
          </a:p>
          <a:p>
            <a:r>
              <a:rPr lang="en-IN" sz="2200" dirty="0"/>
              <a:t>Example:</a:t>
            </a:r>
          </a:p>
          <a:p>
            <a:r>
              <a:rPr lang="en-IN" sz="2200" dirty="0"/>
              <a:t>        </a:t>
            </a:r>
            <a:r>
              <a:rPr lang="en-IN" sz="2200" dirty="0" err="1"/>
              <a:t>parseInt</a:t>
            </a:r>
            <a:r>
              <a:rPr lang="en-IN" sz="2200" dirty="0"/>
              <a:t>(“125”);</a:t>
            </a:r>
          </a:p>
          <a:p>
            <a:r>
              <a:rPr lang="en-IN" sz="2200" dirty="0"/>
              <a:t>        </a:t>
            </a:r>
            <a:r>
              <a:rPr lang="en-IN" sz="2200" dirty="0" err="1"/>
              <a:t>parseInt</a:t>
            </a:r>
            <a:r>
              <a:rPr lang="en-IN" sz="2200" dirty="0"/>
              <a:t>(“125.55”);</a:t>
            </a:r>
          </a:p>
          <a:p>
            <a:r>
              <a:rPr lang="en-IN" sz="2200" dirty="0"/>
              <a:t>        </a:t>
            </a:r>
            <a:r>
              <a:rPr lang="en-IN" sz="2200" dirty="0" err="1"/>
              <a:t>parseInt</a:t>
            </a:r>
            <a:r>
              <a:rPr lang="en-IN" sz="2200" dirty="0"/>
              <a:t>(“100 200 300”);</a:t>
            </a:r>
          </a:p>
          <a:p>
            <a:r>
              <a:rPr lang="en-IN" sz="2200" dirty="0"/>
              <a:t>        </a:t>
            </a:r>
            <a:r>
              <a:rPr lang="en-IN" sz="2200" dirty="0" err="1"/>
              <a:t>parseInt</a:t>
            </a:r>
            <a:r>
              <a:rPr lang="en-IN" sz="2200" dirty="0"/>
              <a:t>(“30 minutes’);</a:t>
            </a:r>
          </a:p>
          <a:p>
            <a:r>
              <a:rPr lang="en-IN" sz="2200" dirty="0"/>
              <a:t>        </a:t>
            </a:r>
            <a:r>
              <a:rPr lang="en-IN" sz="2200" dirty="0" err="1"/>
              <a:t>parseInt</a:t>
            </a:r>
            <a:r>
              <a:rPr lang="en-IN" sz="2200" dirty="0"/>
              <a:t>(“minutes 30”);</a:t>
            </a:r>
          </a:p>
          <a:p>
            <a:pPr marL="0" indent="0">
              <a:buNone/>
            </a:pPr>
            <a:r>
              <a:rPr lang="en-IN" sz="2200" dirty="0"/>
              <a:t>Output  ?</a:t>
            </a:r>
          </a:p>
          <a:p>
            <a:pPr marL="0" indent="0">
              <a:buNone/>
            </a:pPr>
            <a:r>
              <a:rPr lang="en-IN" sz="2200" dirty="0"/>
              <a:t>    </a:t>
            </a:r>
            <a:r>
              <a:rPr lang="en-IN" sz="3500" dirty="0"/>
              <a:t>2.Boolean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Represent true or </a:t>
            </a:r>
            <a:r>
              <a:rPr lang="en-IN" sz="2200" dirty="0" err="1"/>
              <a:t>false.It</a:t>
            </a:r>
            <a:r>
              <a:rPr lang="en-IN" sz="2200" dirty="0"/>
              <a:t> can be initialized using </a:t>
            </a:r>
            <a:r>
              <a:rPr lang="en-IN" sz="2200" b="1" i="1" dirty="0"/>
              <a:t>new</a:t>
            </a:r>
            <a:r>
              <a:rPr lang="en-IN" sz="2200" dirty="0"/>
              <a:t> keyword.</a:t>
            </a:r>
          </a:p>
          <a:p>
            <a:pPr marL="0" indent="0">
              <a:buNone/>
            </a:pPr>
            <a:r>
              <a:rPr lang="en-IN" sz="2200" dirty="0"/>
              <a:t>         example:</a:t>
            </a:r>
          </a:p>
          <a:p>
            <a:pPr marL="0" indent="0">
              <a:buNone/>
            </a:pPr>
            <a:r>
              <a:rPr lang="en-IN" sz="2200" dirty="0"/>
              <a:t>                        var bool=new Boolean(true);</a:t>
            </a:r>
          </a:p>
          <a:p>
            <a:pPr marL="0" indent="0">
              <a:buNone/>
            </a:pPr>
            <a:r>
              <a:rPr lang="en-IN" sz="2200" dirty="0"/>
              <a:t>                        alert(bool);</a:t>
            </a:r>
          </a:p>
          <a:p>
            <a:pPr marL="0" indent="0">
              <a:buNone/>
            </a:pPr>
            <a:r>
              <a:rPr lang="en-IN" dirty="0"/>
              <a:t>                       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601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13EA-4729-2852-6611-38EC59D2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6286"/>
          </a:xfrm>
        </p:spPr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22215-30F0-9E92-7129-941F29C2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045029"/>
            <a:ext cx="9404722" cy="5812971"/>
          </a:xfrm>
        </p:spPr>
        <p:txBody>
          <a:bodyPr>
            <a:normAutofit/>
          </a:bodyPr>
          <a:lstStyle/>
          <a:p>
            <a:r>
              <a:rPr lang="en-US" dirty="0"/>
              <a:t>var bool1=new Boolean(“”);</a:t>
            </a:r>
          </a:p>
          <a:p>
            <a:r>
              <a:rPr lang="en-US" dirty="0"/>
              <a:t> var bool1=new Boolean(0);</a:t>
            </a:r>
          </a:p>
          <a:p>
            <a:r>
              <a:rPr lang="en-IN" dirty="0"/>
              <a:t>var bool1=new Boolean(undefined);</a:t>
            </a:r>
          </a:p>
          <a:p>
            <a:r>
              <a:rPr lang="en-US" dirty="0"/>
              <a:t>var bool1=new Boolean(null);</a:t>
            </a:r>
          </a:p>
          <a:p>
            <a:r>
              <a:rPr lang="en-US" dirty="0"/>
              <a:t>var bool1=new Boolean(“Hello”);</a:t>
            </a:r>
          </a:p>
          <a:p>
            <a:r>
              <a:rPr lang="en-US" dirty="0"/>
              <a:t>var bool1=new Boolean(1);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</a:p>
          <a:p>
            <a:pPr marL="0" indent="0">
              <a:buNone/>
            </a:pPr>
            <a:r>
              <a:rPr lang="en-US" dirty="0"/>
              <a:t>            Methods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toSource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Returns a string which represents the source code of a Boolean object.</a:t>
            </a:r>
          </a:p>
          <a:p>
            <a:pPr marL="457200" indent="-457200">
              <a:buAutoNum type="arabicPeriod" startAt="2"/>
            </a:pP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Returns  a string of Boolean.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05105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99B1-C269-7F03-F0AD-7FF28A75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2980"/>
          </a:xfrm>
        </p:spPr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F9CB1-9A24-8CE7-C277-9098E8B1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436914"/>
            <a:ext cx="9404722" cy="4811485"/>
          </a:xfrm>
        </p:spPr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flag1 = new Boolean(true);</a:t>
            </a:r>
          </a:p>
          <a:p>
            <a:r>
              <a:rPr lang="en-IN" dirty="0"/>
              <a:t>console.log(flag1.toString());</a:t>
            </a:r>
          </a:p>
          <a:p>
            <a:r>
              <a:rPr lang="en-IN" dirty="0" err="1"/>
              <a:t>const</a:t>
            </a:r>
            <a:r>
              <a:rPr lang="en-IN" dirty="0"/>
              <a:t> flag2 = new Boolean(1);</a:t>
            </a:r>
          </a:p>
          <a:p>
            <a:r>
              <a:rPr lang="en-IN" dirty="0"/>
              <a:t>console.log(flag2.toString());</a:t>
            </a:r>
          </a:p>
          <a:p>
            <a:pPr marL="0" indent="0">
              <a:buNone/>
            </a:pPr>
            <a:r>
              <a:rPr lang="en-IN" dirty="0"/>
              <a:t>   3.valueOf()</a:t>
            </a:r>
          </a:p>
          <a:p>
            <a:pPr marL="0" indent="0">
              <a:buNone/>
            </a:pPr>
            <a:r>
              <a:rPr lang="en-IN" dirty="0"/>
              <a:t>       Returns the value of the Boolean object.</a:t>
            </a:r>
          </a:p>
          <a:p>
            <a:pPr marL="0" indent="0">
              <a:buNone/>
            </a:pPr>
            <a:r>
              <a:rPr lang="en-IN" dirty="0"/>
              <a:t> Example: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const</a:t>
            </a:r>
            <a:r>
              <a:rPr lang="en-IN" dirty="0"/>
              <a:t> x = new Boolean();</a:t>
            </a:r>
          </a:p>
          <a:p>
            <a:pPr marL="0" indent="0">
              <a:buNone/>
            </a:pPr>
            <a:r>
              <a:rPr lang="en-IN" dirty="0"/>
              <a:t>      console.log(</a:t>
            </a:r>
            <a:r>
              <a:rPr lang="en-IN" dirty="0" err="1"/>
              <a:t>x.valueOf</a:t>
            </a:r>
            <a:r>
              <a:rPr lang="en-IN" dirty="0"/>
              <a:t>());// expected output: </a:t>
            </a:r>
          </a:p>
          <a:p>
            <a:pPr marL="0" indent="0">
              <a:buNone/>
            </a:pPr>
            <a:r>
              <a:rPr lang="en-IN" dirty="0"/>
              <a:t>      cons  y = new Boolean('Mozilla’);</a:t>
            </a:r>
          </a:p>
          <a:p>
            <a:pPr marL="0" indent="0">
              <a:buNone/>
            </a:pPr>
            <a:r>
              <a:rPr lang="en-IN" dirty="0"/>
              <a:t>       console.log(</a:t>
            </a:r>
            <a:r>
              <a:rPr lang="en-IN" dirty="0" err="1"/>
              <a:t>y.valueOf</a:t>
            </a:r>
            <a:r>
              <a:rPr lang="en-IN" dirty="0"/>
              <a:t>());//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303975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E8F4-13B3-F02D-3637-14D2BA0E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2858"/>
          </a:xfrm>
        </p:spPr>
        <p:txBody>
          <a:bodyPr/>
          <a:lstStyle/>
          <a:p>
            <a:r>
              <a:rPr lang="en-IN" dirty="0"/>
              <a:t>3.String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E322-4CDA-5CEE-4B49-02B9F964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27" y="2080911"/>
            <a:ext cx="9331396" cy="4195481"/>
          </a:xfrm>
        </p:spPr>
        <p:txBody>
          <a:bodyPr>
            <a:normAutofit/>
          </a:bodyPr>
          <a:lstStyle/>
          <a:p>
            <a:r>
              <a:rPr lang="en-US" dirty="0"/>
              <a:t>Strings are useful for holding data that can be represented in text form.</a:t>
            </a:r>
          </a:p>
          <a:p>
            <a:r>
              <a:rPr lang="en-US" dirty="0"/>
              <a:t>var </a:t>
            </a:r>
            <a:r>
              <a:rPr lang="en-US" dirty="0" err="1"/>
              <a:t>myString</a:t>
            </a:r>
            <a:r>
              <a:rPr lang="en-US" dirty="0"/>
              <a:t> =“This is a string”;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Properties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n-US" dirty="0"/>
              <a:t>Length : Property of string object.  Returns the length or number of characters of a string.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const </a:t>
            </a:r>
            <a:r>
              <a:rPr lang="en-US" dirty="0" err="1">
                <a:solidFill>
                  <a:srgbClr val="00B0F0"/>
                </a:solidFill>
              </a:rPr>
              <a:t>myString</a:t>
            </a:r>
            <a:r>
              <a:rPr lang="en-US" dirty="0">
                <a:solidFill>
                  <a:srgbClr val="00B0F0"/>
                </a:solidFill>
              </a:rPr>
              <a:t> = "bluebells";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</a:t>
            </a:r>
            <a:r>
              <a:rPr lang="en-US" dirty="0" err="1">
                <a:solidFill>
                  <a:srgbClr val="00B0F0"/>
                </a:solidFill>
              </a:rPr>
              <a:t>myString.length</a:t>
            </a:r>
            <a:r>
              <a:rPr lang="en-US" dirty="0">
                <a:solidFill>
                  <a:srgbClr val="00B0F0"/>
                </a:solidFill>
              </a:rPr>
              <a:t> = 4;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console.log(</a:t>
            </a:r>
            <a:r>
              <a:rPr lang="en-US" dirty="0" err="1">
                <a:solidFill>
                  <a:srgbClr val="00B0F0"/>
                </a:solidFill>
              </a:rPr>
              <a:t>myString</a:t>
            </a:r>
            <a:r>
              <a:rPr lang="en-US" dirty="0">
                <a:solidFill>
                  <a:srgbClr val="00B0F0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console.log(</a:t>
            </a:r>
            <a:r>
              <a:rPr lang="en-US" dirty="0" err="1">
                <a:solidFill>
                  <a:srgbClr val="00B0F0"/>
                </a:solidFill>
              </a:rPr>
              <a:t>myString.length</a:t>
            </a:r>
            <a:r>
              <a:rPr lang="en-US" dirty="0">
                <a:solidFill>
                  <a:srgbClr val="00B0F0"/>
                </a:solidFill>
              </a:rPr>
              <a:t>); 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87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BFD8-332A-2D9E-7553-73AD0DE6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>
                <a:latin typeface="Arial Black" panose="020B0A04020102020204" pitchFamily="34" charset="0"/>
              </a:rPr>
              <a:t>              built in objects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076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7F8C-3FB4-0852-1ACE-2A7563E5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9" y="424727"/>
            <a:ext cx="9265743" cy="713609"/>
          </a:xfrm>
        </p:spPr>
        <p:txBody>
          <a:bodyPr/>
          <a:lstStyle/>
          <a:p>
            <a:r>
              <a:rPr lang="en-IN" dirty="0"/>
              <a:t> 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46180-424E-3E6D-0D41-7091127C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38336"/>
            <a:ext cx="9404723" cy="57196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+mn-lt"/>
              </a:rPr>
              <a:t>charAt</a:t>
            </a:r>
            <a:r>
              <a:rPr lang="en-US" dirty="0">
                <a:latin typeface="+mn-lt"/>
              </a:rPr>
              <a:t>(position)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Returns the character at the specified position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Syntax:    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charAt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(index)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+mn-lt"/>
              </a:rPr>
              <a:t>      const 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anyString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 = "Brave new world";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+mn-lt"/>
              </a:rPr>
              <a:t>      console.log(`The character at index 0   is'${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anyString.charAt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()}'`);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+mn-lt"/>
              </a:rPr>
              <a:t>      console.log(`The character at index 0   is '${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anyString.charAt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(0)}’`);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+mn-lt"/>
              </a:rPr>
              <a:t>      console.log(`The character at index 1   is '${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anyString.charAt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(1)}'`);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+mn-lt"/>
              </a:rPr>
              <a:t>      console.log(`The character at index 2   is '${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anyString.charAt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(2)}'`);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+mn-lt"/>
              </a:rPr>
              <a:t>      console.log(`The character at index 3   is '${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anyString.charAt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(3)}'`);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+mn-lt"/>
              </a:rPr>
              <a:t>      console.log(`The character at index 4   is '${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anyString.charAt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(4)}'`);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+mn-lt"/>
              </a:rPr>
              <a:t>      console.log(`The character at index 999 is '${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anyString.charAt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(999)}'`);</a:t>
            </a:r>
          </a:p>
        </p:txBody>
      </p:sp>
    </p:spTree>
    <p:extLst>
      <p:ext uri="{BB962C8B-B14F-4D97-AF65-F5344CB8AC3E}">
        <p14:creationId xmlns:p14="http://schemas.microsoft.com/office/powerpoint/2010/main" val="3604651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1B49-53C9-E208-339F-1EF64C31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8335"/>
          </a:xfrm>
        </p:spPr>
        <p:txBody>
          <a:bodyPr/>
          <a:lstStyle/>
          <a:p>
            <a:r>
              <a:rPr lang="en-US" sz="2400" dirty="0"/>
              <a:t>output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F81D-244C-A6F5-F1D3-C03B0DE7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75658"/>
            <a:ext cx="9404723" cy="5682342"/>
          </a:xfrm>
        </p:spPr>
        <p:txBody>
          <a:bodyPr>
            <a:normAutofit/>
          </a:bodyPr>
          <a:lstStyle/>
          <a:p>
            <a:r>
              <a:rPr lang="en-US" dirty="0"/>
              <a:t>The character at index 0   is 'B'</a:t>
            </a:r>
          </a:p>
          <a:p>
            <a:endParaRPr lang="en-US" dirty="0"/>
          </a:p>
          <a:p>
            <a:r>
              <a:rPr lang="en-US" dirty="0"/>
              <a:t>The character at index 0   is 'B'</a:t>
            </a:r>
          </a:p>
          <a:p>
            <a:r>
              <a:rPr lang="en-US" dirty="0"/>
              <a:t>The character at index 1   is 'r'</a:t>
            </a:r>
          </a:p>
          <a:p>
            <a:r>
              <a:rPr lang="en-US" dirty="0"/>
              <a:t>The character at index 2   is 'a'</a:t>
            </a:r>
          </a:p>
          <a:p>
            <a:r>
              <a:rPr lang="en-US" dirty="0"/>
              <a:t>The character at index 3   is 'v'</a:t>
            </a:r>
          </a:p>
          <a:p>
            <a:r>
              <a:rPr lang="en-US" dirty="0"/>
              <a:t>The character at index 4   is 'e'</a:t>
            </a:r>
          </a:p>
          <a:p>
            <a:r>
              <a:rPr lang="en-US" dirty="0"/>
              <a:t>The character at index 999 is ‘’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charCodeAt</a:t>
            </a:r>
            <a:r>
              <a:rPr lang="en-IN" dirty="0"/>
              <a:t>(position)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Returns a number indicating the Unicode value of the character at the given position(in number)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 example</a:t>
            </a:r>
            <a:r>
              <a:rPr lang="en-IN" dirty="0">
                <a:solidFill>
                  <a:srgbClr val="00B0F0"/>
                </a:solidFill>
              </a:rPr>
              <a:t>: </a:t>
            </a:r>
            <a:r>
              <a:rPr lang="en-US" dirty="0">
                <a:solidFill>
                  <a:srgbClr val="00B0F0"/>
                </a:solidFill>
              </a:rPr>
              <a:t>"ABC".</a:t>
            </a:r>
            <a:r>
              <a:rPr lang="en-US" dirty="0" err="1">
                <a:solidFill>
                  <a:srgbClr val="00B0F0"/>
                </a:solidFill>
              </a:rPr>
              <a:t>charCodeAt</a:t>
            </a:r>
            <a:r>
              <a:rPr lang="en-US" dirty="0">
                <a:solidFill>
                  <a:srgbClr val="00B0F0"/>
                </a:solidFill>
              </a:rPr>
              <a:t>(0);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15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A176-A546-C6C1-6AF5-2F6C66E9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9" y="564686"/>
            <a:ext cx="9404723" cy="676286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dirty="0" err="1"/>
              <a:t>concat</a:t>
            </a:r>
            <a:r>
              <a:rPr lang="en-US" dirty="0"/>
              <a:t>([string,,])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CE225-66A4-03ED-7B26-BB0EB02F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24947"/>
            <a:ext cx="9404723" cy="54584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Joins specified string literal values (specify multiple strings separated by comma) and returns a new string.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          const str1 = 'Hello’;</a:t>
            </a:r>
          </a:p>
          <a:p>
            <a:pPr marL="0" indent="0">
              <a:buNone/>
            </a:pPr>
            <a:r>
              <a:rPr lang="en-US" dirty="0"/>
              <a:t>           const str2 = 'World’; </a:t>
            </a:r>
          </a:p>
          <a:p>
            <a:pPr marL="0" indent="0">
              <a:buNone/>
            </a:pPr>
            <a:r>
              <a:rPr lang="en-US" dirty="0"/>
              <a:t>           console.log(str1.concat(' ', str2));</a:t>
            </a:r>
          </a:p>
          <a:p>
            <a:pPr marL="0" indent="0">
              <a:buNone/>
            </a:pPr>
            <a:r>
              <a:rPr lang="en-US" sz="2800" dirty="0"/>
              <a:t>  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indexOf</a:t>
            </a:r>
            <a:r>
              <a:rPr lang="en-US" sz="2800" dirty="0"/>
              <a:t>(</a:t>
            </a:r>
            <a:r>
              <a:rPr lang="en-US" sz="2800" dirty="0" err="1"/>
              <a:t>SearchString,Position</a:t>
            </a:r>
            <a:r>
              <a:rPr lang="en-US" sz="28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Returns the index of first occurrence of specified String starting from specified number index.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Returns  -1 if not found.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</a:t>
            </a:r>
            <a:r>
              <a:rPr lang="en-US" dirty="0">
                <a:solidFill>
                  <a:srgbClr val="00B0F0"/>
                </a:solidFill>
              </a:rPr>
              <a:t>: const str = "Brave new world";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        console.log(</a:t>
            </a:r>
            <a:r>
              <a:rPr lang="en-US" dirty="0" err="1">
                <a:solidFill>
                  <a:srgbClr val="00B0F0"/>
                </a:solidFill>
              </a:rPr>
              <a:t>str.indexOf</a:t>
            </a:r>
            <a:r>
              <a:rPr lang="en-US" dirty="0">
                <a:solidFill>
                  <a:srgbClr val="00B0F0"/>
                </a:solidFill>
              </a:rPr>
              <a:t>("new")); </a:t>
            </a:r>
          </a:p>
        </p:txBody>
      </p:sp>
    </p:spTree>
    <p:extLst>
      <p:ext uri="{BB962C8B-B14F-4D97-AF65-F5344CB8AC3E}">
        <p14:creationId xmlns:p14="http://schemas.microsoft.com/office/powerpoint/2010/main" val="1844072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BCE5-A6CB-FE79-256B-8859104B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7625"/>
          </a:xfrm>
        </p:spPr>
        <p:txBody>
          <a:bodyPr/>
          <a:lstStyle/>
          <a:p>
            <a:r>
              <a:rPr lang="en-US" dirty="0"/>
              <a:t>Other 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CD69-CBF1-31E7-BBEB-60C98B7E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76874"/>
            <a:ext cx="9404723" cy="5281126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</a:t>
            </a:r>
            <a:r>
              <a:rPr lang="en-IN" dirty="0" err="1">
                <a:solidFill>
                  <a:srgbClr val="00B0F0"/>
                </a:solidFill>
              </a:rPr>
              <a:t>const</a:t>
            </a: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dirty="0" err="1">
                <a:solidFill>
                  <a:srgbClr val="00B0F0"/>
                </a:solidFill>
              </a:rPr>
              <a:t>myCapString</a:t>
            </a:r>
            <a:r>
              <a:rPr lang="en-IN" dirty="0">
                <a:solidFill>
                  <a:srgbClr val="00B0F0"/>
                </a:solidFill>
              </a:rPr>
              <a:t> = "Brie, Pepper Jack, Cheddar";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console.log(</a:t>
            </a:r>
            <a:r>
              <a:rPr lang="en-IN" dirty="0" err="1">
                <a:solidFill>
                  <a:srgbClr val="00B0F0"/>
                </a:solidFill>
              </a:rPr>
              <a:t>myCapString.indexOf</a:t>
            </a:r>
            <a:r>
              <a:rPr lang="en-IN" dirty="0">
                <a:solidFill>
                  <a:srgbClr val="00B0F0"/>
                </a:solidFill>
              </a:rPr>
              <a:t>("cheddar")); </a:t>
            </a:r>
          </a:p>
          <a:p>
            <a:pPr marL="0" indent="0">
              <a:buNone/>
            </a:pPr>
            <a:r>
              <a:rPr lang="en-IN" sz="2800" dirty="0"/>
              <a:t>  </a:t>
            </a:r>
          </a:p>
          <a:p>
            <a:pPr marL="0" indent="0">
              <a:buNone/>
            </a:pPr>
            <a:r>
              <a:rPr lang="en-IN" sz="2800" dirty="0"/>
              <a:t>  </a:t>
            </a:r>
            <a:r>
              <a:rPr lang="en-IN" sz="2800" dirty="0" err="1"/>
              <a:t>lastIndexOf</a:t>
            </a:r>
            <a:r>
              <a:rPr lang="en-IN" sz="2800" dirty="0"/>
              <a:t>(</a:t>
            </a:r>
            <a:r>
              <a:rPr lang="en-IN" sz="2800" dirty="0" err="1"/>
              <a:t>SearchString,Position</a:t>
            </a:r>
            <a:r>
              <a:rPr lang="en-IN" sz="28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Returns the index of last occurrence of specified </a:t>
            </a:r>
            <a:r>
              <a:rPr lang="en-US" dirty="0" err="1"/>
              <a:t>SearchString</a:t>
            </a:r>
            <a:r>
              <a:rPr lang="en-US" dirty="0"/>
              <a:t>, starting from  specified number position.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Returns  -1 if not found.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76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A833-95E6-B12B-95DB-22D09236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609"/>
          </a:xfrm>
        </p:spPr>
        <p:txBody>
          <a:bodyPr/>
          <a:lstStyle/>
          <a:p>
            <a:r>
              <a:rPr lang="en-US" dirty="0" err="1"/>
              <a:t>localeCompare</a:t>
            </a:r>
            <a:r>
              <a:rPr lang="en-US" dirty="0"/>
              <a:t>(</a:t>
            </a:r>
            <a:r>
              <a:rPr lang="en-US" dirty="0" err="1"/>
              <a:t>string,position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3EEB3-4D3C-0F7A-8342-669B56B1C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42188"/>
            <a:ext cx="9404723" cy="4606211"/>
          </a:xfrm>
        </p:spPr>
        <p:txBody>
          <a:bodyPr/>
          <a:lstStyle/>
          <a:p>
            <a:r>
              <a:rPr lang="en-US" dirty="0"/>
              <a:t>Compares two strings in the current locale.</a:t>
            </a:r>
          </a:p>
          <a:p>
            <a:endParaRPr lang="en-US" dirty="0"/>
          </a:p>
          <a:p>
            <a:r>
              <a:rPr lang="en-US" dirty="0"/>
              <a:t>Returns an integer indicating whether the </a:t>
            </a:r>
            <a:r>
              <a:rPr lang="en-US" dirty="0" err="1">
                <a:solidFill>
                  <a:srgbClr val="00B0F0"/>
                </a:solidFill>
              </a:rPr>
              <a:t>referenceStr</a:t>
            </a:r>
            <a:r>
              <a:rPr lang="en-US" dirty="0"/>
              <a:t> comes before, after or is equivalent to the </a:t>
            </a:r>
            <a:r>
              <a:rPr lang="en-US" dirty="0" err="1">
                <a:solidFill>
                  <a:srgbClr val="00B0F0"/>
                </a:solidFill>
              </a:rPr>
              <a:t>compareString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/>
              <a:t>Negative when the </a:t>
            </a:r>
            <a:r>
              <a:rPr lang="en-US" dirty="0" err="1">
                <a:solidFill>
                  <a:srgbClr val="00B0F0"/>
                </a:solidFill>
              </a:rPr>
              <a:t>referenceStr</a:t>
            </a:r>
            <a:r>
              <a:rPr lang="en-US" dirty="0"/>
              <a:t> occurs before </a:t>
            </a:r>
            <a:r>
              <a:rPr lang="en-US" dirty="0" err="1">
                <a:solidFill>
                  <a:srgbClr val="00B0F0"/>
                </a:solidFill>
              </a:rPr>
              <a:t>compareString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/>
              <a:t>Positive when the </a:t>
            </a:r>
            <a:r>
              <a:rPr lang="en-US" dirty="0" err="1">
                <a:solidFill>
                  <a:srgbClr val="00B0F0"/>
                </a:solidFill>
              </a:rPr>
              <a:t>referenceStr</a:t>
            </a:r>
            <a:r>
              <a:rPr lang="en-US" dirty="0"/>
              <a:t> occurs after </a:t>
            </a:r>
            <a:r>
              <a:rPr lang="en-US" dirty="0" err="1">
                <a:solidFill>
                  <a:srgbClr val="00B0F0"/>
                </a:solidFill>
              </a:rPr>
              <a:t>compareString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Returns 0 if they are equivalent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874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9D8-B05C-0E34-9531-554F9EC7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9592"/>
          </a:xfrm>
        </p:spPr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23567-1ADA-A91D-0825-60EF3E92A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The letter "a" is before "c" yielding a negative value</a:t>
            </a:r>
          </a:p>
          <a:p>
            <a:r>
              <a:rPr lang="en-US" dirty="0"/>
              <a:t>"a".</a:t>
            </a:r>
            <a:r>
              <a:rPr lang="en-US" dirty="0" err="1"/>
              <a:t>localeCompare</a:t>
            </a:r>
            <a:r>
              <a:rPr lang="en-US" dirty="0"/>
              <a:t>("c"); // -2 or -1 (or some other negative value)</a:t>
            </a:r>
          </a:p>
          <a:p>
            <a:endParaRPr lang="en-US" dirty="0"/>
          </a:p>
          <a:p>
            <a:r>
              <a:rPr lang="en-US" dirty="0"/>
              <a:t>// Alphabetically the word "check" comes after "against" yielding a positive value</a:t>
            </a:r>
          </a:p>
          <a:p>
            <a:r>
              <a:rPr lang="en-US" dirty="0"/>
              <a:t>"check".</a:t>
            </a:r>
            <a:r>
              <a:rPr lang="en-US" dirty="0" err="1"/>
              <a:t>localeCompare</a:t>
            </a:r>
            <a:r>
              <a:rPr lang="en-US" dirty="0"/>
              <a:t>("against"); // 2 or 1 (or some other positive value)</a:t>
            </a:r>
          </a:p>
          <a:p>
            <a:endParaRPr lang="en-US" dirty="0"/>
          </a:p>
          <a:p>
            <a:r>
              <a:rPr lang="en-US" dirty="0"/>
              <a:t>// "a" and "a" are equivalent yielding a neutral value of zero</a:t>
            </a:r>
          </a:p>
          <a:p>
            <a:r>
              <a:rPr lang="en-US" dirty="0"/>
              <a:t>"a".</a:t>
            </a:r>
            <a:r>
              <a:rPr lang="en-US" dirty="0" err="1"/>
              <a:t>localeCompare</a:t>
            </a:r>
            <a:r>
              <a:rPr lang="en-US" dirty="0"/>
              <a:t>("a"); // 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09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8EDB-4D0D-526C-41A0-CAC4307C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1600"/>
          </a:xfrm>
        </p:spPr>
        <p:txBody>
          <a:bodyPr/>
          <a:lstStyle/>
          <a:p>
            <a:r>
              <a:rPr lang="en-US" dirty="0"/>
              <a:t>Match(</a:t>
            </a:r>
            <a:r>
              <a:rPr lang="en-US" dirty="0" err="1"/>
              <a:t>RegExp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15E8-B15F-556D-2D50-AADD7999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6" y="1632858"/>
            <a:ext cx="9499347" cy="5225142"/>
          </a:xfrm>
        </p:spPr>
        <p:txBody>
          <a:bodyPr/>
          <a:lstStyle/>
          <a:p>
            <a:r>
              <a:rPr lang="en-US" dirty="0"/>
              <a:t>Search a string foe a match using </a:t>
            </a:r>
            <a:r>
              <a:rPr lang="en-US" dirty="0" err="1"/>
              <a:t>using</a:t>
            </a:r>
            <a:r>
              <a:rPr lang="en-US" dirty="0"/>
              <a:t> specified regular expression.</a:t>
            </a:r>
          </a:p>
          <a:p>
            <a:r>
              <a:rPr lang="en-US" dirty="0"/>
              <a:t>Returns a matching array.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          const paragraph = 'The quick brown fox jumps over the lazy dog. It barked.’;</a:t>
            </a:r>
          </a:p>
          <a:p>
            <a:pPr marL="0" indent="0">
              <a:buNone/>
            </a:pPr>
            <a:r>
              <a:rPr lang="en-US" dirty="0"/>
              <a:t>             const regex = /[A-Z]/g;</a:t>
            </a:r>
          </a:p>
          <a:p>
            <a:pPr marL="0" indent="0">
              <a:buNone/>
            </a:pPr>
            <a:r>
              <a:rPr lang="en-US" dirty="0"/>
              <a:t>             const found = </a:t>
            </a:r>
            <a:r>
              <a:rPr lang="en-US" dirty="0" err="1"/>
              <a:t>paragraph.match</a:t>
            </a:r>
            <a:r>
              <a:rPr lang="en-US" dirty="0"/>
              <a:t>(regex);</a:t>
            </a:r>
          </a:p>
          <a:p>
            <a:pPr marL="0" indent="0">
              <a:buNone/>
            </a:pPr>
            <a:r>
              <a:rPr lang="en-US"/>
              <a:t>              console</a:t>
            </a:r>
            <a:r>
              <a:rPr lang="en-US" dirty="0"/>
              <a:t>.log(found);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96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AEA9-3396-A4CE-97F0-3130C190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</a:t>
            </a:r>
            <a:r>
              <a:rPr lang="en-US" sz="4400" dirty="0" err="1"/>
              <a:t>Javascript</a:t>
            </a:r>
            <a:r>
              <a:rPr lang="en-US" sz="4400" dirty="0"/>
              <a:t> built in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DCF0-5BAD-E5B1-1724-C02EA498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1" y="1623527"/>
            <a:ext cx="11134947" cy="4357395"/>
          </a:xfrm>
        </p:spPr>
        <p:txBody>
          <a:bodyPr>
            <a:normAutofit/>
          </a:bodyPr>
          <a:lstStyle/>
          <a:p>
            <a:r>
              <a:rPr lang="en-US" sz="2000" dirty="0"/>
              <a:t>JavaScript supports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Object Oriented Programming.</a:t>
            </a:r>
          </a:p>
          <a:p>
            <a:r>
              <a:rPr lang="en-US" sz="2000" dirty="0"/>
              <a:t>Objects have a set of properties or attributes and functions.</a:t>
            </a:r>
          </a:p>
          <a:p>
            <a:r>
              <a:rPr lang="en-US" sz="2000" dirty="0"/>
              <a:t>The </a:t>
            </a:r>
            <a:r>
              <a:rPr lang="en-US" sz="2000" u="sng" dirty="0">
                <a:solidFill>
                  <a:srgbClr val="FFC000"/>
                </a:solidFill>
              </a:rPr>
              <a:t>new </a:t>
            </a:r>
            <a:r>
              <a:rPr lang="en-US" sz="2000" dirty="0">
                <a:solidFill>
                  <a:schemeClr val="tx1"/>
                </a:solidFill>
              </a:rPr>
              <a:t>operator is used to create an instance of an object.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objectname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=new object();</a:t>
            </a:r>
          </a:p>
          <a:p>
            <a:r>
              <a:rPr lang="en-IN" sz="2000" dirty="0">
                <a:solidFill>
                  <a:schemeClr val="tx1"/>
                </a:solidFill>
              </a:rPr>
              <a:t>For </a:t>
            </a:r>
            <a:r>
              <a:rPr lang="en-IN" sz="2000" dirty="0" err="1">
                <a:solidFill>
                  <a:schemeClr val="tx1"/>
                </a:solidFill>
              </a:rPr>
              <a:t>eg</a:t>
            </a:r>
            <a:r>
              <a:rPr lang="en-IN" sz="2000" dirty="0">
                <a:solidFill>
                  <a:schemeClr val="tx1"/>
                </a:solidFill>
              </a:rPr>
              <a:t>:  var  student =new object();</a:t>
            </a:r>
          </a:p>
          <a:p>
            <a:r>
              <a:rPr lang="en-IN" sz="2000" dirty="0">
                <a:solidFill>
                  <a:schemeClr val="tx1"/>
                </a:solidFill>
              </a:rPr>
              <a:t>Built in objects are not related to any window and DOM object model.</a:t>
            </a:r>
          </a:p>
          <a:p>
            <a:r>
              <a:rPr lang="en-IN" sz="2000" dirty="0">
                <a:solidFill>
                  <a:schemeClr val="tx1"/>
                </a:solidFill>
              </a:rPr>
              <a:t>There are used for simple data processing in this JS.</a:t>
            </a:r>
          </a:p>
          <a:p>
            <a:r>
              <a:rPr lang="en-IN" sz="2000" dirty="0">
                <a:solidFill>
                  <a:schemeClr val="tx1"/>
                </a:solidFill>
              </a:rPr>
              <a:t>Built in objects  are   </a:t>
            </a:r>
            <a:r>
              <a:rPr lang="en-IN" sz="2000" dirty="0">
                <a:solidFill>
                  <a:schemeClr val="tx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Number, Boolean ,String , Date, Math, Array and </a:t>
            </a:r>
            <a:r>
              <a:rPr lang="en-IN" sz="2000" dirty="0" err="1">
                <a:solidFill>
                  <a:schemeClr val="tx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RegExp</a:t>
            </a:r>
            <a:r>
              <a:rPr lang="en-IN" sz="2000" dirty="0">
                <a:solidFill>
                  <a:schemeClr val="tx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.</a:t>
            </a:r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8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50FD-6BD9-24B5-DE28-F8B3CE22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  1.Number object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8444-6765-CE18-17DC-92FDE59B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56996"/>
            <a:ext cx="11029615" cy="5728996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A number object holds </a:t>
            </a:r>
            <a:r>
              <a:rPr lang="en-US" sz="2000" dirty="0">
                <a:solidFill>
                  <a:schemeClr val="bg1"/>
                </a:solidFill>
                <a:highlight>
                  <a:srgbClr val="FFFF00"/>
                </a:highlight>
              </a:rPr>
              <a:t>primitive numeric values</a:t>
            </a:r>
            <a:r>
              <a:rPr lang="en-US" sz="2000" dirty="0"/>
              <a:t>.</a:t>
            </a:r>
          </a:p>
          <a:p>
            <a:r>
              <a:rPr lang="en-US" sz="2000" dirty="0"/>
              <a:t>The Number object represents numerical date, either </a:t>
            </a:r>
            <a:r>
              <a:rPr lang="en-US" sz="2000" dirty="0" err="1"/>
              <a:t>intergers</a:t>
            </a:r>
            <a:r>
              <a:rPr lang="en-US" sz="2000" dirty="0"/>
              <a:t> or floating point numbers.</a:t>
            </a:r>
          </a:p>
          <a:p>
            <a:r>
              <a:rPr lang="en-US" sz="2000" dirty="0"/>
              <a:t>Syntax :        var </a:t>
            </a:r>
            <a:r>
              <a:rPr lang="en-US" sz="2000" dirty="0" err="1"/>
              <a:t>val</a:t>
            </a:r>
            <a:r>
              <a:rPr lang="en-US" sz="2000" dirty="0"/>
              <a:t> =new Number(number);</a:t>
            </a:r>
          </a:p>
          <a:p>
            <a:pPr marL="0" indent="0">
              <a:buNone/>
            </a:pPr>
            <a:r>
              <a:rPr lang="en-US" sz="2000" dirty="0"/>
              <a:t>          PROPERTIES</a:t>
            </a:r>
          </a:p>
          <a:p>
            <a:pPr marL="0" indent="0">
              <a:buNone/>
            </a:pPr>
            <a:r>
              <a:rPr lang="en-US" sz="2000" dirty="0"/>
              <a:t>   1.MAX_VALUE</a:t>
            </a:r>
          </a:p>
          <a:p>
            <a:pPr marL="0" indent="0">
              <a:buNone/>
            </a:pPr>
            <a:r>
              <a:rPr lang="en-US" sz="2000" dirty="0"/>
              <a:t>        The largest possible value a number in </a:t>
            </a:r>
            <a:r>
              <a:rPr lang="en-US" sz="2000" dirty="0" err="1"/>
              <a:t>Javascript</a:t>
            </a:r>
            <a:r>
              <a:rPr lang="en-US" sz="2000" dirty="0"/>
              <a:t> can have 1.797693134863157E+308</a:t>
            </a:r>
          </a:p>
          <a:p>
            <a:pPr marL="0" indent="0">
              <a:buNone/>
            </a:pPr>
            <a:r>
              <a:rPr lang="en-US" sz="2000" dirty="0"/>
              <a:t>        for </a:t>
            </a:r>
            <a:r>
              <a:rPr lang="en-US" sz="2000" dirty="0" err="1"/>
              <a:t>eg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         var </a:t>
            </a:r>
            <a:r>
              <a:rPr lang="en-US" sz="2000" dirty="0" err="1"/>
              <a:t>val</a:t>
            </a:r>
            <a:r>
              <a:rPr lang="en-US" sz="2000" dirty="0"/>
              <a:t>=</a:t>
            </a:r>
            <a:r>
              <a:rPr lang="en-US" sz="2000" dirty="0" err="1"/>
              <a:t>Number.MAX_VALUE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              </a:t>
            </a:r>
            <a:r>
              <a:rPr lang="en-US" sz="2000" dirty="0" err="1"/>
              <a:t>document.write</a:t>
            </a:r>
            <a:r>
              <a:rPr lang="en-US" sz="2000" dirty="0"/>
              <a:t>(“Value of </a:t>
            </a:r>
            <a:r>
              <a:rPr lang="en-US" sz="2000" dirty="0" err="1"/>
              <a:t>Number.MAX_VALUE</a:t>
            </a:r>
            <a:r>
              <a:rPr lang="en-US" sz="2000" dirty="0"/>
              <a:t> :”+</a:t>
            </a:r>
            <a:r>
              <a:rPr lang="en-US" sz="2000" dirty="0" err="1"/>
              <a:t>val</a:t>
            </a:r>
            <a:r>
              <a:rPr lang="en-US" sz="2000" dirty="0"/>
              <a:t>);                    </a:t>
            </a:r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4845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3B09-FF4D-4165-FE5E-800C4FEC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2939"/>
          </a:xfrm>
        </p:spPr>
        <p:txBody>
          <a:bodyPr/>
          <a:lstStyle/>
          <a:p>
            <a:r>
              <a:rPr lang="en-US" sz="3200" dirty="0"/>
              <a:t>2.MIN_VALUE  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F207-BF46-5B9E-5FA6-809F2CB0B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7584"/>
            <a:ext cx="8946541" cy="48208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The smallest possible value a number in </a:t>
            </a:r>
            <a:r>
              <a:rPr lang="en-US" sz="2000" dirty="0" err="1"/>
              <a:t>Javascript</a:t>
            </a:r>
            <a:r>
              <a:rPr lang="en-US" sz="2000" dirty="0"/>
              <a:t> can have 5E-324.</a:t>
            </a:r>
          </a:p>
          <a:p>
            <a:pPr marL="0" indent="0">
              <a:buNone/>
            </a:pPr>
            <a:r>
              <a:rPr lang="en-US" sz="2000" dirty="0"/>
              <a:t>           for </a:t>
            </a:r>
            <a:r>
              <a:rPr lang="en-US" sz="2000" dirty="0" err="1"/>
              <a:t>eg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         var </a:t>
            </a:r>
            <a:r>
              <a:rPr lang="en-US" sz="2000" dirty="0" err="1"/>
              <a:t>val</a:t>
            </a:r>
            <a:r>
              <a:rPr lang="en-US" sz="2000" dirty="0"/>
              <a:t>=</a:t>
            </a:r>
            <a:r>
              <a:rPr lang="en-US" sz="2000" dirty="0" err="1"/>
              <a:t>Number.MIN_VALUE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              </a:t>
            </a:r>
            <a:r>
              <a:rPr lang="en-US" sz="2000" dirty="0" err="1"/>
              <a:t>document.write</a:t>
            </a:r>
            <a:r>
              <a:rPr lang="en-US" sz="2000" dirty="0"/>
              <a:t>(“Value of </a:t>
            </a:r>
            <a:r>
              <a:rPr lang="en-US" sz="2000" dirty="0" err="1"/>
              <a:t>Number.MIN_VALUE</a:t>
            </a:r>
            <a:r>
              <a:rPr lang="en-US" sz="2000" dirty="0"/>
              <a:t> :”+</a:t>
            </a:r>
            <a:r>
              <a:rPr lang="en-US" sz="2000" dirty="0" err="1"/>
              <a:t>val</a:t>
            </a:r>
            <a:r>
              <a:rPr lang="en-US" sz="2000" dirty="0"/>
              <a:t>);                           </a:t>
            </a:r>
            <a:endParaRPr lang="en-IN" sz="2000" dirty="0"/>
          </a:p>
          <a:p>
            <a:r>
              <a:rPr lang="en-IN" dirty="0"/>
              <a:t>Other </a:t>
            </a:r>
            <a:r>
              <a:rPr lang="en-IN" dirty="0" err="1"/>
              <a:t>eg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                  if (num1 / num2 &gt;= </a:t>
            </a:r>
            <a:r>
              <a:rPr lang="en-IN" dirty="0" err="1"/>
              <a:t>Number.MIN_VALUE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          {</a:t>
            </a:r>
          </a:p>
          <a:p>
            <a:pPr marL="0" indent="0">
              <a:buNone/>
            </a:pPr>
            <a:r>
              <a:rPr lang="en-IN" dirty="0"/>
              <a:t>                     func1();</a:t>
            </a:r>
          </a:p>
          <a:p>
            <a:pPr marL="0" indent="0">
              <a:buNone/>
            </a:pPr>
            <a:r>
              <a:rPr lang="en-IN" dirty="0"/>
              <a:t>                  }</a:t>
            </a:r>
          </a:p>
          <a:p>
            <a:pPr marL="0" indent="0">
              <a:buNone/>
            </a:pPr>
            <a:r>
              <a:rPr lang="en-IN" dirty="0"/>
              <a:t>                   else</a:t>
            </a:r>
          </a:p>
          <a:p>
            <a:pPr marL="0" indent="0">
              <a:buNone/>
            </a:pPr>
            <a:r>
              <a:rPr lang="en-IN" dirty="0"/>
              <a:t>                  {</a:t>
            </a:r>
          </a:p>
          <a:p>
            <a:pPr marL="0" indent="0">
              <a:buNone/>
            </a:pPr>
            <a:r>
              <a:rPr lang="en-IN" dirty="0"/>
              <a:t>                    func2();</a:t>
            </a:r>
          </a:p>
          <a:p>
            <a:pPr marL="0" indent="0">
              <a:buNone/>
            </a:pPr>
            <a:r>
              <a:rPr lang="en-IN"/>
              <a:t>          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88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409A-16F7-1E6A-2383-3846931F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2" y="597160"/>
            <a:ext cx="11125616" cy="578497"/>
          </a:xfrm>
        </p:spPr>
        <p:txBody>
          <a:bodyPr>
            <a:normAutofit fontScale="90000"/>
          </a:bodyPr>
          <a:lstStyle/>
          <a:p>
            <a:r>
              <a:rPr lang="en-US" dirty="0"/>
              <a:t>3.</a:t>
            </a:r>
            <a:r>
              <a:rPr lang="en-US" sz="3600" dirty="0"/>
              <a:t>NaN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9333-DB27-1602-88C1-B45B0E7A6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30" y="1464906"/>
            <a:ext cx="9462024" cy="5327780"/>
          </a:xfrm>
        </p:spPr>
        <p:txBody>
          <a:bodyPr/>
          <a:lstStyle/>
          <a:p>
            <a:r>
              <a:rPr lang="en-US" dirty="0">
                <a:latin typeface="+mn-lt"/>
              </a:rPr>
              <a:t>Equal to a value that is not a number.</a:t>
            </a:r>
          </a:p>
          <a:p>
            <a:r>
              <a:rPr lang="en-US" dirty="0">
                <a:latin typeface="+mn-lt"/>
              </a:rPr>
              <a:t>Used to indicate an error condition for a function that should return a valid number.</a:t>
            </a:r>
          </a:p>
          <a:p>
            <a:r>
              <a:rPr lang="en-US" dirty="0" err="1">
                <a:latin typeface="Arial Black" panose="020B0A04020102020204" pitchFamily="34" charset="0"/>
              </a:rPr>
              <a:t>isNaN</a:t>
            </a:r>
            <a:r>
              <a:rPr lang="en-US" dirty="0">
                <a:latin typeface="Arial Black" panose="020B0A04020102020204" pitchFamily="34" charset="0"/>
              </a:rPr>
              <a:t>()  </a:t>
            </a:r>
            <a:r>
              <a:rPr lang="en-US" dirty="0">
                <a:latin typeface="+mn-lt"/>
              </a:rPr>
              <a:t>global  function is used to check if the value is an </a:t>
            </a:r>
            <a:r>
              <a:rPr lang="en-US" dirty="0" err="1">
                <a:latin typeface="+mn-lt"/>
              </a:rPr>
              <a:t>NaN</a:t>
            </a:r>
            <a:r>
              <a:rPr lang="en-US" dirty="0">
                <a:latin typeface="+mn-lt"/>
              </a:rPr>
              <a:t> value.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for </a:t>
            </a: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var </a:t>
            </a:r>
            <a:r>
              <a:rPr lang="en-US" dirty="0" err="1">
                <a:latin typeface="+mn-lt"/>
              </a:rPr>
              <a:t>dayOfMonth</a:t>
            </a:r>
            <a:r>
              <a:rPr lang="en-US" dirty="0">
                <a:latin typeface="+mn-lt"/>
              </a:rPr>
              <a:t> = 50;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     if(</a:t>
            </a:r>
            <a:r>
              <a:rPr lang="en-US" dirty="0" err="1">
                <a:latin typeface="+mn-lt"/>
              </a:rPr>
              <a:t>dayOfMonth</a:t>
            </a:r>
            <a:r>
              <a:rPr lang="en-US" dirty="0">
                <a:latin typeface="+mn-lt"/>
              </a:rPr>
              <a:t>&lt;1||</a:t>
            </a:r>
            <a:r>
              <a:rPr lang="en-US" dirty="0" err="1">
                <a:latin typeface="+mn-lt"/>
              </a:rPr>
              <a:t>dayOfMonth</a:t>
            </a:r>
            <a:r>
              <a:rPr lang="en-US" dirty="0">
                <a:latin typeface="+mn-lt"/>
              </a:rPr>
              <a:t>&gt;31)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     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        </a:t>
            </a:r>
            <a:r>
              <a:rPr lang="en-US" dirty="0" err="1">
                <a:latin typeface="+mn-lt"/>
              </a:rPr>
              <a:t>dayOfMonth</a:t>
            </a:r>
            <a:r>
              <a:rPr lang="en-US" dirty="0">
                <a:latin typeface="+mn-lt"/>
              </a:rPr>
              <a:t>=</a:t>
            </a:r>
            <a:r>
              <a:rPr lang="en-US" dirty="0" err="1">
                <a:latin typeface="+mn-lt"/>
              </a:rPr>
              <a:t>Number.NaN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        alert(“Day of Month must be between 1 and 31.”)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    }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    </a:t>
            </a:r>
            <a:r>
              <a:rPr lang="en-US" dirty="0" err="1">
                <a:latin typeface="+mn-lt"/>
              </a:rPr>
              <a:t>Document.write</a:t>
            </a:r>
            <a:r>
              <a:rPr lang="en-US" dirty="0">
                <a:latin typeface="+mn-lt"/>
              </a:rPr>
              <a:t>(“Value of </a:t>
            </a:r>
            <a:r>
              <a:rPr lang="en-US" dirty="0" err="1">
                <a:latin typeface="+mn-lt"/>
              </a:rPr>
              <a:t>dayOfMonth</a:t>
            </a:r>
            <a:r>
              <a:rPr lang="en-US" dirty="0">
                <a:latin typeface="+mn-lt"/>
              </a:rPr>
              <a:t> :”+</a:t>
            </a:r>
            <a:r>
              <a:rPr lang="en-US" dirty="0" err="1">
                <a:latin typeface="+mn-lt"/>
              </a:rPr>
              <a:t>dayOfMonth</a:t>
            </a:r>
            <a:r>
              <a:rPr lang="en-US" dirty="0">
                <a:latin typeface="+mn-lt"/>
              </a:rPr>
              <a:t>);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751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7809-1DCD-C0E9-A36F-4867D681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4727"/>
            <a:ext cx="9404723" cy="648294"/>
          </a:xfrm>
        </p:spPr>
        <p:txBody>
          <a:bodyPr/>
          <a:lstStyle/>
          <a:p>
            <a:r>
              <a:rPr lang="en-US" sz="3600" dirty="0"/>
              <a:t>4.NEGATIVITY_INFINITY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817A-3E9E-FFC0-19A4-892533646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101013"/>
            <a:ext cx="9598901" cy="5784979"/>
          </a:xfrm>
        </p:spPr>
        <p:txBody>
          <a:bodyPr>
            <a:normAutofit/>
          </a:bodyPr>
          <a:lstStyle/>
          <a:p>
            <a:r>
              <a:rPr lang="en-US" dirty="0"/>
              <a:t>A value that is less than MIN_VALUE.</a:t>
            </a:r>
          </a:p>
          <a:p>
            <a:r>
              <a:rPr lang="en-US" dirty="0"/>
              <a:t> function </a:t>
            </a:r>
            <a:r>
              <a:rPr lang="en-US" dirty="0" err="1"/>
              <a:t>checkNumber</a:t>
            </a:r>
            <a:r>
              <a:rPr lang="en-US" dirty="0"/>
              <a:t>(</a:t>
            </a:r>
            <a:r>
              <a:rPr lang="en-US" dirty="0" err="1"/>
              <a:t>smallNumber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   {  if (</a:t>
            </a:r>
            <a:r>
              <a:rPr lang="en-US" dirty="0" err="1"/>
              <a:t>smallNumber</a:t>
            </a:r>
            <a:r>
              <a:rPr lang="en-US" dirty="0"/>
              <a:t> === </a:t>
            </a:r>
            <a:r>
              <a:rPr lang="en-US" dirty="0" err="1"/>
              <a:t>Number.NEGATIVE_INFINITY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       {    return 'Process number as -Infinity';  } </a:t>
            </a:r>
          </a:p>
          <a:p>
            <a:pPr marL="0" indent="0">
              <a:buNone/>
            </a:pPr>
            <a:r>
              <a:rPr lang="en-US" dirty="0"/>
              <a:t>      return </a:t>
            </a:r>
            <a:r>
              <a:rPr lang="en-US" dirty="0" err="1"/>
              <a:t>smallNumber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   console.log(</a:t>
            </a:r>
            <a:r>
              <a:rPr lang="en-US" dirty="0" err="1"/>
              <a:t>checkNumber</a:t>
            </a:r>
            <a:r>
              <a:rPr lang="en-US" dirty="0"/>
              <a:t>(-</a:t>
            </a:r>
            <a:r>
              <a:rPr lang="en-US" dirty="0" err="1"/>
              <a:t>Number.MAX_VALUE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dirty="0"/>
              <a:t>       output: -1.7976931348623157e+308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dirty="0"/>
              <a:t>5.POSITIVE_INFINITY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A value that is greater than MAX_VALUE.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343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05D3-EBFF-AC44-7B56-1446E8FC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4726"/>
            <a:ext cx="9404723" cy="1400530"/>
          </a:xfrm>
        </p:spPr>
        <p:txBody>
          <a:bodyPr/>
          <a:lstStyle/>
          <a:p>
            <a:r>
              <a:rPr lang="en-US" sz="4400" dirty="0"/>
              <a:t>6.PROTOTYPE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D226-B818-1F6E-5A90-AECBC26F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2940"/>
            <a:ext cx="8946541" cy="48954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the prototype property to assign new properties and methods to the Number object in the current document.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Syntax: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object.prototype.name =value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for </a:t>
            </a: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var student = new Object();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 </a:t>
            </a:r>
            <a:r>
              <a:rPr lang="en-US" dirty="0" err="1">
                <a:latin typeface="+mn-lt"/>
              </a:rPr>
              <a:t>student.prototype.contact_no</a:t>
            </a:r>
            <a:r>
              <a:rPr lang="en-US" dirty="0">
                <a:latin typeface="+mn-lt"/>
              </a:rPr>
              <a:t>=1234567890;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17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0D5A-C6C8-44C1-8EE7-C0F2F047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87" y="396736"/>
            <a:ext cx="9404723" cy="657625"/>
          </a:xfrm>
        </p:spPr>
        <p:txBody>
          <a:bodyPr/>
          <a:lstStyle/>
          <a:p>
            <a:r>
              <a:rPr lang="en-US" sz="3600" dirty="0"/>
              <a:t>7.constructor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C856-742F-E884-79F4-3F9594B48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9007"/>
            <a:ext cx="9667297" cy="57289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Returns the function that created this object’s instance. By default this is the Number object.</a:t>
            </a:r>
          </a:p>
          <a:p>
            <a:pPr marL="0" indent="0">
              <a:buNone/>
            </a:pPr>
            <a:r>
              <a:rPr lang="en-US" sz="3200" dirty="0"/>
              <a:t>8.MAX_SAFE_INTEGER</a:t>
            </a:r>
          </a:p>
          <a:p>
            <a:r>
              <a:rPr lang="en-US" sz="2200" dirty="0"/>
              <a:t>The </a:t>
            </a:r>
            <a:r>
              <a:rPr lang="en-US" sz="2200" dirty="0" err="1"/>
              <a:t>Number.MAX_SAFE_INTEGER</a:t>
            </a:r>
            <a:r>
              <a:rPr lang="en-US" sz="2200" dirty="0"/>
              <a:t> constant represents the maximum safe integer in JavaScript .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The MAX_SAFE_INTEGER constant has a value of 9007199254740991</a:t>
            </a:r>
          </a:p>
          <a:p>
            <a:pPr marL="0" indent="0">
              <a:buNone/>
            </a:pPr>
            <a:r>
              <a:rPr lang="en-US" sz="2200" dirty="0"/>
              <a:t>  </a:t>
            </a:r>
          </a:p>
          <a:p>
            <a:pPr marL="0" indent="0">
              <a:buNone/>
            </a:pPr>
            <a:r>
              <a:rPr lang="en-US" sz="2200" dirty="0"/>
              <a:t>   For example:</a:t>
            </a:r>
          </a:p>
          <a:p>
            <a:pPr marL="0" indent="0">
              <a:buNone/>
            </a:pPr>
            <a:r>
              <a:rPr lang="en-US" sz="2200" dirty="0"/>
              <a:t>                 </a:t>
            </a:r>
            <a:r>
              <a:rPr lang="en-US" sz="2200" dirty="0" err="1"/>
              <a:t>Number.MAX_SAFE_INTEGER</a:t>
            </a:r>
            <a:r>
              <a:rPr lang="en-US" sz="2200" dirty="0"/>
              <a:t>;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Output:</a:t>
            </a:r>
          </a:p>
          <a:p>
            <a:pPr marL="0" indent="0">
              <a:buNone/>
            </a:pPr>
            <a:r>
              <a:rPr lang="en-US" sz="2200" dirty="0"/>
              <a:t>           9007199254740991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0700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605</TotalTime>
  <Words>2066</Words>
  <Application>Microsoft Office PowerPoint</Application>
  <PresentationFormat>Widescreen</PresentationFormat>
  <Paragraphs>310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Algerian</vt:lpstr>
      <vt:lpstr>Arial</vt:lpstr>
      <vt:lpstr>Arial Black</vt:lpstr>
      <vt:lpstr>Cascadia Code Light</vt:lpstr>
      <vt:lpstr>Century Gothic</vt:lpstr>
      <vt:lpstr>Comic Sans MS</vt:lpstr>
      <vt:lpstr>Wingdings</vt:lpstr>
      <vt:lpstr>Wingdings 3</vt:lpstr>
      <vt:lpstr>Ion</vt:lpstr>
      <vt:lpstr>                        welcome</vt:lpstr>
      <vt:lpstr>              built in objects</vt:lpstr>
      <vt:lpstr>             Javascript built in objects</vt:lpstr>
      <vt:lpstr>   1.Number object</vt:lpstr>
      <vt:lpstr>2.MIN_VALUE   </vt:lpstr>
      <vt:lpstr>3.NaN</vt:lpstr>
      <vt:lpstr>4.NEGATIVITY_INFINITY</vt:lpstr>
      <vt:lpstr>6.PROTOTYPE </vt:lpstr>
      <vt:lpstr>7.constructor</vt:lpstr>
      <vt:lpstr>   9.MIN_SAFE_INTEGER   </vt:lpstr>
      <vt:lpstr>2.toExponential()</vt:lpstr>
      <vt:lpstr>     3.toFixed()</vt:lpstr>
      <vt:lpstr>5.valueOf()</vt:lpstr>
      <vt:lpstr>    1.The Number()</vt:lpstr>
      <vt:lpstr>2.parseInt()</vt:lpstr>
      <vt:lpstr>3.parseFloat()</vt:lpstr>
      <vt:lpstr>Example:</vt:lpstr>
      <vt:lpstr>Example:</vt:lpstr>
      <vt:lpstr>3.String object</vt:lpstr>
      <vt:lpstr>  Properties </vt:lpstr>
      <vt:lpstr>output</vt:lpstr>
      <vt:lpstr>  concat([string,,])</vt:lpstr>
      <vt:lpstr>Other example:</vt:lpstr>
      <vt:lpstr>localeCompare(string,position)</vt:lpstr>
      <vt:lpstr>Example:</vt:lpstr>
      <vt:lpstr>Match(RegExp)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welcome</dc:title>
  <dc:creator>SANDRA JOSHY</dc:creator>
  <cp:lastModifiedBy>SANDRA JOSHY</cp:lastModifiedBy>
  <cp:revision>15</cp:revision>
  <dcterms:created xsi:type="dcterms:W3CDTF">2022-11-22T15:24:59Z</dcterms:created>
  <dcterms:modified xsi:type="dcterms:W3CDTF">2022-12-04T16:56:58Z</dcterms:modified>
</cp:coreProperties>
</file>