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5" r:id="rId1"/>
  </p:sldMasterIdLst>
  <p:sldIdLst>
    <p:sldId id="267" r:id="rId2"/>
    <p:sldId id="257" r:id="rId3"/>
    <p:sldId id="258" r:id="rId4"/>
    <p:sldId id="259" r:id="rId5"/>
    <p:sldId id="260" r:id="rId6"/>
    <p:sldId id="261" r:id="rId7"/>
    <p:sldId id="262" r:id="rId8"/>
    <p:sldId id="264"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E:\aditi-gupta%20course\Bi-list\projects\Excel%20Projects\1.%20Store%20Sales%20Analysis%20202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aditi-gupta%20course\Bi-list\projects\Excel%20Projects\1.%20Store%20Sales%20Analysis%20202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aditi-gupta%20course\Bi-list\projects\Excel%20Projects\1.%20Store%20Sales%20Analysis%20202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aditi-gupta%20course\Bi-list\projects\Excel%20Projects\1.%20Store%20Sales%20Analysis%20202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aditi-gupta%20course\Bi-list\projects\Excel%20Projects\1.%20Store%20Sales%20Analysis%20202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aditi-gupta%20course\Bi-list\projects\Excel%20Projects\1.%20Store%20Sales%20Analysis%202022.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 Store Sales Analysis 2022.xlsx]sales on months!PivotTable2</c:name>
    <c:fmtId val="13"/>
  </c:pivotSource>
  <c:chart>
    <c:title>
      <c:tx>
        <c:rich>
          <a:bodyPr rot="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r>
              <a:rPr lang="en-IN" sz="2000"/>
              <a:t>Sales as per Months</a:t>
            </a:r>
          </a:p>
        </c:rich>
      </c:tx>
      <c:layout>
        <c:manualLayout>
          <c:xMode val="edge"/>
          <c:yMode val="edge"/>
          <c:x val="0.35041382561764228"/>
          <c:y val="2.3148326601328009E-2"/>
        </c:manualLayout>
      </c:layout>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s>
    <c:plotArea>
      <c:layout/>
      <c:barChart>
        <c:barDir val="col"/>
        <c:grouping val="clustered"/>
        <c:varyColors val="0"/>
        <c:ser>
          <c:idx val="0"/>
          <c:order val="0"/>
          <c:tx>
            <c:strRef>
              <c:f>'sales on months'!$B$3</c:f>
              <c:strCache>
                <c:ptCount val="1"/>
                <c:pt idx="0">
                  <c:v>Sum of Amount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'sales on months'!$A$4:$A$16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'sales on months'!$B$4:$B$16</c:f>
              <c:numCache>
                <c:formatCode>General</c:formatCode>
                <c:ptCount val="12"/>
                <c:pt idx="0">
                  <c:v>1820601</c:v>
                </c:pt>
                <c:pt idx="1">
                  <c:v>1875932</c:v>
                </c:pt>
                <c:pt idx="2">
                  <c:v>1928066</c:v>
                </c:pt>
                <c:pt idx="3">
                  <c:v>1829263</c:v>
                </c:pt>
                <c:pt idx="4">
                  <c:v>1797822</c:v>
                </c:pt>
                <c:pt idx="5">
                  <c:v>1750966</c:v>
                </c:pt>
                <c:pt idx="6">
                  <c:v>1772300</c:v>
                </c:pt>
                <c:pt idx="7">
                  <c:v>1808505</c:v>
                </c:pt>
                <c:pt idx="8">
                  <c:v>1688871</c:v>
                </c:pt>
                <c:pt idx="9">
                  <c:v>1666662</c:v>
                </c:pt>
                <c:pt idx="10">
                  <c:v>1615356</c:v>
                </c:pt>
                <c:pt idx="11">
                  <c:v>1622033</c:v>
                </c:pt>
              </c:numCache>
            </c:numRef>
          </c:val>
        </c:ser>
        <c:dLbls>
          <c:showLegendKey val="0"/>
          <c:showVal val="0"/>
          <c:showCatName val="0"/>
          <c:showSerName val="0"/>
          <c:showPercent val="0"/>
          <c:showBubbleSize val="0"/>
        </c:dLbls>
        <c:gapWidth val="219"/>
        <c:axId val="-2111198256"/>
        <c:axId val="-2111200432"/>
      </c:barChart>
      <c:lineChart>
        <c:grouping val="standard"/>
        <c:varyColors val="0"/>
        <c:ser>
          <c:idx val="1"/>
          <c:order val="1"/>
          <c:tx>
            <c:strRef>
              <c:f>'sales on months'!$C$3</c:f>
              <c:strCache>
                <c:ptCount val="1"/>
                <c:pt idx="0">
                  <c:v>Count of Order ID</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cat>
            <c:strRef>
              <c:f>'sales on months'!$A$4:$A$16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'sales on months'!$C$4:$C$16</c:f>
              <c:numCache>
                <c:formatCode>General</c:formatCode>
                <c:ptCount val="12"/>
                <c:pt idx="0">
                  <c:v>2702</c:v>
                </c:pt>
                <c:pt idx="1">
                  <c:v>2750</c:v>
                </c:pt>
                <c:pt idx="2">
                  <c:v>2819</c:v>
                </c:pt>
                <c:pt idx="3">
                  <c:v>2685</c:v>
                </c:pt>
                <c:pt idx="4">
                  <c:v>2617</c:v>
                </c:pt>
                <c:pt idx="5">
                  <c:v>2597</c:v>
                </c:pt>
                <c:pt idx="6">
                  <c:v>2579</c:v>
                </c:pt>
                <c:pt idx="7">
                  <c:v>2617</c:v>
                </c:pt>
                <c:pt idx="8">
                  <c:v>2490</c:v>
                </c:pt>
                <c:pt idx="9">
                  <c:v>2424</c:v>
                </c:pt>
                <c:pt idx="10">
                  <c:v>2383</c:v>
                </c:pt>
                <c:pt idx="11">
                  <c:v>2384</c:v>
                </c:pt>
              </c:numCache>
            </c:numRef>
          </c:val>
          <c:smooth val="0"/>
        </c:ser>
        <c:dLbls>
          <c:showLegendKey val="0"/>
          <c:showVal val="0"/>
          <c:showCatName val="0"/>
          <c:showSerName val="0"/>
          <c:showPercent val="0"/>
          <c:showBubbleSize val="0"/>
        </c:dLbls>
        <c:marker val="1"/>
        <c:smooth val="0"/>
        <c:axId val="-2111204240"/>
        <c:axId val="-2111208048"/>
      </c:lineChart>
      <c:catAx>
        <c:axId val="-211119825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111200432"/>
        <c:crosses val="autoZero"/>
        <c:auto val="1"/>
        <c:lblAlgn val="ctr"/>
        <c:lblOffset val="100"/>
        <c:noMultiLvlLbl val="0"/>
      </c:catAx>
      <c:valAx>
        <c:axId val="-2111200432"/>
        <c:scaling>
          <c:orientation val="minMax"/>
        </c:scaling>
        <c:delete val="0"/>
        <c:axPos val="l"/>
        <c:numFmt formatCode="0.00,,&quot;M&quot;"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111198256"/>
        <c:crosses val="autoZero"/>
        <c:crossBetween val="between"/>
      </c:valAx>
      <c:valAx>
        <c:axId val="-2111208048"/>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111204240"/>
        <c:crosses val="max"/>
        <c:crossBetween val="between"/>
      </c:valAx>
      <c:catAx>
        <c:axId val="-2111204240"/>
        <c:scaling>
          <c:orientation val="minMax"/>
        </c:scaling>
        <c:delete val="1"/>
        <c:axPos val="b"/>
        <c:numFmt formatCode="General" sourceLinked="1"/>
        <c:majorTickMark val="none"/>
        <c:minorTickMark val="none"/>
        <c:tickLblPos val="nextTo"/>
        <c:crossAx val="-2111208048"/>
        <c:crosses val="autoZero"/>
        <c:auto val="1"/>
        <c:lblAlgn val="ctr"/>
        <c:lblOffset val="100"/>
        <c:noMultiLvlLbl val="0"/>
      </c:cat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a:solidFill>
        <a:schemeClr val="accent1"/>
      </a:solidFill>
    </a:ln>
    <a:effectLst/>
  </c:spPr>
  <c:txPr>
    <a:bodyPr/>
    <a:lstStyle/>
    <a:p>
      <a:pPr>
        <a:defRPr sz="14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 Store Sales Analysis 2022.xlsx]Order Status!PivotTable4</c:name>
    <c:fmtId val="11"/>
  </c:pivotSource>
  <c:chart>
    <c:title>
      <c:tx>
        <c:rich>
          <a:bodyPr rot="0" spcFirstLastPara="1" vertOverflow="ellipsis" vert="horz" wrap="square" anchor="ctr" anchorCtr="1"/>
          <a:lstStyle/>
          <a:p>
            <a:pPr>
              <a:defRPr sz="1680" b="1" i="0" u="none" strike="noStrike" kern="1200" baseline="0">
                <a:solidFill>
                  <a:schemeClr val="tx1">
                    <a:lumMod val="65000"/>
                    <a:lumOff val="35000"/>
                  </a:schemeClr>
                </a:solidFill>
                <a:latin typeface="+mn-lt"/>
                <a:ea typeface="+mn-ea"/>
                <a:cs typeface="+mn-cs"/>
              </a:defRPr>
            </a:pPr>
            <a:r>
              <a:rPr lang="en-US"/>
              <a:t>Order Status</a:t>
            </a:r>
          </a:p>
        </c:rich>
      </c:tx>
      <c:layout>
        <c:manualLayout>
          <c:xMode val="edge"/>
          <c:yMode val="edge"/>
          <c:x val="0.36797013452337529"/>
          <c:y val="3.2051282051282048E-2"/>
        </c:manualLayout>
      </c:layout>
      <c:overlay val="0"/>
      <c:spPr>
        <a:noFill/>
        <a:ln>
          <a:noFill/>
        </a:ln>
        <a:effectLst/>
      </c:spPr>
      <c:txPr>
        <a:bodyPr rot="0" spcFirstLastPara="1" vertOverflow="ellipsis" vert="horz" wrap="square" anchor="ctr" anchorCtr="1"/>
        <a:lstStyle/>
        <a:p>
          <a:pPr>
            <a:defRPr sz="168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s>
    <c:plotArea>
      <c:layout/>
      <c:barChart>
        <c:barDir val="col"/>
        <c:grouping val="clustered"/>
        <c:varyColors val="0"/>
        <c:ser>
          <c:idx val="0"/>
          <c:order val="0"/>
          <c:tx>
            <c:strRef>
              <c:f>'Order Status'!$B$3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Status'!$A$4:$A$7</c:f>
              <c:strCache>
                <c:ptCount val="4"/>
                <c:pt idx="0">
                  <c:v>Cancelled</c:v>
                </c:pt>
                <c:pt idx="1">
                  <c:v>Delivered</c:v>
                </c:pt>
                <c:pt idx="2">
                  <c:v>Refunded</c:v>
                </c:pt>
                <c:pt idx="3">
                  <c:v>Returned</c:v>
                </c:pt>
              </c:strCache>
            </c:strRef>
          </c:cat>
          <c:val>
            <c:numRef>
              <c:f>'Order Status'!$B$4:$B$7</c:f>
              <c:numCache>
                <c:formatCode>General</c:formatCode>
                <c:ptCount val="4"/>
                <c:pt idx="0">
                  <c:v>844</c:v>
                </c:pt>
                <c:pt idx="1">
                  <c:v>28641</c:v>
                </c:pt>
                <c:pt idx="2">
                  <c:v>517</c:v>
                </c:pt>
                <c:pt idx="3">
                  <c:v>1045</c:v>
                </c:pt>
              </c:numCache>
            </c:numRef>
          </c:val>
        </c:ser>
        <c:dLbls>
          <c:showLegendKey val="0"/>
          <c:showVal val="0"/>
          <c:showCatName val="0"/>
          <c:showSerName val="0"/>
          <c:showPercent val="0"/>
          <c:showBubbleSize val="0"/>
        </c:dLbls>
        <c:gapWidth val="100"/>
        <c:overlap val="-24"/>
        <c:axId val="-2111196080"/>
        <c:axId val="-2111206960"/>
      </c:barChart>
      <c:catAx>
        <c:axId val="-211119608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111206960"/>
        <c:crosses val="autoZero"/>
        <c:auto val="1"/>
        <c:lblAlgn val="ctr"/>
        <c:lblOffset val="100"/>
        <c:noMultiLvlLbl val="0"/>
      </c:catAx>
      <c:valAx>
        <c:axId val="-211120696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111196080"/>
        <c:crosses val="autoZero"/>
        <c:crossBetween val="between"/>
      </c:valAx>
      <c:dTable>
        <c:showHorzBorder val="0"/>
        <c:showVertBorder val="0"/>
        <c:showOutline val="0"/>
        <c:showKeys val="0"/>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4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solidFill>
        <a:schemeClr val="accent1"/>
      </a:solidFill>
    </a:ln>
    <a:effectLst/>
  </c:spPr>
  <c:txPr>
    <a:bodyPr/>
    <a:lstStyle/>
    <a:p>
      <a:pPr>
        <a:defRPr sz="14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 Store Sales Analysis 2022.xlsx]Gender Sales!PivotTable3</c:name>
    <c:fmtId val="12"/>
  </c:pivotSource>
  <c:chart>
    <c:title>
      <c:tx>
        <c:rich>
          <a:bodyPr rot="0" spcFirstLastPara="1" vertOverflow="ellipsis" vert="horz" wrap="square" anchor="ctr" anchorCtr="1"/>
          <a:lstStyle/>
          <a:p>
            <a:pPr>
              <a:defRPr sz="1680" b="1" i="0" u="none" strike="noStrike" kern="1200" baseline="0">
                <a:solidFill>
                  <a:schemeClr val="tx1">
                    <a:lumMod val="65000"/>
                    <a:lumOff val="35000"/>
                  </a:schemeClr>
                </a:solidFill>
                <a:latin typeface="+mn-lt"/>
                <a:ea typeface="+mn-ea"/>
                <a:cs typeface="+mn-cs"/>
              </a:defRPr>
            </a:pPr>
            <a:r>
              <a:rPr lang="en-US"/>
              <a:t>Sales as per Gender</a:t>
            </a:r>
          </a:p>
        </c:rich>
      </c:tx>
      <c:layout>
        <c:manualLayout>
          <c:xMode val="edge"/>
          <c:yMode val="edge"/>
          <c:x val="0.33823283699845225"/>
          <c:y val="3.1128250321409531E-2"/>
        </c:manualLayout>
      </c:layout>
      <c:overlay val="0"/>
      <c:spPr>
        <a:noFill/>
        <a:ln>
          <a:noFill/>
        </a:ln>
        <a:effectLst/>
      </c:spPr>
      <c:txPr>
        <a:bodyPr rot="0" spcFirstLastPara="1" vertOverflow="ellipsis" vert="horz" wrap="square" anchor="ctr" anchorCtr="1"/>
        <a:lstStyle/>
        <a:p>
          <a:pPr>
            <a:defRPr sz="168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2"/>
      </c:pivotFmt>
      <c:pivotFmt>
        <c:idx val="3"/>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fld id="{E881253D-8796-4A25-AC6C-9081CEEF1889}" type="CATEGORYNAME">
                  <a:rPr lang="en-US"/>
                  <a:pPr>
                    <a:defRPr sz="900" b="0" i="0" u="none" strike="noStrike" kern="1200" baseline="0">
                      <a:solidFill>
                        <a:schemeClr val="dk1">
                          <a:lumMod val="65000"/>
                          <a:lumOff val="35000"/>
                        </a:schemeClr>
                      </a:solidFill>
                      <a:latin typeface="+mn-lt"/>
                      <a:ea typeface="+mn-ea"/>
                      <a:cs typeface="+mn-cs"/>
                    </a:defRPr>
                  </a:pPr>
                  <a:t>[CATEGORY NAME]</a:t>
                </a:fld>
                <a:r>
                  <a:rPr lang="en-US"/>
                  <a:t>
</a:t>
                </a:r>
                <a:fld id="{FDBA9DC1-D605-44DA-BDA6-F745133293C5}" type="PERCENTAGE">
                  <a:rPr lang="en-US"/>
                  <a:pPr>
                    <a:defRPr sz="900" b="0" i="0" u="none" strike="noStrike" kern="1200" baseline="0">
                      <a:solidFill>
                        <a:schemeClr val="dk1">
                          <a:lumMod val="65000"/>
                          <a:lumOff val="35000"/>
                        </a:schemeClr>
                      </a:solidFill>
                      <a:latin typeface="+mn-lt"/>
                      <a:ea typeface="+mn-ea"/>
                      <a:cs typeface="+mn-cs"/>
                    </a:defRPr>
                  </a:pPr>
                  <a:t>[PERCENTAGE]</a:t>
                </a:fld>
                <a:endParaRPr lang="en-US"/>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fld id="{E881253D-8796-4A25-AC6C-9081CEEF1889}" type="CATEGORYNAME">
                  <a:rPr lang="en-US"/>
                  <a:pPr>
                    <a:defRPr sz="900" b="0" i="0" u="none" strike="noStrike" kern="1200" baseline="0">
                      <a:solidFill>
                        <a:schemeClr val="dk1">
                          <a:lumMod val="65000"/>
                          <a:lumOff val="35000"/>
                        </a:schemeClr>
                      </a:solidFill>
                      <a:latin typeface="+mn-lt"/>
                      <a:ea typeface="+mn-ea"/>
                      <a:cs typeface="+mn-cs"/>
                    </a:defRPr>
                  </a:pPr>
                  <a:t>[CATEGORY NAME]</a:t>
                </a:fld>
                <a:r>
                  <a:rPr lang="en-US"/>
                  <a:t>
</a:t>
                </a:r>
                <a:fld id="{FDBA9DC1-D605-44DA-BDA6-F745133293C5}" type="PERCENTAGE">
                  <a:rPr lang="en-US"/>
                  <a:pPr>
                    <a:defRPr sz="900" b="0" i="0" u="none" strike="noStrike" kern="1200" baseline="0">
                      <a:solidFill>
                        <a:schemeClr val="dk1">
                          <a:lumMod val="65000"/>
                          <a:lumOff val="35000"/>
                        </a:schemeClr>
                      </a:solidFill>
                      <a:latin typeface="+mn-lt"/>
                      <a:ea typeface="+mn-ea"/>
                      <a:cs typeface="+mn-cs"/>
                    </a:defRPr>
                  </a:pPr>
                  <a:t>[PERCENTAGE]</a:t>
                </a:fld>
                <a:endParaRPr lang="en-US"/>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fld id="{E881253D-8796-4A25-AC6C-9081CEEF1889}" type="CATEGORYNAME">
                  <a:rPr lang="en-US"/>
                  <a:pPr>
                    <a:defRPr sz="900" b="0" i="0" u="none" strike="noStrike" kern="1200" baseline="0">
                      <a:solidFill>
                        <a:schemeClr val="dk1">
                          <a:lumMod val="65000"/>
                          <a:lumOff val="35000"/>
                        </a:schemeClr>
                      </a:solidFill>
                      <a:latin typeface="+mn-lt"/>
                      <a:ea typeface="+mn-ea"/>
                      <a:cs typeface="+mn-cs"/>
                    </a:defRPr>
                  </a:pPr>
                  <a:t>[CATEGORY NAME]</a:t>
                </a:fld>
                <a:r>
                  <a:rPr lang="en-US"/>
                  <a:t>
</a:t>
                </a:r>
                <a:fld id="{FDBA9DC1-D605-44DA-BDA6-F745133293C5}" type="PERCENTAGE">
                  <a:rPr lang="en-US"/>
                  <a:pPr>
                    <a:defRPr sz="900" b="0" i="0" u="none" strike="noStrike" kern="1200" baseline="0">
                      <a:solidFill>
                        <a:schemeClr val="dk1">
                          <a:lumMod val="65000"/>
                          <a:lumOff val="35000"/>
                        </a:schemeClr>
                      </a:solidFill>
                      <a:latin typeface="+mn-lt"/>
                      <a:ea typeface="+mn-ea"/>
                      <a:cs typeface="+mn-cs"/>
                    </a:defRPr>
                  </a:pPr>
                  <a:t>[PERCENTAGE]</a:t>
                </a:fld>
                <a:endParaRPr lang="en-US"/>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s>
    <c:plotArea>
      <c:layout/>
      <c:pieChart>
        <c:varyColors val="1"/>
        <c:ser>
          <c:idx val="0"/>
          <c:order val="0"/>
          <c:tx>
            <c:strRef>
              <c:f>'Gender Sales'!$B$3</c:f>
              <c:strCache>
                <c:ptCount val="1"/>
                <c:pt idx="0">
                  <c:v>Total</c:v>
                </c:pt>
              </c:strCache>
            </c:strRef>
          </c:tx>
          <c:explosion val="3"/>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Lbls>
            <c:dLbl>
              <c:idx val="0"/>
              <c:layout/>
              <c:tx>
                <c:rich>
                  <a:bodyPr/>
                  <a:lstStyle/>
                  <a:p>
                    <a:fld id="{E881253D-8796-4A25-AC6C-9081CEEF1889}" type="CATEGORYNAME">
                      <a:rPr lang="en-US"/>
                      <a:pPr/>
                      <a:t>[CATEGORY NAME]</a:t>
                    </a:fld>
                    <a:r>
                      <a:rPr lang="en-US"/>
                      <a:t>
</a:t>
                    </a:r>
                    <a:fld id="{FDBA9DC1-D605-44DA-BDA6-F745133293C5}" type="PERCENTAGE">
                      <a:rPr lang="en-US"/>
                      <a:pPr/>
                      <a:t>[PERCENTAGE]</a:t>
                    </a:fld>
                    <a:endParaRPr lang="en-US"/>
                  </a:p>
                </c:rich>
              </c:tx>
              <c:dLblPos val="ctr"/>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400" b="0" i="0" u="none" strike="noStrike" kern="1200" baseline="0">
                    <a:solidFill>
                      <a:schemeClr val="dk1">
                        <a:lumMod val="65000"/>
                        <a:lumOff val="35000"/>
                      </a:schemeClr>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15:layout/>
              </c:ext>
            </c:extLst>
          </c:dLbls>
          <c:cat>
            <c:strRef>
              <c:f>'Gender Sales'!$A$4:$A$5</c:f>
              <c:strCache>
                <c:ptCount val="2"/>
                <c:pt idx="0">
                  <c:v>Men</c:v>
                </c:pt>
                <c:pt idx="1">
                  <c:v>Women</c:v>
                </c:pt>
              </c:strCache>
            </c:strRef>
          </c:cat>
          <c:val>
            <c:numRef>
              <c:f>'Gender Sales'!$B$4:$B$5</c:f>
              <c:numCache>
                <c:formatCode>General</c:formatCode>
                <c:ptCount val="2"/>
                <c:pt idx="0">
                  <c:v>7613604</c:v>
                </c:pt>
                <c:pt idx="1">
                  <c:v>13562773</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accent1"/>
      </a:solidFill>
    </a:ln>
    <a:effectLst/>
  </c:spPr>
  <c:txPr>
    <a:bodyPr/>
    <a:lstStyle/>
    <a:p>
      <a:pPr>
        <a:defRPr sz="1400"/>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 Store Sales Analysis 2022.xlsx]state sales!PivotTable8</c:name>
    <c:fmtId val="50"/>
  </c:pivotSource>
  <c:chart>
    <c:title>
      <c:tx>
        <c:rich>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r>
              <a:rPr lang="en-US"/>
              <a:t>Sales as per Top 5 states</a:t>
            </a:r>
          </a:p>
        </c:rich>
      </c:tx>
      <c:layout/>
      <c:overlay val="0"/>
      <c:spPr>
        <a:noFill/>
        <a:ln>
          <a:noFill/>
        </a:ln>
        <a:effectLst/>
      </c:spPr>
      <c:txPr>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pivotFmt>
      <c:pivotFmt>
        <c:idx val="1"/>
      </c:pivotFmt>
      <c:pivotFmt>
        <c:idx val="2"/>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10800000" scaled="1"/>
            <a:tileRect/>
          </a:gradFill>
          <a:ln>
            <a:noFill/>
          </a:ln>
          <a:effectLst/>
        </c:spPr>
        <c:marker>
          <c:symbol val="none"/>
        </c:marker>
        <c:dLbl>
          <c:idx val="0"/>
          <c:numFmt formatCode="0.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10800000" scaled="1"/>
            <a:tileRect/>
          </a:gradFill>
          <a:ln>
            <a:noFill/>
          </a:ln>
          <a:effectLst/>
        </c:spPr>
        <c:marker>
          <c:symbol val="none"/>
        </c:marker>
        <c:dLbl>
          <c:idx val="0"/>
          <c:numFmt formatCode="0.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10800000" scaled="1"/>
            <a:tileRect/>
          </a:gradFill>
          <a:ln>
            <a:noFill/>
          </a:ln>
          <a:effectLst/>
        </c:spPr>
        <c:marker>
          <c:symbol val="none"/>
        </c:marker>
        <c:dLbl>
          <c:idx val="0"/>
          <c:numFmt formatCode="0.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'state sales'!$B$3</c:f>
              <c:strCache>
                <c:ptCount val="1"/>
                <c:pt idx="0">
                  <c:v>Total</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10800000" scaled="1"/>
              <a:tileRect/>
            </a:gradFill>
            <a:ln>
              <a:noFill/>
            </a:ln>
            <a:effectLst/>
          </c:spPr>
          <c:invertIfNegative val="0"/>
          <c:dLbls>
            <c:numFmt formatCode="0.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'state sales'!$A$4:$A$8</c:f>
              <c:strCache>
                <c:ptCount val="5"/>
                <c:pt idx="0">
                  <c:v>MAHARASHTRA</c:v>
                </c:pt>
                <c:pt idx="1">
                  <c:v>KARNATAKA</c:v>
                </c:pt>
                <c:pt idx="2">
                  <c:v>UTTAR PRADESH</c:v>
                </c:pt>
                <c:pt idx="3">
                  <c:v>TELANGANA</c:v>
                </c:pt>
                <c:pt idx="4">
                  <c:v>TAMIL NADU</c:v>
                </c:pt>
              </c:strCache>
            </c:strRef>
          </c:cat>
          <c:val>
            <c:numRef>
              <c:f>'state sales'!$B$4:$B$8</c:f>
              <c:numCache>
                <c:formatCode>General</c:formatCode>
                <c:ptCount val="5"/>
                <c:pt idx="0">
                  <c:v>2990221</c:v>
                </c:pt>
                <c:pt idx="1">
                  <c:v>2646358</c:v>
                </c:pt>
                <c:pt idx="2">
                  <c:v>2104659</c:v>
                </c:pt>
                <c:pt idx="3">
                  <c:v>1712439</c:v>
                </c:pt>
                <c:pt idx="4">
                  <c:v>1678877</c:v>
                </c:pt>
              </c:numCache>
            </c:numRef>
          </c:val>
        </c:ser>
        <c:dLbls>
          <c:dLblPos val="outEnd"/>
          <c:showLegendKey val="0"/>
          <c:showVal val="1"/>
          <c:showCatName val="0"/>
          <c:showSerName val="0"/>
          <c:showPercent val="0"/>
          <c:showBubbleSize val="0"/>
        </c:dLbls>
        <c:gapWidth val="326"/>
        <c:overlap val="-58"/>
        <c:axId val="-2044662912"/>
        <c:axId val="-2044662368"/>
      </c:barChart>
      <c:catAx>
        <c:axId val="-2044662912"/>
        <c:scaling>
          <c:orientation val="minMax"/>
        </c:scaling>
        <c:delete val="0"/>
        <c:axPos val="l"/>
        <c:numFmt formatCode="General" sourceLinked="1"/>
        <c:majorTickMark val="none"/>
        <c:minorTickMark val="none"/>
        <c:tickLblPos val="nextTo"/>
        <c:spPr>
          <a:noFill/>
          <a:ln w="19050" cap="flat" cmpd="sng" algn="ctr">
            <a:solidFill>
              <a:schemeClr val="tx1">
                <a:lumMod val="15000"/>
                <a:lumOff val="85000"/>
              </a:schemeClr>
            </a:solidFill>
            <a:round/>
            <a:headEnd type="none" w="sm" len="sm"/>
            <a:tailEnd type="none" w="sm" len="sm"/>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4662368"/>
        <c:crosses val="autoZero"/>
        <c:auto val="1"/>
        <c:lblAlgn val="ctr"/>
        <c:lblOffset val="100"/>
        <c:noMultiLvlLbl val="0"/>
      </c:catAx>
      <c:valAx>
        <c:axId val="-2044662368"/>
        <c:scaling>
          <c:orientation val="minMax"/>
        </c:scaling>
        <c:delete val="0"/>
        <c:axPos val="b"/>
        <c:numFmt formatCode="0.0,,&quot;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4662912"/>
        <c:crosses val="autoZero"/>
        <c:crossBetween val="between"/>
      </c:valAx>
      <c:spPr>
        <a:noFill/>
        <a:ln>
          <a:noFill/>
        </a:ln>
        <a:effectLst/>
      </c:spPr>
    </c:plotArea>
    <c:plotVisOnly val="1"/>
    <c:dispBlanksAs val="gap"/>
    <c:showDLblsOverMax val="0"/>
  </c:chart>
  <c:spPr>
    <a:noFill/>
    <a:ln>
      <a:solidFill>
        <a:schemeClr val="accent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 Store Sales Analysis 2022.xlsx]men vs women sales!PivotTable9</c:name>
    <c:fmtId val="14"/>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Orders: Age vs Gender</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'men vs women sales'!$B$3:$B$4</c:f>
              <c:strCache>
                <c:ptCount val="1"/>
                <c:pt idx="0">
                  <c:v>Men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'men vs women sales'!$A$5:$A$7</c:f>
              <c:strCache>
                <c:ptCount val="3"/>
                <c:pt idx="0">
                  <c:v>Adults</c:v>
                </c:pt>
                <c:pt idx="1">
                  <c:v>Senior</c:v>
                </c:pt>
                <c:pt idx="2">
                  <c:v>Teenagers</c:v>
                </c:pt>
              </c:strCache>
            </c:strRef>
          </c:cat>
          <c:val>
            <c:numRef>
              <c:f>'men vs women sales'!$B$5:$B$7</c:f>
              <c:numCache>
                <c:formatCode>0.00%</c:formatCode>
                <c:ptCount val="3"/>
                <c:pt idx="0">
                  <c:v>0.15470093728862691</c:v>
                </c:pt>
                <c:pt idx="1">
                  <c:v>5.9136148420137209E-2</c:v>
                </c:pt>
                <c:pt idx="2">
                  <c:v>9.1957354977936681E-2</c:v>
                </c:pt>
              </c:numCache>
            </c:numRef>
          </c:val>
        </c:ser>
        <c:ser>
          <c:idx val="1"/>
          <c:order val="1"/>
          <c:tx>
            <c:strRef>
              <c:f>'men vs women sales'!$C$3:$C$4</c:f>
              <c:strCache>
                <c:ptCount val="1"/>
                <c:pt idx="0">
                  <c:v>Women</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'men vs women sales'!$A$5:$A$7</c:f>
              <c:strCache>
                <c:ptCount val="3"/>
                <c:pt idx="0">
                  <c:v>Adults</c:v>
                </c:pt>
                <c:pt idx="1">
                  <c:v>Senior</c:v>
                </c:pt>
                <c:pt idx="2">
                  <c:v>Teenagers</c:v>
                </c:pt>
              </c:strCache>
            </c:strRef>
          </c:cat>
          <c:val>
            <c:numRef>
              <c:f>'men vs women sales'!$C$5:$C$7</c:f>
              <c:numCache>
                <c:formatCode>0.00%</c:formatCode>
                <c:ptCount val="3"/>
                <c:pt idx="0">
                  <c:v>0.3459271427191033</c:v>
                </c:pt>
                <c:pt idx="1">
                  <c:v>0.13698586014751829</c:v>
                </c:pt>
                <c:pt idx="2">
                  <c:v>0.2112925564466776</c:v>
                </c:pt>
              </c:numCache>
            </c:numRef>
          </c:val>
        </c:ser>
        <c:dLbls>
          <c:dLblPos val="outEnd"/>
          <c:showLegendKey val="0"/>
          <c:showVal val="1"/>
          <c:showCatName val="0"/>
          <c:showSerName val="0"/>
          <c:showPercent val="0"/>
          <c:showBubbleSize val="0"/>
        </c:dLbls>
        <c:gapWidth val="100"/>
        <c:overlap val="-24"/>
        <c:axId val="-2034782672"/>
        <c:axId val="-2034781584"/>
      </c:barChart>
      <c:catAx>
        <c:axId val="-203478267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4781584"/>
        <c:crosses val="autoZero"/>
        <c:auto val="1"/>
        <c:lblAlgn val="ctr"/>
        <c:lblOffset val="100"/>
        <c:noMultiLvlLbl val="0"/>
      </c:catAx>
      <c:valAx>
        <c:axId val="-2034781584"/>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478267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accent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 Store Sales Analysis 2022.xlsx]channel sales!PivotTable10</c:name>
    <c:fmtId val="9"/>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Orders : Channels</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pivotFmt>
      <c:pivotFmt>
        <c:idx val="1"/>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7602062682316494E-2"/>
          <c:y val="0.14470104922664204"/>
          <c:w val="0.90308448426029608"/>
          <c:h val="0.7767620673966692"/>
        </c:manualLayout>
      </c:layout>
      <c:lineChart>
        <c:grouping val="standard"/>
        <c:varyColors val="0"/>
        <c:ser>
          <c:idx val="0"/>
          <c:order val="0"/>
          <c:tx>
            <c:strRef>
              <c:f>'channel sales'!$B$3</c:f>
              <c:strCache>
                <c:ptCount val="1"/>
                <c:pt idx="0">
                  <c:v>Total</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'channel sales'!$A$4:$A$10</c:f>
              <c:strCache>
                <c:ptCount val="7"/>
                <c:pt idx="0">
                  <c:v>Ajio</c:v>
                </c:pt>
                <c:pt idx="1">
                  <c:v>Amazon</c:v>
                </c:pt>
                <c:pt idx="2">
                  <c:v>Flipkart</c:v>
                </c:pt>
                <c:pt idx="3">
                  <c:v>Meesho</c:v>
                </c:pt>
                <c:pt idx="4">
                  <c:v>Myntra</c:v>
                </c:pt>
                <c:pt idx="5">
                  <c:v>Nalli</c:v>
                </c:pt>
                <c:pt idx="6">
                  <c:v>Others</c:v>
                </c:pt>
              </c:strCache>
            </c:strRef>
          </c:cat>
          <c:val>
            <c:numRef>
              <c:f>'channel sales'!$B$4:$B$10</c:f>
              <c:numCache>
                <c:formatCode>0.00%</c:formatCode>
                <c:ptCount val="7"/>
                <c:pt idx="0">
                  <c:v>6.2196025380874161E-2</c:v>
                </c:pt>
                <c:pt idx="1">
                  <c:v>0.35481689052082327</c:v>
                </c:pt>
                <c:pt idx="2">
                  <c:v>0.21589847650336585</c:v>
                </c:pt>
                <c:pt idx="3">
                  <c:v>4.5028505169581602E-2</c:v>
                </c:pt>
                <c:pt idx="4">
                  <c:v>0.23364576287564015</c:v>
                </c:pt>
                <c:pt idx="5">
                  <c:v>4.7798499049827678E-2</c:v>
                </c:pt>
                <c:pt idx="6">
                  <c:v>4.0615840499887271E-2</c:v>
                </c:pt>
              </c:numCache>
            </c:numRef>
          </c:val>
          <c:smooth val="0"/>
        </c:ser>
        <c:dLbls>
          <c:dLblPos val="t"/>
          <c:showLegendKey val="0"/>
          <c:showVal val="1"/>
          <c:showCatName val="0"/>
          <c:showSerName val="0"/>
          <c:showPercent val="0"/>
          <c:showBubbleSize val="0"/>
        </c:dLbls>
        <c:marker val="1"/>
        <c:smooth val="0"/>
        <c:axId val="-1975763408"/>
        <c:axId val="-1975766128"/>
      </c:lineChart>
      <c:catAx>
        <c:axId val="-197576340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5766128"/>
        <c:crosses val="autoZero"/>
        <c:auto val="1"/>
        <c:lblAlgn val="ctr"/>
        <c:lblOffset val="100"/>
        <c:noMultiLvlLbl val="0"/>
      </c:catAx>
      <c:valAx>
        <c:axId val="-1975766128"/>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5763408"/>
        <c:crosses val="autoZero"/>
        <c:crossBetween val="between"/>
      </c:valAx>
      <c:spPr>
        <a:noFill/>
        <a:ln>
          <a:noFill/>
        </a:ln>
        <a:effectLst/>
      </c:spPr>
    </c:plotArea>
    <c:plotVisOnly val="1"/>
    <c:dispBlanksAs val="gap"/>
    <c:showDLblsOverMax val="0"/>
  </c:chart>
  <c:spPr>
    <a:noFill/>
    <a:ln>
      <a:solidFill>
        <a:schemeClr val="accent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23">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9050" cap="flat" cmpd="sng" algn="ctr">
        <a:solidFill>
          <a:schemeClr val="tx1">
            <a:lumMod val="15000"/>
            <a:lumOff val="85000"/>
          </a:schemeClr>
        </a:solidFill>
        <a:round/>
        <a:headEnd type="none" w="sm" len="sm"/>
        <a:tailEnd type="none" w="sm" len="sm"/>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99000">
              <a:schemeClr val="tx1">
                <a:lumMod val="25000"/>
                <a:lumOff val="75000"/>
              </a:schemeClr>
            </a:gs>
            <a:gs pos="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15000"/>
                <a:lumOff val="85000"/>
              </a:schemeClr>
            </a:gs>
            <a:gs pos="0">
              <a:schemeClr val="tx1">
                <a:lumMod val="5000"/>
                <a:lumOff val="9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DD66B32-28CE-4284-813D-35E783F8BBFB}"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5BFA57-D1BC-42F9-9955-EB6122A40349}" type="slidenum">
              <a:rPr lang="en-IN" smtClean="0"/>
              <a:t>‹#›</a:t>
            </a:fld>
            <a:endParaRPr lang="en-IN"/>
          </a:p>
        </p:txBody>
      </p:sp>
    </p:spTree>
    <p:extLst>
      <p:ext uri="{BB962C8B-B14F-4D97-AF65-F5344CB8AC3E}">
        <p14:creationId xmlns:p14="http://schemas.microsoft.com/office/powerpoint/2010/main" val="3024209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D66B32-28CE-4284-813D-35E783F8BBFB}"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5BFA57-D1BC-42F9-9955-EB6122A40349}" type="slidenum">
              <a:rPr lang="en-IN" smtClean="0"/>
              <a:t>‹#›</a:t>
            </a:fld>
            <a:endParaRPr lang="en-IN"/>
          </a:p>
        </p:txBody>
      </p:sp>
    </p:spTree>
    <p:extLst>
      <p:ext uri="{BB962C8B-B14F-4D97-AF65-F5344CB8AC3E}">
        <p14:creationId xmlns:p14="http://schemas.microsoft.com/office/powerpoint/2010/main" val="965849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D66B32-28CE-4284-813D-35E783F8BBFB}"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5BFA57-D1BC-42F9-9955-EB6122A40349}" type="slidenum">
              <a:rPr lang="en-IN" smtClean="0"/>
              <a:t>‹#›</a:t>
            </a:fld>
            <a:endParaRPr lang="en-IN"/>
          </a:p>
        </p:txBody>
      </p:sp>
    </p:spTree>
    <p:extLst>
      <p:ext uri="{BB962C8B-B14F-4D97-AF65-F5344CB8AC3E}">
        <p14:creationId xmlns:p14="http://schemas.microsoft.com/office/powerpoint/2010/main" val="59749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D66B32-28CE-4284-813D-35E783F8BBFB}"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5BFA57-D1BC-42F9-9955-EB6122A40349}" type="slidenum">
              <a:rPr lang="en-IN" smtClean="0"/>
              <a:t>‹#›</a:t>
            </a:fld>
            <a:endParaRPr lang="en-IN"/>
          </a:p>
        </p:txBody>
      </p:sp>
    </p:spTree>
    <p:extLst>
      <p:ext uri="{BB962C8B-B14F-4D97-AF65-F5344CB8AC3E}">
        <p14:creationId xmlns:p14="http://schemas.microsoft.com/office/powerpoint/2010/main" val="867920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D66B32-28CE-4284-813D-35E783F8BBFB}"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5BFA57-D1BC-42F9-9955-EB6122A40349}" type="slidenum">
              <a:rPr lang="en-IN" smtClean="0"/>
              <a:t>‹#›</a:t>
            </a:fld>
            <a:endParaRPr lang="en-IN"/>
          </a:p>
        </p:txBody>
      </p:sp>
    </p:spTree>
    <p:extLst>
      <p:ext uri="{BB962C8B-B14F-4D97-AF65-F5344CB8AC3E}">
        <p14:creationId xmlns:p14="http://schemas.microsoft.com/office/powerpoint/2010/main" val="2713500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DD66B32-28CE-4284-813D-35E783F8BBFB}" type="datetimeFigureOut">
              <a:rPr lang="en-IN" smtClean="0"/>
              <a:t>04-04-2023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5BFA57-D1BC-42F9-9955-EB6122A40349}" type="slidenum">
              <a:rPr lang="en-IN" smtClean="0"/>
              <a:t>‹#›</a:t>
            </a:fld>
            <a:endParaRPr lang="en-IN"/>
          </a:p>
        </p:txBody>
      </p:sp>
    </p:spTree>
    <p:extLst>
      <p:ext uri="{BB962C8B-B14F-4D97-AF65-F5344CB8AC3E}">
        <p14:creationId xmlns:p14="http://schemas.microsoft.com/office/powerpoint/2010/main" val="4164477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DD66B32-28CE-4284-813D-35E783F8BBFB}" type="datetimeFigureOut">
              <a:rPr lang="en-IN" smtClean="0"/>
              <a:t>04-04-2023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5BFA57-D1BC-42F9-9955-EB6122A40349}" type="slidenum">
              <a:rPr lang="en-IN" smtClean="0"/>
              <a:t>‹#›</a:t>
            </a:fld>
            <a:endParaRPr lang="en-IN"/>
          </a:p>
        </p:txBody>
      </p:sp>
    </p:spTree>
    <p:extLst>
      <p:ext uri="{BB962C8B-B14F-4D97-AF65-F5344CB8AC3E}">
        <p14:creationId xmlns:p14="http://schemas.microsoft.com/office/powerpoint/2010/main" val="1255638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DD66B32-28CE-4284-813D-35E783F8BBFB}" type="datetimeFigureOut">
              <a:rPr lang="en-IN" smtClean="0"/>
              <a:t>04-04-2023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5BFA57-D1BC-42F9-9955-EB6122A40349}" type="slidenum">
              <a:rPr lang="en-IN" smtClean="0"/>
              <a:t>‹#›</a:t>
            </a:fld>
            <a:endParaRPr lang="en-IN"/>
          </a:p>
        </p:txBody>
      </p:sp>
    </p:spTree>
    <p:extLst>
      <p:ext uri="{BB962C8B-B14F-4D97-AF65-F5344CB8AC3E}">
        <p14:creationId xmlns:p14="http://schemas.microsoft.com/office/powerpoint/2010/main" val="844972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66B32-28CE-4284-813D-35E783F8BBFB}" type="datetimeFigureOut">
              <a:rPr lang="en-IN" smtClean="0"/>
              <a:t>04-04-2023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5BFA57-D1BC-42F9-9955-EB6122A40349}" type="slidenum">
              <a:rPr lang="en-IN" smtClean="0"/>
              <a:t>‹#›</a:t>
            </a:fld>
            <a:endParaRPr lang="en-IN"/>
          </a:p>
        </p:txBody>
      </p:sp>
    </p:spTree>
    <p:extLst>
      <p:ext uri="{BB962C8B-B14F-4D97-AF65-F5344CB8AC3E}">
        <p14:creationId xmlns:p14="http://schemas.microsoft.com/office/powerpoint/2010/main" val="428770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66B32-28CE-4284-813D-35E783F8BBFB}" type="datetimeFigureOut">
              <a:rPr lang="en-IN" smtClean="0"/>
              <a:t>04-04-2023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5BFA57-D1BC-42F9-9955-EB6122A40349}" type="slidenum">
              <a:rPr lang="en-IN" smtClean="0"/>
              <a:t>‹#›</a:t>
            </a:fld>
            <a:endParaRPr lang="en-IN"/>
          </a:p>
        </p:txBody>
      </p:sp>
    </p:spTree>
    <p:extLst>
      <p:ext uri="{BB962C8B-B14F-4D97-AF65-F5344CB8AC3E}">
        <p14:creationId xmlns:p14="http://schemas.microsoft.com/office/powerpoint/2010/main" val="1262629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66B32-28CE-4284-813D-35E783F8BBFB}" type="datetimeFigureOut">
              <a:rPr lang="en-IN" smtClean="0"/>
              <a:t>04-04-2023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5BFA57-D1BC-42F9-9955-EB6122A40349}" type="slidenum">
              <a:rPr lang="en-IN" smtClean="0"/>
              <a:t>‹#›</a:t>
            </a:fld>
            <a:endParaRPr lang="en-IN"/>
          </a:p>
        </p:txBody>
      </p:sp>
    </p:spTree>
    <p:extLst>
      <p:ext uri="{BB962C8B-B14F-4D97-AF65-F5344CB8AC3E}">
        <p14:creationId xmlns:p14="http://schemas.microsoft.com/office/powerpoint/2010/main" val="3303214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66B32-28CE-4284-813D-35E783F8BBFB}" type="datetimeFigureOut">
              <a:rPr lang="en-IN" smtClean="0"/>
              <a:t>04-04-2023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5BFA57-D1BC-42F9-9955-EB6122A40349}" type="slidenum">
              <a:rPr lang="en-IN" smtClean="0"/>
              <a:t>‹#›</a:t>
            </a:fld>
            <a:endParaRPr lang="en-IN"/>
          </a:p>
        </p:txBody>
      </p:sp>
    </p:spTree>
    <p:extLst>
      <p:ext uri="{BB962C8B-B14F-4D97-AF65-F5344CB8AC3E}">
        <p14:creationId xmlns:p14="http://schemas.microsoft.com/office/powerpoint/2010/main" val="662529798"/>
      </p:ext>
    </p:extLst>
  </p:cSld>
  <p:clrMap bg1="dk1" tx1="lt1" bg2="dk2" tx2="lt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794346" y="697964"/>
            <a:ext cx="10452845" cy="2667000"/>
          </a:xfrm>
        </p:spPr>
        <p:txBody>
          <a:bodyPr/>
          <a:lstStyle/>
          <a:p>
            <a:pPr algn="ctr"/>
            <a:r>
              <a:rPr lang="en-US" dirty="0" smtClean="0"/>
              <a:t>Excel Dashboard </a:t>
            </a:r>
            <a:br>
              <a:rPr lang="en-US" dirty="0" smtClean="0"/>
            </a:br>
            <a:r>
              <a:rPr lang="en-US" dirty="0" smtClean="0"/>
              <a:t>Portfolio</a:t>
            </a:r>
            <a:endParaRPr lang="en-IN" dirty="0"/>
          </a:p>
        </p:txBody>
      </p:sp>
      <p:sp>
        <p:nvSpPr>
          <p:cNvPr id="5" name="Subtitle 2"/>
          <p:cNvSpPr>
            <a:spLocks noGrp="1"/>
          </p:cNvSpPr>
          <p:nvPr>
            <p:ph type="subTitle" idx="1"/>
          </p:nvPr>
        </p:nvSpPr>
        <p:spPr>
          <a:xfrm>
            <a:off x="1968547" y="4256680"/>
            <a:ext cx="8825658" cy="534261"/>
          </a:xfrm>
        </p:spPr>
        <p:txBody>
          <a:bodyPr/>
          <a:lstStyle/>
          <a:p>
            <a:pPr algn="ctr"/>
            <a:r>
              <a:rPr lang="en-US" b="1" dirty="0" smtClean="0"/>
              <a:t>VRINDA</a:t>
            </a:r>
            <a:r>
              <a:rPr lang="en-US" dirty="0" smtClean="0"/>
              <a:t> </a:t>
            </a:r>
            <a:r>
              <a:rPr lang="en-US" b="1" dirty="0" smtClean="0"/>
              <a:t>STORE</a:t>
            </a:r>
            <a:r>
              <a:rPr lang="en-US" dirty="0" smtClean="0"/>
              <a:t> </a:t>
            </a:r>
            <a:r>
              <a:rPr lang="en-US" dirty="0" smtClean="0"/>
              <a:t>sales </a:t>
            </a:r>
            <a:r>
              <a:rPr lang="en-US" dirty="0" smtClean="0"/>
              <a:t>Analysis DASHBOARD</a:t>
            </a:r>
            <a:endParaRPr lang="en-IN" dirty="0"/>
          </a:p>
        </p:txBody>
      </p:sp>
    </p:spTree>
    <p:extLst>
      <p:ext uri="{BB962C8B-B14F-4D97-AF65-F5344CB8AC3E}">
        <p14:creationId xmlns:p14="http://schemas.microsoft.com/office/powerpoint/2010/main" val="25796919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555269969"/>
              </p:ext>
            </p:extLst>
          </p:nvPr>
        </p:nvGraphicFramePr>
        <p:xfrm>
          <a:off x="2751785" y="966319"/>
          <a:ext cx="6743365" cy="340384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014413" y="4786313"/>
            <a:ext cx="9615487" cy="584775"/>
          </a:xfrm>
          <a:prstGeom prst="rect">
            <a:avLst/>
          </a:prstGeom>
          <a:noFill/>
          <a:ln>
            <a:solidFill>
              <a:schemeClr val="accent1"/>
            </a:solidFill>
          </a:ln>
        </p:spPr>
        <p:txBody>
          <a:bodyPr wrap="square" rtlCol="0">
            <a:spAutoFit/>
          </a:bodyPr>
          <a:lstStyle/>
          <a:p>
            <a:r>
              <a:rPr lang="en-US" sz="1600" dirty="0" smtClean="0"/>
              <a:t>As we can see in the above combo visual, march month has giving us the highest sales of 19lks  with 2,819 no of orders, and November and December months has the least sales &amp; orders.</a:t>
            </a:r>
            <a:endParaRPr lang="en-IN" sz="1600" dirty="0"/>
          </a:p>
        </p:txBody>
      </p:sp>
    </p:spTree>
    <p:extLst>
      <p:ext uri="{BB962C8B-B14F-4D97-AF65-F5344CB8AC3E}">
        <p14:creationId xmlns:p14="http://schemas.microsoft.com/office/powerpoint/2010/main" val="20125993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1662614857"/>
              </p:ext>
            </p:extLst>
          </p:nvPr>
        </p:nvGraphicFramePr>
        <p:xfrm>
          <a:off x="2532241" y="905813"/>
          <a:ext cx="6907973" cy="335709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1014413" y="4786313"/>
            <a:ext cx="9615487" cy="584775"/>
          </a:xfrm>
          <a:prstGeom prst="rect">
            <a:avLst/>
          </a:prstGeom>
          <a:noFill/>
          <a:ln>
            <a:solidFill>
              <a:schemeClr val="accent1"/>
            </a:solidFill>
          </a:ln>
        </p:spPr>
        <p:txBody>
          <a:bodyPr wrap="square" rtlCol="0">
            <a:spAutoFit/>
          </a:bodyPr>
          <a:lstStyle/>
          <a:p>
            <a:r>
              <a:rPr lang="en-US" sz="1600" dirty="0" smtClean="0"/>
              <a:t>Here the bar chart shows us the order status of stores, and most of the items are delivered with 92%  of delivered rate. Which is quite good for store.</a:t>
            </a:r>
            <a:endParaRPr lang="en-IN" sz="1600" dirty="0"/>
          </a:p>
        </p:txBody>
      </p:sp>
    </p:spTree>
    <p:extLst>
      <p:ext uri="{BB962C8B-B14F-4D97-AF65-F5344CB8AC3E}">
        <p14:creationId xmlns:p14="http://schemas.microsoft.com/office/powerpoint/2010/main" val="17092054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1104724521"/>
              </p:ext>
            </p:extLst>
          </p:nvPr>
        </p:nvGraphicFramePr>
        <p:xfrm>
          <a:off x="2829060" y="1039365"/>
          <a:ext cx="6134635" cy="3378089"/>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1014413" y="4786313"/>
            <a:ext cx="9615487" cy="584775"/>
          </a:xfrm>
          <a:prstGeom prst="rect">
            <a:avLst/>
          </a:prstGeom>
          <a:noFill/>
          <a:ln>
            <a:solidFill>
              <a:schemeClr val="accent1"/>
            </a:solidFill>
          </a:ln>
        </p:spPr>
        <p:txBody>
          <a:bodyPr wrap="square" rtlCol="0">
            <a:spAutoFit/>
          </a:bodyPr>
          <a:lstStyle/>
          <a:p>
            <a:r>
              <a:rPr lang="en-US" sz="1600" dirty="0" smtClean="0"/>
              <a:t>Here the Pie chart shows sales as per the genders &amp; Women are likely to have more sales than Men of 64% sales.</a:t>
            </a:r>
            <a:endParaRPr lang="en-IN" sz="1600" dirty="0"/>
          </a:p>
        </p:txBody>
      </p:sp>
    </p:spTree>
    <p:extLst>
      <p:ext uri="{BB962C8B-B14F-4D97-AF65-F5344CB8AC3E}">
        <p14:creationId xmlns:p14="http://schemas.microsoft.com/office/powerpoint/2010/main" val="15849603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409402803"/>
              </p:ext>
            </p:extLst>
          </p:nvPr>
        </p:nvGraphicFramePr>
        <p:xfrm>
          <a:off x="2194574" y="1156684"/>
          <a:ext cx="7258520" cy="337668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040171" y="5108285"/>
            <a:ext cx="9615487" cy="584775"/>
          </a:xfrm>
          <a:prstGeom prst="rect">
            <a:avLst/>
          </a:prstGeom>
          <a:noFill/>
          <a:ln>
            <a:solidFill>
              <a:schemeClr val="accent1"/>
            </a:solidFill>
          </a:ln>
        </p:spPr>
        <p:txBody>
          <a:bodyPr wrap="square" rtlCol="0">
            <a:spAutoFit/>
          </a:bodyPr>
          <a:lstStyle/>
          <a:p>
            <a:r>
              <a:rPr lang="en-US" sz="1600" dirty="0" smtClean="0"/>
              <a:t>The clustered bar show the sales as per top 5 states, among which Maharashtra, </a:t>
            </a:r>
            <a:r>
              <a:rPr lang="en-US" sz="1600" dirty="0" err="1" smtClean="0"/>
              <a:t>karnataka</a:t>
            </a:r>
            <a:r>
              <a:rPr lang="en-US" sz="1600" dirty="0" smtClean="0"/>
              <a:t> &amp; Uttar-</a:t>
            </a:r>
            <a:r>
              <a:rPr lang="en-US" sz="1600" dirty="0" err="1" smtClean="0"/>
              <a:t>pradesh</a:t>
            </a:r>
            <a:r>
              <a:rPr lang="en-US" sz="1600" dirty="0" smtClean="0"/>
              <a:t> are the top 3 states with max(sales). </a:t>
            </a:r>
            <a:endParaRPr lang="en-IN" sz="1600" dirty="0"/>
          </a:p>
        </p:txBody>
      </p:sp>
    </p:spTree>
    <p:extLst>
      <p:ext uri="{BB962C8B-B14F-4D97-AF65-F5344CB8AC3E}">
        <p14:creationId xmlns:p14="http://schemas.microsoft.com/office/powerpoint/2010/main" val="416194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1609001973"/>
              </p:ext>
            </p:extLst>
          </p:nvPr>
        </p:nvGraphicFramePr>
        <p:xfrm>
          <a:off x="2179749" y="1259715"/>
          <a:ext cx="7028645" cy="3582742"/>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1078807" y="5275711"/>
            <a:ext cx="9615487" cy="830997"/>
          </a:xfrm>
          <a:prstGeom prst="rect">
            <a:avLst/>
          </a:prstGeom>
          <a:noFill/>
          <a:ln>
            <a:solidFill>
              <a:schemeClr val="accent1"/>
            </a:solidFill>
          </a:ln>
        </p:spPr>
        <p:txBody>
          <a:bodyPr wrap="square" rtlCol="0">
            <a:spAutoFit/>
          </a:bodyPr>
          <a:lstStyle/>
          <a:p>
            <a:r>
              <a:rPr lang="en-US" sz="1600" dirty="0" smtClean="0"/>
              <a:t>The Clustered column chart show the orders as per age &amp; gender, &amp; Adult age group (30-49 years) has max contributing of (50%) were women have 34.59% of contribution and men has 15.47% of contributions, which is the max as compared to others age group.</a:t>
            </a:r>
            <a:endParaRPr lang="en-IN" sz="1600" dirty="0"/>
          </a:p>
        </p:txBody>
      </p:sp>
    </p:spTree>
    <p:extLst>
      <p:ext uri="{BB962C8B-B14F-4D97-AF65-F5344CB8AC3E}">
        <p14:creationId xmlns:p14="http://schemas.microsoft.com/office/powerpoint/2010/main" val="1472317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194975244"/>
              </p:ext>
            </p:extLst>
          </p:nvPr>
        </p:nvGraphicFramePr>
        <p:xfrm>
          <a:off x="2039489" y="1058414"/>
          <a:ext cx="7233300" cy="3565102"/>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1078807" y="5275711"/>
            <a:ext cx="9615487" cy="584775"/>
          </a:xfrm>
          <a:prstGeom prst="rect">
            <a:avLst/>
          </a:prstGeom>
          <a:noFill/>
          <a:ln>
            <a:solidFill>
              <a:schemeClr val="accent1"/>
            </a:solidFill>
          </a:ln>
        </p:spPr>
        <p:txBody>
          <a:bodyPr wrap="square" rtlCol="0">
            <a:spAutoFit/>
          </a:bodyPr>
          <a:lstStyle/>
          <a:p>
            <a:r>
              <a:rPr lang="en-US" sz="1600" dirty="0" smtClean="0"/>
              <a:t>Here line chart show us the max orders channel, &amp; Amazon, </a:t>
            </a:r>
            <a:r>
              <a:rPr lang="en-US" sz="1600" dirty="0" err="1" smtClean="0"/>
              <a:t>Flipkart</a:t>
            </a:r>
            <a:r>
              <a:rPr lang="en-US" sz="1600" dirty="0" smtClean="0"/>
              <a:t> and </a:t>
            </a:r>
            <a:r>
              <a:rPr lang="en-US" sz="1600" dirty="0" err="1" smtClean="0"/>
              <a:t>Myntra</a:t>
            </a:r>
            <a:r>
              <a:rPr lang="en-US" sz="1600" dirty="0" smtClean="0"/>
              <a:t> channels has the max contribution of (80%), whereas </a:t>
            </a:r>
            <a:r>
              <a:rPr lang="en-US" sz="1600" dirty="0" err="1" smtClean="0"/>
              <a:t>Ajio</a:t>
            </a:r>
            <a:r>
              <a:rPr lang="en-US" sz="1600" dirty="0" smtClean="0"/>
              <a:t>, </a:t>
            </a:r>
            <a:r>
              <a:rPr lang="en-US" sz="1600" dirty="0" err="1" smtClean="0"/>
              <a:t>Meesho</a:t>
            </a:r>
            <a:r>
              <a:rPr lang="en-US" sz="1600" dirty="0" smtClean="0"/>
              <a:t> &amp; </a:t>
            </a:r>
            <a:r>
              <a:rPr lang="en-US" sz="1600" dirty="0" err="1" smtClean="0"/>
              <a:t>Nati</a:t>
            </a:r>
            <a:r>
              <a:rPr lang="en-US" sz="1600" dirty="0" smtClean="0"/>
              <a:t> has given the least sales of (20%) .</a:t>
            </a:r>
            <a:endParaRPr lang="en-IN" sz="1600" dirty="0"/>
          </a:p>
        </p:txBody>
      </p:sp>
    </p:spTree>
    <p:extLst>
      <p:ext uri="{BB962C8B-B14F-4D97-AF65-F5344CB8AC3E}">
        <p14:creationId xmlns:p14="http://schemas.microsoft.com/office/powerpoint/2010/main" val="4015928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smtClean="0"/>
              <a:t>Insights :- </a:t>
            </a:r>
            <a:endParaRPr lang="en-IN" sz="6000" b="1" dirty="0"/>
          </a:p>
        </p:txBody>
      </p:sp>
      <p:sp>
        <p:nvSpPr>
          <p:cNvPr id="4" name="Rounded Rectangle 3"/>
          <p:cNvSpPr/>
          <p:nvPr/>
        </p:nvSpPr>
        <p:spPr>
          <a:xfrm>
            <a:off x="463639" y="2382591"/>
            <a:ext cx="11075830" cy="4043966"/>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Women are more likely to buy more compared to men (65%)</a:t>
            </a:r>
          </a:p>
          <a:p>
            <a:pPr algn="ctr"/>
            <a:r>
              <a:rPr lang="en-US" dirty="0" smtClean="0"/>
              <a:t>Maharashtra, </a:t>
            </a:r>
            <a:r>
              <a:rPr lang="en-US" dirty="0" err="1" smtClean="0"/>
              <a:t>karnataka</a:t>
            </a:r>
            <a:r>
              <a:rPr lang="en-US" dirty="0" smtClean="0"/>
              <a:t> &amp; Uttar </a:t>
            </a:r>
            <a:r>
              <a:rPr lang="en-US" dirty="0" err="1" smtClean="0"/>
              <a:t>pradesh</a:t>
            </a:r>
            <a:r>
              <a:rPr lang="en-US" dirty="0" smtClean="0"/>
              <a:t> are the top 3 states (35%)</a:t>
            </a:r>
          </a:p>
          <a:p>
            <a:pPr algn="ctr"/>
            <a:r>
              <a:rPr lang="en-US" dirty="0" smtClean="0"/>
              <a:t>Adult age group (30-49 </a:t>
            </a:r>
            <a:r>
              <a:rPr lang="en-US" dirty="0" err="1" smtClean="0"/>
              <a:t>yrs</a:t>
            </a:r>
            <a:r>
              <a:rPr lang="en-US" dirty="0" smtClean="0"/>
              <a:t>) is max contributing (50%)</a:t>
            </a:r>
          </a:p>
          <a:p>
            <a:pPr algn="ctr"/>
            <a:r>
              <a:rPr lang="en-US" dirty="0" smtClean="0"/>
              <a:t>Amazon, </a:t>
            </a:r>
            <a:r>
              <a:rPr lang="en-US" dirty="0" err="1" smtClean="0"/>
              <a:t>Flipkart</a:t>
            </a:r>
            <a:r>
              <a:rPr lang="en-US" dirty="0" smtClean="0"/>
              <a:t> and </a:t>
            </a:r>
            <a:r>
              <a:rPr lang="en-US" dirty="0" err="1" smtClean="0"/>
              <a:t>Myntra</a:t>
            </a:r>
            <a:r>
              <a:rPr lang="en-US" dirty="0" smtClean="0"/>
              <a:t> channels are max contributing (80%)</a:t>
            </a:r>
          </a:p>
          <a:p>
            <a:pPr algn="ctr"/>
            <a:endParaRPr lang="en-US" dirty="0" smtClean="0"/>
          </a:p>
          <a:p>
            <a:pPr algn="ctr"/>
            <a:endParaRPr lang="en-US" dirty="0"/>
          </a:p>
          <a:p>
            <a:pPr algn="ctr"/>
            <a:r>
              <a:rPr lang="en-US" sz="3600" b="1" dirty="0"/>
              <a:t>T</a:t>
            </a:r>
            <a:r>
              <a:rPr lang="en-US" sz="3600" b="1" dirty="0" smtClean="0"/>
              <a:t>o improve store sales </a:t>
            </a:r>
            <a:endParaRPr lang="en-US" dirty="0" smtClean="0"/>
          </a:p>
          <a:p>
            <a:pPr algn="ctr"/>
            <a:r>
              <a:rPr lang="en-US" dirty="0" smtClean="0"/>
              <a:t>Target </a:t>
            </a:r>
            <a:r>
              <a:rPr lang="en-US" dirty="0" err="1" smtClean="0"/>
              <a:t>womens</a:t>
            </a:r>
            <a:r>
              <a:rPr lang="en-US" dirty="0" smtClean="0"/>
              <a:t> customers of age group (30-49 </a:t>
            </a:r>
            <a:r>
              <a:rPr lang="en-US" dirty="0" err="1" smtClean="0"/>
              <a:t>yrs</a:t>
            </a:r>
            <a:r>
              <a:rPr lang="en-US" dirty="0" smtClean="0"/>
              <a:t>) living in</a:t>
            </a:r>
          </a:p>
          <a:p>
            <a:pPr algn="ctr"/>
            <a:r>
              <a:rPr lang="en-US" dirty="0" err="1" smtClean="0"/>
              <a:t>maharashtra</a:t>
            </a:r>
            <a:r>
              <a:rPr lang="en-US" dirty="0" smtClean="0"/>
              <a:t>, </a:t>
            </a:r>
            <a:r>
              <a:rPr lang="en-US" dirty="0" err="1" smtClean="0"/>
              <a:t>karnataka</a:t>
            </a:r>
            <a:r>
              <a:rPr lang="en-US" dirty="0" smtClean="0"/>
              <a:t> &amp; </a:t>
            </a:r>
            <a:r>
              <a:rPr lang="en-US" dirty="0" err="1" smtClean="0"/>
              <a:t>uttar-pradesh</a:t>
            </a:r>
            <a:r>
              <a:rPr lang="en-US" dirty="0" smtClean="0"/>
              <a:t> by showing ads/offers/coupons </a:t>
            </a:r>
            <a:r>
              <a:rPr lang="en-US" dirty="0" err="1" smtClean="0"/>
              <a:t>availiable</a:t>
            </a:r>
            <a:r>
              <a:rPr lang="en-US" dirty="0" smtClean="0"/>
              <a:t> on (Amazon, </a:t>
            </a:r>
            <a:r>
              <a:rPr lang="en-US" dirty="0" err="1" smtClean="0"/>
              <a:t>Flipkart</a:t>
            </a:r>
            <a:r>
              <a:rPr lang="en-US" dirty="0" smtClean="0"/>
              <a:t> &amp; </a:t>
            </a:r>
            <a:r>
              <a:rPr lang="en-US" dirty="0" err="1" smtClean="0"/>
              <a:t>Myntra</a:t>
            </a:r>
            <a:r>
              <a:rPr lang="en-US" dirty="0" smtClean="0"/>
              <a:t>).</a:t>
            </a:r>
            <a:endParaRPr lang="en-IN" dirty="0" smtClean="0"/>
          </a:p>
          <a:p>
            <a:endParaRPr lang="en-IN" dirty="0"/>
          </a:p>
        </p:txBody>
      </p:sp>
    </p:spTree>
    <p:extLst>
      <p:ext uri="{BB962C8B-B14F-4D97-AF65-F5344CB8AC3E}">
        <p14:creationId xmlns:p14="http://schemas.microsoft.com/office/powerpoint/2010/main" val="33206892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3744" y="2434107"/>
            <a:ext cx="8825658" cy="1300765"/>
          </a:xfrm>
        </p:spPr>
        <p:txBody>
          <a:bodyPr/>
          <a:lstStyle/>
          <a:p>
            <a:pPr algn="ctr"/>
            <a:r>
              <a:rPr lang="en-US" sz="6000" dirty="0" smtClean="0">
                <a:latin typeface="Bernard MT Condensed" panose="02050806060905020404" pitchFamily="18" charset="0"/>
              </a:rPr>
              <a:t>Thank you</a:t>
            </a:r>
            <a:endParaRPr lang="en-IN" sz="6000" dirty="0">
              <a:latin typeface="Bernard MT Condensed" panose="02050806060905020404" pitchFamily="18" charset="0"/>
            </a:endParaRPr>
          </a:p>
        </p:txBody>
      </p:sp>
    </p:spTree>
    <p:extLst>
      <p:ext uri="{BB962C8B-B14F-4D97-AF65-F5344CB8AC3E}">
        <p14:creationId xmlns:p14="http://schemas.microsoft.com/office/powerpoint/2010/main" val="3761883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52</TotalTime>
  <Words>339</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Bernard MT Condensed</vt:lpstr>
      <vt:lpstr>Calibri</vt:lpstr>
      <vt:lpstr>Calibri Light</vt:lpstr>
      <vt:lpstr>Office Theme</vt:lpstr>
      <vt:lpstr>Excel Dashboard  Portfolio</vt:lpstr>
      <vt:lpstr>PowerPoint Presentation</vt:lpstr>
      <vt:lpstr>PowerPoint Presentation</vt:lpstr>
      <vt:lpstr>PowerPoint Presentation</vt:lpstr>
      <vt:lpstr>PowerPoint Presentation</vt:lpstr>
      <vt:lpstr>PowerPoint Presentation</vt:lpstr>
      <vt:lpstr>PowerPoint Presentation</vt:lpstr>
      <vt:lpstr>Insights :-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6</cp:revision>
  <dcterms:created xsi:type="dcterms:W3CDTF">2023-04-04T14:18:23Z</dcterms:created>
  <dcterms:modified xsi:type="dcterms:W3CDTF">2023-04-04T15:10:34Z</dcterms:modified>
</cp:coreProperties>
</file>