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6" r:id="rId3"/>
    <p:sldId id="267" r:id="rId4"/>
    <p:sldId id="258" r:id="rId5"/>
    <p:sldId id="259" r:id="rId6"/>
    <p:sldId id="260" r:id="rId7"/>
    <p:sldId id="261"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2fc837455085a4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E:\aditi-gupta%20course\Bi-list\projects\Excel%20Projects\2.%20bike_buyers%20Analysis.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aditi-gupta%20course\Bi-list\projects\Excel%20Projects\2.%20bike_buyers%20Analysis.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aditi-gupta%20course\Bi-list\projects\Excel%20Projects\2.%20bike_buyers%20Analysis.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aditi-gupta%20course\Bi-list\projects\Excel%20Projects\2.%20bike_buyers%20Analysis.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aditi-gupta%20course\Bi-list\projects\Excel%20Projects\2.%20bike_buyers%20Analysis.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aditi-gupta%20course\Bi-list\projects\Excel%20Projects\2.%20bike_buyers%20Analysis.csv"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[2. bike_buyers Analysis.csv]pivot table!PivotTable3</c:name>
    <c:fmtId val="91"/>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sz="1600"/>
              <a:t>Purchase based on Avg Income</a:t>
            </a:r>
          </a:p>
        </c:rich>
      </c:tx>
      <c:layout>
        <c:manualLayout>
          <c:xMode val="edge"/>
          <c:yMode val="edge"/>
          <c:x val="0.27617805054236277"/>
          <c:y val="6.0132064744314137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2">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rgbClr val="FFC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8"/>
        <c:spPr>
          <a:solidFill>
            <a:srgbClr val="FFC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9"/>
        <c:spPr>
          <a:solidFill>
            <a:schemeClr val="accent2">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0"/>
        <c:spPr>
          <a:solidFill>
            <a:srgbClr val="FFC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s>
    <c:plotArea>
      <c:layout>
        <c:manualLayout>
          <c:layoutTarget val="inner"/>
          <c:xMode val="edge"/>
          <c:yMode val="edge"/>
          <c:x val="0.21975701490921881"/>
          <c:y val="0.24861635220125786"/>
          <c:w val="0.74244229780555782"/>
          <c:h val="0.45225474174218788"/>
        </c:manualLayout>
      </c:layout>
      <c:barChart>
        <c:barDir val="col"/>
        <c:grouping val="clustered"/>
        <c:varyColors val="0"/>
        <c:ser>
          <c:idx val="0"/>
          <c:order val="0"/>
          <c:tx>
            <c:strRef>
              <c:f>'pivot table'!$C$9:$C$10</c:f>
              <c:strCache>
                <c:ptCount val="1"/>
                <c:pt idx="0">
                  <c:v>No</c:v>
                </c:pt>
              </c:strCache>
            </c:strRef>
          </c:tx>
          <c:spPr>
            <a:solidFill>
              <a:schemeClr val="accent2">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'pivot table'!$B$11:$B$12</c:f>
              <c:strCache>
                <c:ptCount val="2"/>
                <c:pt idx="0">
                  <c:v>Female</c:v>
                </c:pt>
                <c:pt idx="1">
                  <c:v>Male</c:v>
                </c:pt>
              </c:strCache>
            </c:strRef>
          </c:cat>
          <c:val>
            <c:numRef>
              <c:f>'pivot table'!$C$11:$C$12</c:f>
              <c:numCache>
                <c:formatCode>_ * #,##0_ ;_ * \-#,##0_ ;_ * "-"??_ ;_ @_ </c:formatCode>
                <c:ptCount val="2"/>
                <c:pt idx="0">
                  <c:v>53636.36363636364</c:v>
                </c:pt>
                <c:pt idx="1">
                  <c:v>55236.220472440946</c:v>
                </c:pt>
              </c:numCache>
            </c:numRef>
          </c:val>
        </c:ser>
        <c:ser>
          <c:idx val="1"/>
          <c:order val="1"/>
          <c:tx>
            <c:strRef>
              <c:f>'pivot table'!$D$9:$D$10</c:f>
              <c:strCache>
                <c:ptCount val="1"/>
                <c:pt idx="0">
                  <c:v>Yes</c:v>
                </c:pt>
              </c:strCache>
            </c:strRef>
          </c:tx>
          <c:spPr>
            <a:solidFill>
              <a:srgbClr val="FFC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'pivot table'!$B$11:$B$12</c:f>
              <c:strCache>
                <c:ptCount val="2"/>
                <c:pt idx="0">
                  <c:v>Female</c:v>
                </c:pt>
                <c:pt idx="1">
                  <c:v>Male</c:v>
                </c:pt>
              </c:strCache>
            </c:strRef>
          </c:cat>
          <c:val>
            <c:numRef>
              <c:f>'pivot table'!$D$11:$D$12</c:f>
              <c:numCache>
                <c:formatCode>_ * #,##0_ ;_ * \-#,##0_ ;_ * "-"??_ ;_ @_ </c:formatCode>
                <c:ptCount val="2"/>
                <c:pt idx="0">
                  <c:v>55541.125541125541</c:v>
                </c:pt>
                <c:pt idx="1">
                  <c:v>59466.666666666664</c:v>
                </c:pt>
              </c:numCache>
            </c:numRef>
          </c:val>
        </c:ser>
        <c:dLbls>
          <c:showLegendKey val="0"/>
          <c:showVal val="0"/>
          <c:showCatName val="0"/>
          <c:showSerName val="0"/>
          <c:showPercent val="0"/>
          <c:showBubbleSize val="0"/>
        </c:dLbls>
        <c:gapWidth val="100"/>
        <c:overlap val="-24"/>
        <c:axId val="1332287120"/>
        <c:axId val="1332288752"/>
      </c:barChart>
      <c:catAx>
        <c:axId val="133228712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332288752"/>
        <c:crosses val="autoZero"/>
        <c:auto val="1"/>
        <c:lblAlgn val="ctr"/>
        <c:lblOffset val="100"/>
        <c:noMultiLvlLbl val="0"/>
      </c:catAx>
      <c:valAx>
        <c:axId val="1332288752"/>
        <c:scaling>
          <c:orientation val="minMax"/>
        </c:scaling>
        <c:delete val="0"/>
        <c:axPos val="l"/>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IN"/>
                  <a:t>Income</a:t>
                </a:r>
              </a:p>
            </c:rich>
          </c:tx>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_ * #,##0_ ;_ * \-#,##0_ ;_ * &quot;-&quot;??_ ;_ @_ "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33228712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2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solidFill>
        <a:schemeClr val="tx1"/>
      </a:solidFill>
    </a:ln>
    <a:effectLst/>
  </c:spPr>
  <c:txPr>
    <a:bodyPr/>
    <a:lstStyle/>
    <a:p>
      <a:pPr>
        <a:defRPr sz="1200"/>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[2. bike_buyers Analysis.csv]pivot table!PivotTable7</c:name>
    <c:fmtId val="41"/>
  </c:pivotSource>
  <c:chart>
    <c:title>
      <c:tx>
        <c:rich>
          <a:bodyPr rot="0" spcFirstLastPara="1" vertOverflow="ellipsis" vert="horz" wrap="square" anchor="ctr" anchorCtr="1"/>
          <a:lstStyle/>
          <a:p>
            <a:pPr>
              <a:defRPr sz="1680" b="1" i="0" u="none" strike="noStrike" kern="1200" baseline="0">
                <a:solidFill>
                  <a:schemeClr val="tx1">
                    <a:lumMod val="65000"/>
                    <a:lumOff val="35000"/>
                  </a:schemeClr>
                </a:solidFill>
                <a:latin typeface="+mn-lt"/>
                <a:ea typeface="+mn-ea"/>
                <a:cs typeface="+mn-cs"/>
              </a:defRPr>
            </a:pPr>
            <a:r>
              <a:rPr lang="en-IN"/>
              <a:t>Avg Income of Marital Status</a:t>
            </a:r>
          </a:p>
        </c:rich>
      </c:tx>
      <c:layout>
        <c:manualLayout>
          <c:xMode val="edge"/>
          <c:yMode val="edge"/>
          <c:x val="0.32720114188766003"/>
          <c:y val="4.8298726172741918E-2"/>
        </c:manualLayout>
      </c:layout>
      <c:overlay val="0"/>
      <c:spPr>
        <a:noFill/>
        <a:ln>
          <a:noFill/>
        </a:ln>
        <a:effectLst/>
      </c:spPr>
      <c:txPr>
        <a:bodyPr rot="0" spcFirstLastPara="1" vertOverflow="ellipsis" vert="horz" wrap="square" anchor="ctr" anchorCtr="1"/>
        <a:lstStyle/>
        <a:p>
          <a:pPr>
            <a:defRPr sz="168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rgbClr val="C00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7"/>
        <c:spPr>
          <a:solidFill>
            <a:srgbClr val="FFC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8"/>
        <c:spPr>
          <a:solidFill>
            <a:srgbClr val="C00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9"/>
        <c:spPr>
          <a:solidFill>
            <a:srgbClr val="FFC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1"/>
        <c:spPr>
          <a:solidFill>
            <a:srgbClr val="C00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2"/>
        <c:spPr>
          <a:solidFill>
            <a:srgbClr val="FFC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3"/>
        <c:spPr>
          <a:solidFill>
            <a:srgbClr val="C00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4"/>
        <c:spPr>
          <a:solidFill>
            <a:srgbClr val="FFC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6"/>
        <c:spPr>
          <a:solidFill>
            <a:srgbClr val="C00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7"/>
        <c:spPr>
          <a:solidFill>
            <a:srgbClr val="FFC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8"/>
        <c:spPr>
          <a:solidFill>
            <a:srgbClr val="C00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9"/>
        <c:spPr>
          <a:solidFill>
            <a:srgbClr val="FFC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s>
    <c:plotArea>
      <c:layout>
        <c:manualLayout>
          <c:layoutTarget val="inner"/>
          <c:xMode val="edge"/>
          <c:yMode val="edge"/>
          <c:x val="0.16982746428040729"/>
          <c:y val="0.11199732322160916"/>
          <c:w val="0.58717090129805094"/>
          <c:h val="0.64262857235724791"/>
        </c:manualLayout>
      </c:layout>
      <c:barChart>
        <c:barDir val="col"/>
        <c:grouping val="clustered"/>
        <c:varyColors val="0"/>
        <c:ser>
          <c:idx val="0"/>
          <c:order val="0"/>
          <c:tx>
            <c:strRef>
              <c:f>'pivot table'!$B$131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Pt>
            <c:idx val="0"/>
            <c:invertIfNegative val="0"/>
            <c:bubble3D val="0"/>
            <c:spPr>
              <a:solidFill>
                <a:srgbClr val="C00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1"/>
            <c:invertIfNegative val="0"/>
            <c:bubble3D val="0"/>
            <c:spPr>
              <a:solidFill>
                <a:srgbClr val="FFC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2"/>
            <c:invertIfNegative val="0"/>
            <c:bubble3D val="0"/>
            <c:spPr>
              <a:solidFill>
                <a:srgbClr val="C00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3"/>
            <c:invertIfNegative val="0"/>
            <c:bubble3D val="0"/>
            <c:spPr>
              <a:solidFill>
                <a:srgbClr val="FFC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cat>
            <c:multiLvlStrRef>
              <c:f>'pivot table'!$A$132:$A$137</c:f>
              <c:multiLvlStrCache>
                <c:ptCount val="4"/>
                <c:lvl>
                  <c:pt idx="0">
                    <c:v>Female</c:v>
                  </c:pt>
                  <c:pt idx="1">
                    <c:v>Male</c:v>
                  </c:pt>
                  <c:pt idx="2">
                    <c:v>Female</c:v>
                  </c:pt>
                  <c:pt idx="3">
                    <c:v>Male</c:v>
                  </c:pt>
                </c:lvl>
                <c:lvl>
                  <c:pt idx="0">
                    <c:v>Married</c:v>
                  </c:pt>
                  <c:pt idx="2">
                    <c:v>Single</c:v>
                  </c:pt>
                </c:lvl>
              </c:multiLvlStrCache>
            </c:multiLvlStrRef>
          </c:cat>
          <c:val>
            <c:numRef>
              <c:f>'pivot table'!$B$132:$B$137</c:f>
              <c:numCache>
                <c:formatCode>0</c:formatCode>
                <c:ptCount val="4"/>
                <c:pt idx="0">
                  <c:v>56794.871794871797</c:v>
                </c:pt>
                <c:pt idx="1">
                  <c:v>59647.887323943665</c:v>
                </c:pt>
                <c:pt idx="2">
                  <c:v>52384.937238493723</c:v>
                </c:pt>
                <c:pt idx="3">
                  <c:v>53692.307692307695</c:v>
                </c:pt>
              </c:numCache>
            </c:numRef>
          </c:val>
        </c:ser>
        <c:dLbls>
          <c:showLegendKey val="0"/>
          <c:showVal val="0"/>
          <c:showCatName val="0"/>
          <c:showSerName val="0"/>
          <c:showPercent val="0"/>
          <c:showBubbleSize val="0"/>
        </c:dLbls>
        <c:gapWidth val="100"/>
        <c:overlap val="-24"/>
        <c:axId val="1226892640"/>
        <c:axId val="1226894816"/>
      </c:barChart>
      <c:catAx>
        <c:axId val="122689264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6894816"/>
        <c:crosses val="autoZero"/>
        <c:auto val="1"/>
        <c:lblAlgn val="ctr"/>
        <c:lblOffset val="100"/>
        <c:noMultiLvlLbl val="0"/>
      </c:catAx>
      <c:valAx>
        <c:axId val="1226894816"/>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689264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4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sz="14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[2. bike_buyers Analysis.csv]pivot table!PivotTable5</c:name>
    <c:fmtId val="7"/>
  </c:pivotSource>
  <c:chart>
    <c:title>
      <c:tx>
        <c:rich>
          <a:bodyPr rot="0" spcFirstLastPara="1" vertOverflow="ellipsis" vert="horz" wrap="square" anchor="ctr" anchorCtr="1"/>
          <a:lstStyle/>
          <a:p>
            <a:pPr>
              <a:defRPr sz="1440" b="1" i="0" u="none" strike="noStrike" kern="1200" baseline="0">
                <a:solidFill>
                  <a:schemeClr val="tx1">
                    <a:lumMod val="65000"/>
                    <a:lumOff val="35000"/>
                  </a:schemeClr>
                </a:solidFill>
                <a:latin typeface="+mn-lt"/>
                <a:ea typeface="+mn-ea"/>
                <a:cs typeface="+mn-cs"/>
              </a:defRPr>
            </a:pPr>
            <a:r>
              <a:rPr lang="en-IN"/>
              <a:t>Purchases as per Ages</a:t>
            </a:r>
          </a:p>
        </c:rich>
      </c:tx>
      <c:layout>
        <c:manualLayout>
          <c:xMode val="edge"/>
          <c:yMode val="edge"/>
          <c:x val="0.27436727732365018"/>
          <c:y val="5.2107279693486587E-2"/>
        </c:manualLayout>
      </c:layout>
      <c:overlay val="0"/>
      <c:spPr>
        <a:noFill/>
        <a:ln>
          <a:noFill/>
        </a:ln>
        <a:effectLst/>
      </c:spPr>
      <c:txPr>
        <a:bodyPr rot="0" spcFirstLastPara="1" vertOverflow="ellipsis" vert="horz" wrap="square" anchor="ctr" anchorCtr="1"/>
        <a:lstStyle/>
        <a:p>
          <a:pPr>
            <a:defRPr sz="144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3"/>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7"/>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pivotFmt>
    </c:pivotFmts>
    <c:plotArea>
      <c:layout/>
      <c:pieChart>
        <c:varyColors val="1"/>
        <c:ser>
          <c:idx val="0"/>
          <c:order val="0"/>
          <c:tx>
            <c:strRef>
              <c:f>'pivot table'!$B$68:$B$69</c:f>
              <c:strCache>
                <c:ptCount val="1"/>
                <c:pt idx="0">
                  <c:v>No</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'pivot table'!$A$70:$A$72</c:f>
              <c:strCache>
                <c:ptCount val="3"/>
                <c:pt idx="0">
                  <c:v>Adolescent</c:v>
                </c:pt>
                <c:pt idx="1">
                  <c:v>Middle Age</c:v>
                </c:pt>
                <c:pt idx="2">
                  <c:v>Old Age</c:v>
                </c:pt>
              </c:strCache>
            </c:strRef>
          </c:cat>
          <c:val>
            <c:numRef>
              <c:f>'pivot table'!$B$70:$B$72</c:f>
              <c:numCache>
                <c:formatCode>General</c:formatCode>
                <c:ptCount val="3"/>
                <c:pt idx="0">
                  <c:v>68</c:v>
                </c:pt>
                <c:pt idx="1">
                  <c:v>285</c:v>
                </c:pt>
                <c:pt idx="2">
                  <c:v>143</c:v>
                </c:pt>
              </c:numCache>
            </c:numRef>
          </c:val>
        </c:ser>
        <c:ser>
          <c:idx val="1"/>
          <c:order val="1"/>
          <c:tx>
            <c:strRef>
              <c:f>'pivot table'!$C$68:$C$69</c:f>
              <c:strCache>
                <c:ptCount val="1"/>
                <c:pt idx="0">
                  <c:v>Yes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Pt>
          <c:cat>
            <c:strRef>
              <c:f>'pivot table'!$A$70:$A$72</c:f>
              <c:strCache>
                <c:ptCount val="3"/>
                <c:pt idx="0">
                  <c:v>Adolescent</c:v>
                </c:pt>
                <c:pt idx="1">
                  <c:v>Middle Age</c:v>
                </c:pt>
                <c:pt idx="2">
                  <c:v>Old Age</c:v>
                </c:pt>
              </c:strCache>
            </c:strRef>
          </c:cat>
          <c:val>
            <c:numRef>
              <c:f>'pivot table'!$C$70:$C$72</c:f>
              <c:numCache>
                <c:formatCode>General</c:formatCode>
                <c:ptCount val="3"/>
                <c:pt idx="0">
                  <c:v>37</c:v>
                </c:pt>
                <c:pt idx="1">
                  <c:v>339</c:v>
                </c:pt>
                <c:pt idx="2">
                  <c:v>80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sz="12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[2. bike_buyers Analysis.csv]pivot table!PivotTable11</c:name>
    <c:fmtId val="16"/>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sz="1600"/>
              <a:t>Car &amp; Bike Per Customer</a:t>
            </a:r>
          </a:p>
        </c:rich>
      </c:tx>
      <c:layout>
        <c:manualLayout>
          <c:xMode val="edge"/>
          <c:yMode val="edge"/>
          <c:x val="0.31710087596370523"/>
          <c:y val="4.6920806668419524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0"/>
        <c:spPr>
          <a:gradFill rotWithShape="1">
            <a:gsLst>
              <a:gs pos="0">
                <a:schemeClr val="accent1">
                  <a:tint val="98000"/>
                  <a:lumMod val="114000"/>
                </a:schemeClr>
              </a:gs>
              <a:gs pos="100000">
                <a:schemeClr val="accent1">
                  <a:shade val="90000"/>
                  <a:lumMod val="84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s>
    <c:plotArea>
      <c:layout>
        <c:manualLayout>
          <c:layoutTarget val="inner"/>
          <c:xMode val="edge"/>
          <c:yMode val="edge"/>
          <c:x val="0.10062339012115828"/>
          <c:y val="0.12789983824021114"/>
          <c:w val="0.83057036324739242"/>
          <c:h val="0.77914849630580318"/>
        </c:manualLayout>
      </c:layout>
      <c:barChart>
        <c:barDir val="col"/>
        <c:grouping val="clustered"/>
        <c:varyColors val="0"/>
        <c:ser>
          <c:idx val="0"/>
          <c:order val="0"/>
          <c:tx>
            <c:strRef>
              <c:f>'pivot table'!$B$196:$B$197</c:f>
              <c:strCache>
                <c:ptCount val="1"/>
                <c:pt idx="0">
                  <c:v>No</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'pivot table'!$A$198:$A$202</c:f>
              <c:strCache>
                <c:ptCount val="5"/>
                <c:pt idx="0">
                  <c:v>0</c:v>
                </c:pt>
                <c:pt idx="1">
                  <c:v>1</c:v>
                </c:pt>
                <c:pt idx="2">
                  <c:v>2</c:v>
                </c:pt>
                <c:pt idx="3">
                  <c:v>3</c:v>
                </c:pt>
                <c:pt idx="4">
                  <c:v>4</c:v>
                </c:pt>
              </c:strCache>
            </c:strRef>
          </c:cat>
          <c:val>
            <c:numRef>
              <c:f>'pivot table'!$B$198:$B$202</c:f>
              <c:numCache>
                <c:formatCode>General</c:formatCode>
                <c:ptCount val="5"/>
                <c:pt idx="0">
                  <c:v>88</c:v>
                </c:pt>
                <c:pt idx="1">
                  <c:v>111</c:v>
                </c:pt>
                <c:pt idx="2">
                  <c:v>210</c:v>
                </c:pt>
                <c:pt idx="3">
                  <c:v>50</c:v>
                </c:pt>
                <c:pt idx="4">
                  <c:v>37</c:v>
                </c:pt>
              </c:numCache>
            </c:numRef>
          </c:val>
        </c:ser>
        <c:dLbls>
          <c:showLegendKey val="0"/>
          <c:showVal val="0"/>
          <c:showCatName val="0"/>
          <c:showSerName val="0"/>
          <c:showPercent val="0"/>
          <c:showBubbleSize val="0"/>
        </c:dLbls>
        <c:gapWidth val="219"/>
        <c:axId val="1331716192"/>
        <c:axId val="1331717824"/>
      </c:barChart>
      <c:lineChart>
        <c:grouping val="standard"/>
        <c:varyColors val="0"/>
        <c:ser>
          <c:idx val="1"/>
          <c:order val="1"/>
          <c:tx>
            <c:strRef>
              <c:f>'pivot table'!$C$196:$C$197</c:f>
              <c:strCache>
                <c:ptCount val="1"/>
                <c:pt idx="0">
                  <c:v>Yes</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cat>
            <c:strRef>
              <c:f>'pivot table'!$A$198:$A$202</c:f>
              <c:strCache>
                <c:ptCount val="5"/>
                <c:pt idx="0">
                  <c:v>0</c:v>
                </c:pt>
                <c:pt idx="1">
                  <c:v>1</c:v>
                </c:pt>
                <c:pt idx="2">
                  <c:v>2</c:v>
                </c:pt>
                <c:pt idx="3">
                  <c:v>3</c:v>
                </c:pt>
                <c:pt idx="4">
                  <c:v>4</c:v>
                </c:pt>
              </c:strCache>
            </c:strRef>
          </c:cat>
          <c:val>
            <c:numRef>
              <c:f>'pivot table'!$C$198:$C$202</c:f>
              <c:numCache>
                <c:formatCode>General</c:formatCode>
                <c:ptCount val="5"/>
                <c:pt idx="0">
                  <c:v>138</c:v>
                </c:pt>
                <c:pt idx="1">
                  <c:v>148</c:v>
                </c:pt>
                <c:pt idx="2">
                  <c:v>121</c:v>
                </c:pt>
                <c:pt idx="3">
                  <c:v>32</c:v>
                </c:pt>
                <c:pt idx="4">
                  <c:v>17</c:v>
                </c:pt>
              </c:numCache>
            </c:numRef>
          </c:val>
          <c:smooth val="0"/>
        </c:ser>
        <c:dLbls>
          <c:showLegendKey val="0"/>
          <c:showVal val="0"/>
          <c:showCatName val="0"/>
          <c:showSerName val="0"/>
          <c:showPercent val="0"/>
          <c:showBubbleSize val="0"/>
        </c:dLbls>
        <c:marker val="1"/>
        <c:smooth val="0"/>
        <c:axId val="1331716192"/>
        <c:axId val="1331717824"/>
      </c:lineChart>
      <c:catAx>
        <c:axId val="133171619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331717824"/>
        <c:crosses val="autoZero"/>
        <c:auto val="1"/>
        <c:lblAlgn val="ctr"/>
        <c:lblOffset val="100"/>
        <c:noMultiLvlLbl val="0"/>
      </c:catAx>
      <c:valAx>
        <c:axId val="133171782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33171619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sz="12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[2. bike_buyers Analysis.csv]pivot table!PivotTable6</c:name>
    <c:fmtId val="7"/>
  </c:pivotSource>
  <c:chart>
    <c:title>
      <c:tx>
        <c:rich>
          <a:bodyPr rot="0" spcFirstLastPara="1" vertOverflow="ellipsis" vert="horz" wrap="square" anchor="ctr" anchorCtr="1"/>
          <a:lstStyle/>
          <a:p>
            <a:pPr>
              <a:defRPr sz="1800" b="1" i="0" u="none" strike="noStrike" kern="1200" baseline="0">
                <a:solidFill>
                  <a:schemeClr val="tx2"/>
                </a:solidFill>
                <a:latin typeface="+mn-lt"/>
                <a:ea typeface="+mn-ea"/>
                <a:cs typeface="+mn-cs"/>
              </a:defRPr>
            </a:pPr>
            <a:r>
              <a:rPr lang="en-US" sz="1800"/>
              <a:t>Purchases as Per Regions</a:t>
            </a:r>
          </a:p>
        </c:rich>
      </c:tx>
      <c:layout>
        <c:manualLayout>
          <c:xMode val="edge"/>
          <c:yMode val="edge"/>
          <c:x val="0.34669347507105991"/>
          <c:y val="5.5330443453656605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tx2"/>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spPr>
          <a:gradFill rotWithShape="1">
            <a:gsLst>
              <a:gs pos="0">
                <a:schemeClr val="accent1">
                  <a:tint val="98000"/>
                  <a:lumMod val="114000"/>
                </a:schemeClr>
              </a:gs>
              <a:gs pos="100000">
                <a:schemeClr val="accent1">
                  <a:shade val="90000"/>
                  <a:lumMod val="84000"/>
                </a:schemeClr>
              </a:gs>
            </a:gsLst>
            <a:lin ang="5400000" scaled="0"/>
          </a:gradFill>
          <a:ln>
            <a:noFill/>
          </a:ln>
          <a:effectLst/>
        </c:spPr>
        <c:marker>
          <c:symbol val="circle"/>
          <c:size val="6"/>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gradFill rotWithShape="1">
            <a:gsLst>
              <a:gs pos="0">
                <a:schemeClr val="accent1">
                  <a:tint val="98000"/>
                  <a:lumMod val="114000"/>
                </a:schemeClr>
              </a:gs>
              <a:gs pos="100000">
                <a:schemeClr val="accent1">
                  <a:shade val="90000"/>
                  <a:lumMod val="84000"/>
                </a:schemeClr>
              </a:gs>
            </a:gsLst>
            <a:lin ang="5400000" scaled="0"/>
          </a:gradFill>
          <a:ln>
            <a:noFill/>
          </a:ln>
          <a:effectLst/>
        </c:spPr>
        <c:dLbl>
          <c:idx val="0"/>
          <c:layout>
            <c:manualLayout>
              <c:x val="0.125"/>
              <c:y val="6.5359443487497558E-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gradFill rotWithShape="1">
            <a:gsLst>
              <a:gs pos="0">
                <a:schemeClr val="accent1">
                  <a:tint val="98000"/>
                  <a:lumMod val="114000"/>
                </a:schemeClr>
              </a:gs>
              <a:gs pos="100000">
                <a:schemeClr val="accent1">
                  <a:shade val="90000"/>
                  <a:lumMod val="84000"/>
                </a:schemeClr>
              </a:gs>
            </a:gsLst>
            <a:lin ang="5400000" scaled="0"/>
          </a:gradFill>
          <a:ln>
            <a:noFill/>
          </a:ln>
          <a:effectLst/>
        </c:spPr>
        <c:dLbl>
          <c:idx val="0"/>
          <c:layout>
            <c:manualLayout>
              <c:x val="-0.14236111111111113"/>
              <c:y val="3.26797217437487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2206884295713036"/>
                  <c:h val="0.178471422741278"/>
                </c:manualLayout>
              </c15:layout>
            </c:ext>
          </c:extLst>
        </c:dLbl>
      </c:pivotFmt>
      <c:pivotFmt>
        <c:idx val="8"/>
        <c:spPr>
          <a:gradFill rotWithShape="1">
            <a:gsLst>
              <a:gs pos="0">
                <a:schemeClr val="accent1">
                  <a:tint val="98000"/>
                  <a:lumMod val="114000"/>
                </a:schemeClr>
              </a:gs>
              <a:gs pos="100000">
                <a:schemeClr val="accent1">
                  <a:shade val="90000"/>
                  <a:lumMod val="84000"/>
                </a:schemeClr>
              </a:gs>
            </a:gsLst>
            <a:lin ang="5400000" scaled="0"/>
          </a:gradFill>
          <a:ln>
            <a:noFill/>
          </a:ln>
          <a:effectLst/>
        </c:spPr>
        <c:dLbl>
          <c:idx val="0"/>
          <c:layout>
            <c:manualLayout>
              <c:x val="-7.6388888888888909E-2"/>
              <c:y val="-0.11111105392874586"/>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gradFill rotWithShape="1">
            <a:gsLst>
              <a:gs pos="0">
                <a:schemeClr val="accent1">
                  <a:tint val="98000"/>
                  <a:lumMod val="114000"/>
                </a:schemeClr>
              </a:gs>
              <a:gs pos="100000">
                <a:schemeClr val="accent1">
                  <a:shade val="90000"/>
                  <a:lumMod val="84000"/>
                </a:schemeClr>
              </a:gs>
            </a:gsLst>
            <a:lin ang="5400000" scaled="0"/>
          </a:gra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gradFill rotWithShape="1">
            <a:gsLst>
              <a:gs pos="0">
                <a:schemeClr val="accent1">
                  <a:tint val="98000"/>
                  <a:lumMod val="114000"/>
                </a:schemeClr>
              </a:gs>
              <a:gs pos="100000">
                <a:schemeClr val="accent1">
                  <a:shade val="90000"/>
                  <a:lumMod val="84000"/>
                </a:schemeClr>
              </a:gs>
            </a:gsLst>
            <a:lin ang="5400000" scaled="0"/>
          </a:gradFill>
          <a:ln>
            <a:noFill/>
          </a:ln>
          <a:effectLst/>
        </c:spPr>
        <c:dLbl>
          <c:idx val="0"/>
          <c:layout>
            <c:manualLayout>
              <c:x val="0.125"/>
              <c:y val="6.5359443487497558E-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gradFill rotWithShape="1">
            <a:gsLst>
              <a:gs pos="0">
                <a:schemeClr val="accent1">
                  <a:tint val="98000"/>
                  <a:lumMod val="114000"/>
                </a:schemeClr>
              </a:gs>
              <a:gs pos="100000">
                <a:schemeClr val="accent1">
                  <a:shade val="90000"/>
                  <a:lumMod val="84000"/>
                </a:schemeClr>
              </a:gs>
            </a:gsLst>
            <a:lin ang="5400000" scaled="0"/>
          </a:gradFill>
          <a:ln>
            <a:noFill/>
          </a:ln>
          <a:effectLst/>
        </c:spPr>
        <c:dLbl>
          <c:idx val="0"/>
          <c:layout>
            <c:manualLayout>
              <c:x val="-0.14236111111111113"/>
              <c:y val="3.26797217437487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2206884295713036"/>
                  <c:h val="0.178471422741278"/>
                </c:manualLayout>
              </c15:layout>
            </c:ext>
          </c:extLst>
        </c:dLbl>
      </c:pivotFmt>
      <c:pivotFmt>
        <c:idx val="12"/>
        <c:spPr>
          <a:gradFill rotWithShape="1">
            <a:gsLst>
              <a:gs pos="0">
                <a:schemeClr val="accent1">
                  <a:tint val="98000"/>
                  <a:lumMod val="114000"/>
                </a:schemeClr>
              </a:gs>
              <a:gs pos="100000">
                <a:schemeClr val="accent1">
                  <a:shade val="90000"/>
                  <a:lumMod val="84000"/>
                </a:schemeClr>
              </a:gs>
            </a:gsLst>
            <a:lin ang="5400000" scaled="0"/>
          </a:gradFill>
          <a:ln>
            <a:noFill/>
          </a:ln>
          <a:effectLst/>
        </c:spPr>
        <c:dLbl>
          <c:idx val="0"/>
          <c:layout>
            <c:manualLayout>
              <c:x val="-7.6388888888888909E-2"/>
              <c:y val="-0.11111105392874586"/>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gradFill rotWithShape="1">
            <a:gsLst>
              <a:gs pos="0">
                <a:schemeClr val="accent1">
                  <a:tint val="98000"/>
                  <a:lumMod val="114000"/>
                </a:schemeClr>
              </a:gs>
              <a:gs pos="100000">
                <a:schemeClr val="accent1">
                  <a:shade val="90000"/>
                  <a:lumMod val="84000"/>
                </a:schemeClr>
              </a:gs>
            </a:gsLst>
            <a:lin ang="5400000" scaled="0"/>
          </a:gra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gradFill rotWithShape="1">
            <a:gsLst>
              <a:gs pos="0">
                <a:schemeClr val="accent1">
                  <a:tint val="98000"/>
                  <a:lumMod val="114000"/>
                </a:schemeClr>
              </a:gs>
              <a:gs pos="100000">
                <a:schemeClr val="accent1">
                  <a:shade val="90000"/>
                  <a:lumMod val="84000"/>
                </a:schemeClr>
              </a:gs>
            </a:gsLst>
            <a:lin ang="5400000" scaled="0"/>
          </a:gradFill>
          <a:ln>
            <a:noFill/>
          </a:ln>
          <a:effectLst/>
        </c:spPr>
        <c:dLbl>
          <c:idx val="0"/>
          <c:layout>
            <c:manualLayout>
              <c:x val="0.125"/>
              <c:y val="6.5359443487497558E-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5"/>
        <c:spPr>
          <a:gradFill rotWithShape="1">
            <a:gsLst>
              <a:gs pos="0">
                <a:schemeClr val="accent1">
                  <a:tint val="98000"/>
                  <a:lumMod val="114000"/>
                </a:schemeClr>
              </a:gs>
              <a:gs pos="100000">
                <a:schemeClr val="accent1">
                  <a:shade val="90000"/>
                  <a:lumMod val="84000"/>
                </a:schemeClr>
              </a:gs>
            </a:gsLst>
            <a:lin ang="5400000" scaled="0"/>
          </a:gradFill>
          <a:ln>
            <a:noFill/>
          </a:ln>
          <a:effectLst/>
        </c:spPr>
        <c:dLbl>
          <c:idx val="0"/>
          <c:layout>
            <c:manualLayout>
              <c:x val="-0.14236111111111113"/>
              <c:y val="3.26797217437487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22206884295713036"/>
                  <c:h val="0.178471422741278"/>
                </c:manualLayout>
              </c15:layout>
            </c:ext>
          </c:extLst>
        </c:dLbl>
      </c:pivotFmt>
      <c:pivotFmt>
        <c:idx val="16"/>
        <c:spPr>
          <a:gradFill rotWithShape="1">
            <a:gsLst>
              <a:gs pos="0">
                <a:schemeClr val="accent1">
                  <a:tint val="98000"/>
                  <a:lumMod val="114000"/>
                </a:schemeClr>
              </a:gs>
              <a:gs pos="100000">
                <a:schemeClr val="accent1">
                  <a:shade val="90000"/>
                  <a:lumMod val="84000"/>
                </a:schemeClr>
              </a:gs>
            </a:gsLst>
            <a:lin ang="5400000" scaled="0"/>
          </a:gradFill>
          <a:ln>
            <a:noFill/>
          </a:ln>
          <a:effectLst/>
        </c:spPr>
        <c:dLbl>
          <c:idx val="0"/>
          <c:layout>
            <c:manualLayout>
              <c:x val="-7.6388888888888909E-2"/>
              <c:y val="-0.11111105392874586"/>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doughnutChart>
        <c:varyColors val="1"/>
        <c:ser>
          <c:idx val="0"/>
          <c:order val="0"/>
          <c:tx>
            <c:strRef>
              <c:f>'pivot table'!$B$96</c:f>
              <c:strCache>
                <c:ptCount val="1"/>
                <c:pt idx="0">
                  <c:v>Total</c:v>
                </c:pt>
              </c:strCache>
            </c:strRef>
          </c:tx>
          <c:dPt>
            <c:idx val="0"/>
            <c:bubble3D val="0"/>
            <c:spPr>
              <a:gradFill rotWithShape="1">
                <a:gsLst>
                  <a:gs pos="0">
                    <a:schemeClr val="accent1">
                      <a:tint val="98000"/>
                      <a:lumMod val="114000"/>
                    </a:schemeClr>
                  </a:gs>
                  <a:gs pos="100000">
                    <a:schemeClr val="accent1">
                      <a:shade val="90000"/>
                      <a:lumMod val="84000"/>
                    </a:schemeClr>
                  </a:gs>
                </a:gsLst>
                <a:lin ang="5400000" scaled="0"/>
              </a:gradFill>
              <a:ln>
                <a:noFill/>
              </a:ln>
              <a:effectLst/>
            </c:spPr>
          </c:dPt>
          <c:dPt>
            <c:idx val="1"/>
            <c:bubble3D val="0"/>
            <c:spPr>
              <a:gradFill rotWithShape="1">
                <a:gsLst>
                  <a:gs pos="0">
                    <a:schemeClr val="accent3">
                      <a:tint val="98000"/>
                      <a:lumMod val="114000"/>
                    </a:schemeClr>
                  </a:gs>
                  <a:gs pos="100000">
                    <a:schemeClr val="accent3">
                      <a:shade val="90000"/>
                      <a:lumMod val="84000"/>
                    </a:schemeClr>
                  </a:gs>
                </a:gsLst>
                <a:lin ang="5400000" scaled="0"/>
              </a:gradFill>
              <a:ln>
                <a:noFill/>
              </a:ln>
              <a:effectLst/>
            </c:spPr>
          </c:dPt>
          <c:dPt>
            <c:idx val="2"/>
            <c:bubble3D val="0"/>
            <c:spPr>
              <a:gradFill rotWithShape="1">
                <a:gsLst>
                  <a:gs pos="0">
                    <a:schemeClr val="accent5">
                      <a:tint val="98000"/>
                      <a:lumMod val="114000"/>
                    </a:schemeClr>
                  </a:gs>
                  <a:gs pos="100000">
                    <a:schemeClr val="accent5">
                      <a:shade val="90000"/>
                      <a:lumMod val="84000"/>
                    </a:schemeClr>
                  </a:gs>
                </a:gsLst>
                <a:lin ang="5400000" scaled="0"/>
              </a:gradFill>
              <a:ln>
                <a:noFill/>
              </a:ln>
              <a:effectLst/>
            </c:spPr>
          </c:dPt>
          <c:dLbls>
            <c:dLbl>
              <c:idx val="0"/>
              <c:layout>
                <c:manualLayout>
                  <c:x val="0.125"/>
                  <c:y val="6.5359443487497558E-3"/>
                </c:manualLayout>
              </c:layout>
              <c:showLegendKey val="0"/>
              <c:showVal val="1"/>
              <c:showCatName val="1"/>
              <c:showSerName val="0"/>
              <c:showPercent val="1"/>
              <c:showBubbleSize val="0"/>
              <c:extLst>
                <c:ext xmlns:c15="http://schemas.microsoft.com/office/drawing/2012/chart" uri="{CE6537A1-D6FC-4f65-9D91-7224C49458BB}">
                  <c15:layout/>
                </c:ext>
              </c:extLst>
            </c:dLbl>
            <c:dLbl>
              <c:idx val="1"/>
              <c:layout>
                <c:manualLayout>
                  <c:x val="-0.14236111111111113"/>
                  <c:y val="3.267972174374878E-2"/>
                </c:manualLayout>
              </c:layout>
              <c:showLegendKey val="0"/>
              <c:showVal val="1"/>
              <c:showCatName val="1"/>
              <c:showSerName val="0"/>
              <c:showPercent val="1"/>
              <c:showBubbleSize val="0"/>
              <c:extLst>
                <c:ext xmlns:c15="http://schemas.microsoft.com/office/drawing/2012/chart" uri="{CE6537A1-D6FC-4f65-9D91-7224C49458BB}">
                  <c15:layout>
                    <c:manualLayout>
                      <c:w val="0.22206884295713036"/>
                      <c:h val="0.178471422741278"/>
                    </c:manualLayout>
                  </c15:layout>
                </c:ext>
              </c:extLst>
            </c:dLbl>
            <c:dLbl>
              <c:idx val="2"/>
              <c:layout>
                <c:manualLayout>
                  <c:x val="-7.6388888888888909E-2"/>
                  <c:y val="-0.11111105392874586"/>
                </c:manualLayout>
              </c:layout>
              <c:showLegendKey val="0"/>
              <c:showVal val="1"/>
              <c:showCatName val="1"/>
              <c:showSerName val="0"/>
              <c:showPercent val="1"/>
              <c:showBubbleSize val="0"/>
              <c:extLst>
                <c:ext xmlns:c15="http://schemas.microsoft.com/office/drawing/2012/chart" uri="{CE6537A1-D6FC-4f65-9D91-7224C49458BB}">
                  <c15:layout/>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0" i="0" u="none" strike="noStrike" kern="1200" baseline="0">
                    <a:solidFill>
                      <a:schemeClr val="dk2">
                        <a:lumMod val="75000"/>
                      </a:schemeClr>
                    </a:solidFill>
                    <a:latin typeface="+mn-lt"/>
                    <a:ea typeface="+mn-ea"/>
                    <a:cs typeface="+mn-cs"/>
                  </a:defRPr>
                </a:pPr>
                <a:endParaRPr lang="en-US"/>
              </a:p>
            </c:txPr>
            <c:showLegendKey val="0"/>
            <c:showVal val="1"/>
            <c:showCatName val="1"/>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'pivot table'!$A$97:$A$100</c:f>
              <c:strCache>
                <c:ptCount val="3"/>
                <c:pt idx="0">
                  <c:v>Europe</c:v>
                </c:pt>
                <c:pt idx="1">
                  <c:v>North America</c:v>
                </c:pt>
                <c:pt idx="2">
                  <c:v>Pacific</c:v>
                </c:pt>
              </c:strCache>
            </c:strRef>
          </c:cat>
          <c:val>
            <c:numRef>
              <c:f>'pivot table'!$B$97:$B$100</c:f>
              <c:numCache>
                <c:formatCode>General</c:formatCode>
                <c:ptCount val="3"/>
                <c:pt idx="0">
                  <c:v>286</c:v>
                </c:pt>
                <c:pt idx="1">
                  <c:v>486</c:v>
                </c:pt>
                <c:pt idx="2">
                  <c:v>180</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2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sz="12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[2. bike_buyers Analysis.csv]pivot table!PivotTable4</c:name>
    <c:fmtId val="22"/>
  </c:pivotSource>
  <c:chart>
    <c:title>
      <c:tx>
        <c:rich>
          <a:bodyPr rot="0" spcFirstLastPara="1" vertOverflow="ellipsis" vert="horz" wrap="square" anchor="ctr" anchorCtr="1"/>
          <a:lstStyle/>
          <a:p>
            <a:pPr>
              <a:defRPr sz="1680" b="1" i="0" u="none" strike="noStrike" kern="1200" baseline="0">
                <a:solidFill>
                  <a:schemeClr val="tx1">
                    <a:lumMod val="65000"/>
                    <a:lumOff val="35000"/>
                  </a:schemeClr>
                </a:solidFill>
                <a:latin typeface="+mn-lt"/>
                <a:ea typeface="+mn-ea"/>
                <a:cs typeface="+mn-cs"/>
              </a:defRPr>
            </a:pPr>
            <a:r>
              <a:rPr lang="en-IN"/>
              <a:t>No of Purchases as per Miles</a:t>
            </a:r>
          </a:p>
        </c:rich>
      </c:tx>
      <c:layout>
        <c:manualLayout>
          <c:xMode val="edge"/>
          <c:yMode val="edge"/>
          <c:x val="0.27469584419177084"/>
          <c:y val="6.0926532495209192E-2"/>
        </c:manualLayout>
      </c:layout>
      <c:overlay val="0"/>
      <c:spPr>
        <a:noFill/>
        <a:ln>
          <a:noFill/>
        </a:ln>
        <a:effectLst/>
      </c:spPr>
      <c:txPr>
        <a:bodyPr rot="0" spcFirstLastPara="1" vertOverflow="ellipsis" vert="horz" wrap="square" anchor="ctr" anchorCtr="1"/>
        <a:lstStyle/>
        <a:p>
          <a:pPr>
            <a:defRPr sz="168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2"/>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3"/>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l"/>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l"/>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l"/>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l"/>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tint val="98000"/>
                  <a:lumMod val="114000"/>
                </a:schemeClr>
              </a:gs>
              <a:gs pos="100000">
                <a:schemeClr val="accent1">
                  <a:shade val="90000"/>
                  <a:lumMod val="84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l"/>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tint val="98000"/>
                  <a:lumMod val="114000"/>
                </a:schemeClr>
              </a:gs>
              <a:gs pos="100000">
                <a:schemeClr val="accent1">
                  <a:shade val="90000"/>
                  <a:lumMod val="84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l"/>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9765714049314868E-2"/>
          <c:y val="0.13792846613928819"/>
          <c:w val="0.83828827241395309"/>
          <c:h val="0.77024162756363734"/>
        </c:manualLayout>
      </c:layout>
      <c:lineChart>
        <c:grouping val="standard"/>
        <c:varyColors val="0"/>
        <c:ser>
          <c:idx val="0"/>
          <c:order val="0"/>
          <c:tx>
            <c:strRef>
              <c:f>'pivot table'!$C$16:$C$17</c:f>
              <c:strCache>
                <c:ptCount val="1"/>
                <c:pt idx="0">
                  <c:v>No</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dLblPos val="l"/>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'pivot table'!$B$18:$B$22</c:f>
              <c:strCache>
                <c:ptCount val="5"/>
                <c:pt idx="0">
                  <c:v>0-1 Miles</c:v>
                </c:pt>
                <c:pt idx="1">
                  <c:v>10+ Miles</c:v>
                </c:pt>
                <c:pt idx="2">
                  <c:v>1-2 Miles</c:v>
                </c:pt>
                <c:pt idx="3">
                  <c:v>2-5 Miles</c:v>
                </c:pt>
                <c:pt idx="4">
                  <c:v>5-10 Miles</c:v>
                </c:pt>
              </c:strCache>
            </c:strRef>
          </c:cat>
          <c:val>
            <c:numRef>
              <c:f>'pivot table'!$C$18:$C$22</c:f>
              <c:numCache>
                <c:formatCode>General</c:formatCode>
                <c:ptCount val="5"/>
                <c:pt idx="0">
                  <c:v>152</c:v>
                </c:pt>
                <c:pt idx="1">
                  <c:v>78</c:v>
                </c:pt>
                <c:pt idx="2">
                  <c:v>88</c:v>
                </c:pt>
                <c:pt idx="3">
                  <c:v>67</c:v>
                </c:pt>
                <c:pt idx="4">
                  <c:v>111</c:v>
                </c:pt>
              </c:numCache>
            </c:numRef>
          </c:val>
          <c:smooth val="0"/>
        </c:ser>
        <c:ser>
          <c:idx val="1"/>
          <c:order val="1"/>
          <c:tx>
            <c:strRef>
              <c:f>'pivot table'!$D$16:$D$17</c:f>
              <c:strCache>
                <c:ptCount val="1"/>
                <c:pt idx="0">
                  <c:v>Yes</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dLblPos val="l"/>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'pivot table'!$B$18:$B$22</c:f>
              <c:strCache>
                <c:ptCount val="5"/>
                <c:pt idx="0">
                  <c:v>0-1 Miles</c:v>
                </c:pt>
                <c:pt idx="1">
                  <c:v>10+ Miles</c:v>
                </c:pt>
                <c:pt idx="2">
                  <c:v>1-2 Miles</c:v>
                </c:pt>
                <c:pt idx="3">
                  <c:v>2-5 Miles</c:v>
                </c:pt>
                <c:pt idx="4">
                  <c:v>5-10 Miles</c:v>
                </c:pt>
              </c:strCache>
            </c:strRef>
          </c:cat>
          <c:val>
            <c:numRef>
              <c:f>'pivot table'!$D$18:$D$22</c:f>
              <c:numCache>
                <c:formatCode>General</c:formatCode>
                <c:ptCount val="5"/>
                <c:pt idx="0">
                  <c:v>187</c:v>
                </c:pt>
                <c:pt idx="1">
                  <c:v>30</c:v>
                </c:pt>
                <c:pt idx="2">
                  <c:v>76</c:v>
                </c:pt>
                <c:pt idx="3">
                  <c:v>92</c:v>
                </c:pt>
                <c:pt idx="4">
                  <c:v>71</c:v>
                </c:pt>
              </c:numCache>
            </c:numRef>
          </c:val>
          <c:smooth val="0"/>
        </c:ser>
        <c:dLbls>
          <c:dLblPos val="l"/>
          <c:showLegendKey val="0"/>
          <c:showVal val="1"/>
          <c:showCatName val="0"/>
          <c:showSerName val="0"/>
          <c:showPercent val="0"/>
          <c:showBubbleSize val="0"/>
        </c:dLbls>
        <c:marker val="1"/>
        <c:smooth val="0"/>
        <c:axId val="1428027856"/>
        <c:axId val="1428026768"/>
      </c:lineChart>
      <c:catAx>
        <c:axId val="142802785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428026768"/>
        <c:crosses val="autoZero"/>
        <c:auto val="1"/>
        <c:lblAlgn val="ctr"/>
        <c:lblOffset val="100"/>
        <c:noMultiLvlLbl val="0"/>
      </c:catAx>
      <c:valAx>
        <c:axId val="142802676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42802785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sz="14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F753BBF-6799-4141-A8B8-D7E4811273DE}"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545D9F-7525-4472-810A-A30E8FA6513A}" type="slidenum">
              <a:rPr lang="en-IN" smtClean="0"/>
              <a:t>‹#›</a:t>
            </a:fld>
            <a:endParaRPr lang="en-IN"/>
          </a:p>
        </p:txBody>
      </p:sp>
    </p:spTree>
    <p:extLst>
      <p:ext uri="{BB962C8B-B14F-4D97-AF65-F5344CB8AC3E}">
        <p14:creationId xmlns:p14="http://schemas.microsoft.com/office/powerpoint/2010/main" val="3258739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753BBF-6799-4141-A8B8-D7E4811273DE}" type="datetimeFigureOut">
              <a:rPr lang="en-IN" smtClean="0"/>
              <a:t>04-04-2023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545D9F-7525-4472-810A-A30E8FA6513A}" type="slidenum">
              <a:rPr lang="en-IN" smtClean="0"/>
              <a:t>‹#›</a:t>
            </a:fld>
            <a:endParaRPr lang="en-IN"/>
          </a:p>
        </p:txBody>
      </p:sp>
    </p:spTree>
    <p:extLst>
      <p:ext uri="{BB962C8B-B14F-4D97-AF65-F5344CB8AC3E}">
        <p14:creationId xmlns:p14="http://schemas.microsoft.com/office/powerpoint/2010/main" val="2055028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753BBF-6799-4141-A8B8-D7E4811273DE}"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545D9F-7525-4472-810A-A30E8FA6513A}" type="slidenum">
              <a:rPr lang="en-IN" smtClean="0"/>
              <a:t>‹#›</a:t>
            </a:fld>
            <a:endParaRPr lang="en-IN"/>
          </a:p>
        </p:txBody>
      </p:sp>
    </p:spTree>
    <p:extLst>
      <p:ext uri="{BB962C8B-B14F-4D97-AF65-F5344CB8AC3E}">
        <p14:creationId xmlns:p14="http://schemas.microsoft.com/office/powerpoint/2010/main" val="1486976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753BBF-6799-4141-A8B8-D7E4811273DE}"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545D9F-7525-4472-810A-A30E8FA6513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48565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753BBF-6799-4141-A8B8-D7E4811273DE}"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545D9F-7525-4472-810A-A30E8FA6513A}" type="slidenum">
              <a:rPr lang="en-IN" smtClean="0"/>
              <a:t>‹#›</a:t>
            </a:fld>
            <a:endParaRPr lang="en-IN"/>
          </a:p>
        </p:txBody>
      </p:sp>
    </p:spTree>
    <p:extLst>
      <p:ext uri="{BB962C8B-B14F-4D97-AF65-F5344CB8AC3E}">
        <p14:creationId xmlns:p14="http://schemas.microsoft.com/office/powerpoint/2010/main" val="1250078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753BBF-6799-4141-A8B8-D7E4811273DE}" type="datetimeFigureOut">
              <a:rPr lang="en-IN" smtClean="0"/>
              <a:t>04-04-2023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545D9F-7525-4472-810A-A30E8FA6513A}" type="slidenum">
              <a:rPr lang="en-IN" smtClean="0"/>
              <a:t>‹#›</a:t>
            </a:fld>
            <a:endParaRPr lang="en-IN"/>
          </a:p>
        </p:txBody>
      </p:sp>
    </p:spTree>
    <p:extLst>
      <p:ext uri="{BB962C8B-B14F-4D97-AF65-F5344CB8AC3E}">
        <p14:creationId xmlns:p14="http://schemas.microsoft.com/office/powerpoint/2010/main" val="28933535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753BBF-6799-4141-A8B8-D7E4811273DE}" type="datetimeFigureOut">
              <a:rPr lang="en-IN" smtClean="0"/>
              <a:t>04-04-2023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545D9F-7525-4472-810A-A30E8FA6513A}" type="slidenum">
              <a:rPr lang="en-IN" smtClean="0"/>
              <a:t>‹#›</a:t>
            </a:fld>
            <a:endParaRPr lang="en-IN"/>
          </a:p>
        </p:txBody>
      </p:sp>
    </p:spTree>
    <p:extLst>
      <p:ext uri="{BB962C8B-B14F-4D97-AF65-F5344CB8AC3E}">
        <p14:creationId xmlns:p14="http://schemas.microsoft.com/office/powerpoint/2010/main" val="3444342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753BBF-6799-4141-A8B8-D7E4811273DE}"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545D9F-7525-4472-810A-A30E8FA6513A}" type="slidenum">
              <a:rPr lang="en-IN" smtClean="0"/>
              <a:t>‹#›</a:t>
            </a:fld>
            <a:endParaRPr lang="en-IN"/>
          </a:p>
        </p:txBody>
      </p:sp>
    </p:spTree>
    <p:extLst>
      <p:ext uri="{BB962C8B-B14F-4D97-AF65-F5344CB8AC3E}">
        <p14:creationId xmlns:p14="http://schemas.microsoft.com/office/powerpoint/2010/main" val="2065630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753BBF-6799-4141-A8B8-D7E4811273DE}"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545D9F-7525-4472-810A-A30E8FA6513A}" type="slidenum">
              <a:rPr lang="en-IN" smtClean="0"/>
              <a:t>‹#›</a:t>
            </a:fld>
            <a:endParaRPr lang="en-IN"/>
          </a:p>
        </p:txBody>
      </p:sp>
    </p:spTree>
    <p:extLst>
      <p:ext uri="{BB962C8B-B14F-4D97-AF65-F5344CB8AC3E}">
        <p14:creationId xmlns:p14="http://schemas.microsoft.com/office/powerpoint/2010/main" val="3844674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F753BBF-6799-4141-A8B8-D7E4811273DE}"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545D9F-7525-4472-810A-A30E8FA6513A}" type="slidenum">
              <a:rPr lang="en-IN" smtClean="0"/>
              <a:t>‹#›</a:t>
            </a:fld>
            <a:endParaRPr lang="en-IN"/>
          </a:p>
        </p:txBody>
      </p:sp>
    </p:spTree>
    <p:extLst>
      <p:ext uri="{BB962C8B-B14F-4D97-AF65-F5344CB8AC3E}">
        <p14:creationId xmlns:p14="http://schemas.microsoft.com/office/powerpoint/2010/main" val="1835583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753BBF-6799-4141-A8B8-D7E4811273DE}"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545D9F-7525-4472-810A-A30E8FA6513A}" type="slidenum">
              <a:rPr lang="en-IN" smtClean="0"/>
              <a:t>‹#›</a:t>
            </a:fld>
            <a:endParaRPr lang="en-IN"/>
          </a:p>
        </p:txBody>
      </p:sp>
    </p:spTree>
    <p:extLst>
      <p:ext uri="{BB962C8B-B14F-4D97-AF65-F5344CB8AC3E}">
        <p14:creationId xmlns:p14="http://schemas.microsoft.com/office/powerpoint/2010/main" val="1401884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753BBF-6799-4141-A8B8-D7E4811273DE}" type="datetimeFigureOut">
              <a:rPr lang="en-IN" smtClean="0"/>
              <a:t>04-04-2023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545D9F-7525-4472-810A-A30E8FA6513A}" type="slidenum">
              <a:rPr lang="en-IN" smtClean="0"/>
              <a:t>‹#›</a:t>
            </a:fld>
            <a:endParaRPr lang="en-IN"/>
          </a:p>
        </p:txBody>
      </p:sp>
    </p:spTree>
    <p:extLst>
      <p:ext uri="{BB962C8B-B14F-4D97-AF65-F5344CB8AC3E}">
        <p14:creationId xmlns:p14="http://schemas.microsoft.com/office/powerpoint/2010/main" val="1688415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F753BBF-6799-4141-A8B8-D7E4811273DE}" type="datetimeFigureOut">
              <a:rPr lang="en-IN" smtClean="0"/>
              <a:t>04-04-2023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545D9F-7525-4472-810A-A30E8FA6513A}" type="slidenum">
              <a:rPr lang="en-IN" smtClean="0"/>
              <a:t>‹#›</a:t>
            </a:fld>
            <a:endParaRPr lang="en-IN"/>
          </a:p>
        </p:txBody>
      </p:sp>
    </p:spTree>
    <p:extLst>
      <p:ext uri="{BB962C8B-B14F-4D97-AF65-F5344CB8AC3E}">
        <p14:creationId xmlns:p14="http://schemas.microsoft.com/office/powerpoint/2010/main" val="3770563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F753BBF-6799-4141-A8B8-D7E4811273DE}" type="datetimeFigureOut">
              <a:rPr lang="en-IN" smtClean="0"/>
              <a:t>04-04-2023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F545D9F-7525-4472-810A-A30E8FA6513A}" type="slidenum">
              <a:rPr lang="en-IN" smtClean="0"/>
              <a:t>‹#›</a:t>
            </a:fld>
            <a:endParaRPr lang="en-IN"/>
          </a:p>
        </p:txBody>
      </p:sp>
    </p:spTree>
    <p:extLst>
      <p:ext uri="{BB962C8B-B14F-4D97-AF65-F5344CB8AC3E}">
        <p14:creationId xmlns:p14="http://schemas.microsoft.com/office/powerpoint/2010/main" val="142525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F753BBF-6799-4141-A8B8-D7E4811273DE}" type="datetimeFigureOut">
              <a:rPr lang="en-IN" smtClean="0"/>
              <a:t>04-04-2023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F545D9F-7525-4472-810A-A30E8FA6513A}" type="slidenum">
              <a:rPr lang="en-IN" smtClean="0"/>
              <a:t>‹#›</a:t>
            </a:fld>
            <a:endParaRPr lang="en-IN"/>
          </a:p>
        </p:txBody>
      </p:sp>
    </p:spTree>
    <p:extLst>
      <p:ext uri="{BB962C8B-B14F-4D97-AF65-F5344CB8AC3E}">
        <p14:creationId xmlns:p14="http://schemas.microsoft.com/office/powerpoint/2010/main" val="213812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9F753BBF-6799-4141-A8B8-D7E4811273DE}" type="datetimeFigureOut">
              <a:rPr lang="en-IN" smtClean="0"/>
              <a:t>04-04-2023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F545D9F-7525-4472-810A-A30E8FA6513A}" type="slidenum">
              <a:rPr lang="en-IN" smtClean="0"/>
              <a:t>‹#›</a:t>
            </a:fld>
            <a:endParaRPr lang="en-IN"/>
          </a:p>
        </p:txBody>
      </p:sp>
    </p:spTree>
    <p:extLst>
      <p:ext uri="{BB962C8B-B14F-4D97-AF65-F5344CB8AC3E}">
        <p14:creationId xmlns:p14="http://schemas.microsoft.com/office/powerpoint/2010/main" val="2938248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753BBF-6799-4141-A8B8-D7E4811273DE}" type="datetimeFigureOut">
              <a:rPr lang="en-IN" smtClean="0"/>
              <a:t>04-04-2023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545D9F-7525-4472-810A-A30E8FA6513A}" type="slidenum">
              <a:rPr lang="en-IN" smtClean="0"/>
              <a:t>‹#›</a:t>
            </a:fld>
            <a:endParaRPr lang="en-IN"/>
          </a:p>
        </p:txBody>
      </p:sp>
    </p:spTree>
    <p:extLst>
      <p:ext uri="{BB962C8B-B14F-4D97-AF65-F5344CB8AC3E}">
        <p14:creationId xmlns:p14="http://schemas.microsoft.com/office/powerpoint/2010/main" val="1584975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F753BBF-6799-4141-A8B8-D7E4811273DE}" type="datetimeFigureOut">
              <a:rPr lang="en-IN" smtClean="0"/>
              <a:t>04-04-2023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F545D9F-7525-4472-810A-A30E8FA6513A}" type="slidenum">
              <a:rPr lang="en-IN" smtClean="0"/>
              <a:t>‹#›</a:t>
            </a:fld>
            <a:endParaRPr lang="en-IN"/>
          </a:p>
        </p:txBody>
      </p:sp>
    </p:spTree>
    <p:extLst>
      <p:ext uri="{BB962C8B-B14F-4D97-AF65-F5344CB8AC3E}">
        <p14:creationId xmlns:p14="http://schemas.microsoft.com/office/powerpoint/2010/main" val="167379122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736601"/>
            <a:ext cx="10452845" cy="2667000"/>
          </a:xfrm>
        </p:spPr>
        <p:txBody>
          <a:bodyPr/>
          <a:lstStyle/>
          <a:p>
            <a:pPr algn="ctr"/>
            <a:r>
              <a:rPr lang="en-US" dirty="0" smtClean="0"/>
              <a:t>Excel Dashboard </a:t>
            </a:r>
            <a:br>
              <a:rPr lang="en-US" dirty="0" smtClean="0"/>
            </a:br>
            <a:r>
              <a:rPr lang="en-US" dirty="0" smtClean="0"/>
              <a:t>Portfolio</a:t>
            </a:r>
            <a:endParaRPr lang="en-IN" dirty="0"/>
          </a:p>
        </p:txBody>
      </p:sp>
      <p:sp>
        <p:nvSpPr>
          <p:cNvPr id="3" name="Subtitle 2"/>
          <p:cNvSpPr>
            <a:spLocks noGrp="1"/>
          </p:cNvSpPr>
          <p:nvPr>
            <p:ph type="subTitle" idx="1"/>
          </p:nvPr>
        </p:nvSpPr>
        <p:spPr>
          <a:xfrm>
            <a:off x="1968547" y="4256680"/>
            <a:ext cx="8825658" cy="861420"/>
          </a:xfrm>
        </p:spPr>
        <p:txBody>
          <a:bodyPr/>
          <a:lstStyle/>
          <a:p>
            <a:pPr algn="ctr"/>
            <a:r>
              <a:rPr lang="en-US" dirty="0" smtClean="0"/>
              <a:t>Bike sales Analysis DASHBOARD</a:t>
            </a:r>
            <a:endParaRPr lang="en-IN" dirty="0"/>
          </a:p>
        </p:txBody>
      </p:sp>
      <p:sp>
        <p:nvSpPr>
          <p:cNvPr id="4" name="Rectangle 3"/>
          <p:cNvSpPr/>
          <p:nvPr/>
        </p:nvSpPr>
        <p:spPr>
          <a:xfrm>
            <a:off x="1154954" y="5786513"/>
            <a:ext cx="1858201" cy="369332"/>
          </a:xfrm>
          <a:prstGeom prst="rect">
            <a:avLst/>
          </a:prstGeom>
        </p:spPr>
        <p:txBody>
          <a:bodyPr wrap="none">
            <a:spAutoFit/>
          </a:bodyPr>
          <a:lstStyle/>
          <a:p>
            <a:r>
              <a:rPr lang="en-US" dirty="0" smtClean="0"/>
              <a:t>Mahesh </a:t>
            </a:r>
            <a:r>
              <a:rPr lang="en-US" dirty="0" err="1" smtClean="0"/>
              <a:t>Pandit</a:t>
            </a:r>
            <a:endParaRPr lang="en-US" dirty="0" smtClean="0"/>
          </a:p>
        </p:txBody>
      </p:sp>
    </p:spTree>
    <p:extLst>
      <p:ext uri="{BB962C8B-B14F-4D97-AF65-F5344CB8AC3E}">
        <p14:creationId xmlns:p14="http://schemas.microsoft.com/office/powerpoint/2010/main" val="18429411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3011" y="2548218"/>
            <a:ext cx="9404723" cy="1400530"/>
          </a:xfrm>
        </p:spPr>
        <p:txBody>
          <a:bodyPr/>
          <a:lstStyle/>
          <a:p>
            <a:pPr algn="ctr"/>
            <a:r>
              <a:rPr lang="en-US" sz="8800" dirty="0" smtClean="0">
                <a:latin typeface="Broadway" panose="04040905080B02020502" pitchFamily="82" charset="0"/>
              </a:rPr>
              <a:t>THANK YOU</a:t>
            </a:r>
            <a:endParaRPr lang="en-IN" sz="8800" dirty="0">
              <a:latin typeface="Broadway" panose="04040905080B02020502" pitchFamily="82" charset="0"/>
            </a:endParaRPr>
          </a:p>
        </p:txBody>
      </p:sp>
    </p:spTree>
    <p:extLst>
      <p:ext uri="{BB962C8B-B14F-4D97-AF65-F5344CB8AC3E}">
        <p14:creationId xmlns:p14="http://schemas.microsoft.com/office/powerpoint/2010/main" val="1538323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1854201"/>
            <a:ext cx="10452845" cy="2667000"/>
          </a:xfrm>
        </p:spPr>
        <p:txBody>
          <a:bodyPr/>
          <a:lstStyle/>
          <a:p>
            <a:pPr algn="ctr"/>
            <a:r>
              <a:rPr lang="en-US" sz="4800" dirty="0" smtClean="0"/>
              <a:t>The Dataset is all about bike sales in North-America, Europe &amp; the Pacific Region.</a:t>
            </a:r>
            <a:endParaRPr lang="en-IN" sz="4800" dirty="0"/>
          </a:p>
        </p:txBody>
      </p:sp>
    </p:spTree>
    <p:extLst>
      <p:ext uri="{BB962C8B-B14F-4D97-AF65-F5344CB8AC3E}">
        <p14:creationId xmlns:p14="http://schemas.microsoft.com/office/powerpoint/2010/main" val="39599767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3954" y="2781299"/>
            <a:ext cx="10452845" cy="3937001"/>
          </a:xfrm>
        </p:spPr>
        <p:txBody>
          <a:bodyPr/>
          <a:lstStyle/>
          <a:p>
            <a:r>
              <a:rPr lang="en-US" sz="4800" dirty="0" smtClean="0"/>
              <a:t>Topic Covered :- </a:t>
            </a:r>
            <a:br>
              <a:rPr lang="en-US" sz="4800" dirty="0" smtClean="0"/>
            </a:br>
            <a:r>
              <a:rPr lang="en-US" sz="4800" dirty="0" smtClean="0"/>
              <a:t/>
            </a:r>
            <a:br>
              <a:rPr lang="en-US" sz="4800" dirty="0" smtClean="0"/>
            </a:br>
            <a:r>
              <a:rPr lang="en-US" sz="2400" dirty="0"/>
              <a:t>a.) Data cleaning :- removing duplicates, null values, blank values, forming age groups etc</a:t>
            </a:r>
            <a:r>
              <a:rPr lang="en-US" sz="2400" dirty="0" smtClean="0"/>
              <a:t>…..</a:t>
            </a:r>
            <a:br>
              <a:rPr lang="en-US" sz="2400" dirty="0" smtClean="0"/>
            </a:br>
            <a:r>
              <a:rPr lang="en-US" sz="2400" dirty="0"/>
              <a:t/>
            </a:r>
            <a:br>
              <a:rPr lang="en-US" sz="2400" dirty="0"/>
            </a:br>
            <a:r>
              <a:rPr lang="en-US" sz="2400" dirty="0" smtClean="0"/>
              <a:t>B.) Creating PIVOT TABLES, Setting values in the value fields and creating related charts.</a:t>
            </a:r>
            <a:br>
              <a:rPr lang="en-US" sz="2400" dirty="0" smtClean="0"/>
            </a:br>
            <a:r>
              <a:rPr lang="en-US" sz="2400" dirty="0" smtClean="0"/>
              <a:t/>
            </a:r>
            <a:br>
              <a:rPr lang="en-US" sz="2400" dirty="0" smtClean="0"/>
            </a:br>
            <a:r>
              <a:rPr lang="en-US" sz="2400" dirty="0" smtClean="0"/>
              <a:t>C.) Creating Dashboard and adding slicers to it to make it interactive &amp; attractive. </a:t>
            </a:r>
            <a:r>
              <a:rPr lang="en-US" sz="4800" dirty="0"/>
              <a:t/>
            </a:r>
            <a:br>
              <a:rPr lang="en-US" sz="4800" dirty="0"/>
            </a:br>
            <a:r>
              <a:rPr lang="en-US" sz="4800" dirty="0"/>
              <a:t/>
            </a:r>
            <a:br>
              <a:rPr lang="en-US" sz="4800" dirty="0"/>
            </a:br>
            <a:r>
              <a:rPr lang="en-US" sz="4800" dirty="0"/>
              <a:t/>
            </a:r>
            <a:br>
              <a:rPr lang="en-US" sz="4800" dirty="0"/>
            </a:br>
            <a:endParaRPr lang="en-IN" sz="2400" dirty="0"/>
          </a:p>
        </p:txBody>
      </p:sp>
    </p:spTree>
    <p:extLst>
      <p:ext uri="{BB962C8B-B14F-4D97-AF65-F5344CB8AC3E}">
        <p14:creationId xmlns:p14="http://schemas.microsoft.com/office/powerpoint/2010/main" val="3156664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00200" y="4775200"/>
            <a:ext cx="9525000" cy="584775"/>
          </a:xfrm>
          <a:prstGeom prst="rect">
            <a:avLst/>
          </a:prstGeom>
          <a:solidFill>
            <a:schemeClr val="tx1">
              <a:alpha val="39000"/>
            </a:schemeClr>
          </a:solidFill>
        </p:spPr>
        <p:txBody>
          <a:bodyPr wrap="square" rtlCol="0">
            <a:spAutoFit/>
          </a:bodyPr>
          <a:lstStyle/>
          <a:p>
            <a:r>
              <a:rPr lang="en-US" sz="1600" dirty="0" smtClean="0"/>
              <a:t>        The above bar show us the average income of the person with the huge of gender.</a:t>
            </a:r>
          </a:p>
          <a:p>
            <a:r>
              <a:rPr lang="en-US" sz="1600" dirty="0"/>
              <a:t> </a:t>
            </a:r>
            <a:r>
              <a:rPr lang="en-US" sz="1600" dirty="0" smtClean="0"/>
              <a:t>             As shown there are low females compared to males who prefer to buy bikes.</a:t>
            </a:r>
          </a:p>
        </p:txBody>
      </p:sp>
      <p:graphicFrame>
        <p:nvGraphicFramePr>
          <p:cNvPr id="7" name="Chart 6"/>
          <p:cNvGraphicFramePr>
            <a:graphicFrameLocks/>
          </p:cNvGraphicFramePr>
          <p:nvPr>
            <p:extLst>
              <p:ext uri="{D42A27DB-BD31-4B8C-83A1-F6EECF244321}">
                <p14:modId xmlns:p14="http://schemas.microsoft.com/office/powerpoint/2010/main" val="2849231227"/>
              </p:ext>
            </p:extLst>
          </p:nvPr>
        </p:nvGraphicFramePr>
        <p:xfrm>
          <a:off x="3292246" y="1292224"/>
          <a:ext cx="6140908" cy="27209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64535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3303867954"/>
              </p:ext>
            </p:extLst>
          </p:nvPr>
        </p:nvGraphicFramePr>
        <p:xfrm>
          <a:off x="2954061" y="1206500"/>
          <a:ext cx="7045877" cy="32893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1714500" y="5156200"/>
            <a:ext cx="9525000" cy="584775"/>
          </a:xfrm>
          <a:prstGeom prst="rect">
            <a:avLst/>
          </a:prstGeom>
          <a:solidFill>
            <a:schemeClr val="tx1">
              <a:alpha val="39000"/>
            </a:schemeClr>
          </a:solidFill>
        </p:spPr>
        <p:txBody>
          <a:bodyPr wrap="square" rtlCol="0">
            <a:spAutoFit/>
          </a:bodyPr>
          <a:lstStyle/>
          <a:p>
            <a:r>
              <a:rPr lang="en-US" sz="1600" dirty="0" smtClean="0"/>
              <a:t>                            As the above bar show us the average income of Marital Status.</a:t>
            </a:r>
          </a:p>
          <a:p>
            <a:r>
              <a:rPr lang="en-US" sz="1600" dirty="0" smtClean="0"/>
              <a:t>                  Male has more average income as Female in both category (married &amp; single).</a:t>
            </a:r>
          </a:p>
        </p:txBody>
      </p:sp>
    </p:spTree>
    <p:extLst>
      <p:ext uri="{BB962C8B-B14F-4D97-AF65-F5344CB8AC3E}">
        <p14:creationId xmlns:p14="http://schemas.microsoft.com/office/powerpoint/2010/main" val="3754048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1078069932"/>
              </p:ext>
            </p:extLst>
          </p:nvPr>
        </p:nvGraphicFramePr>
        <p:xfrm>
          <a:off x="2706230" y="1206500"/>
          <a:ext cx="7364870" cy="34036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1739900" y="5194300"/>
            <a:ext cx="9093200" cy="830997"/>
          </a:xfrm>
          <a:prstGeom prst="rect">
            <a:avLst/>
          </a:prstGeom>
          <a:solidFill>
            <a:schemeClr val="tx1">
              <a:alpha val="39000"/>
            </a:schemeClr>
          </a:solidFill>
        </p:spPr>
        <p:txBody>
          <a:bodyPr wrap="square" rtlCol="0">
            <a:spAutoFit/>
          </a:bodyPr>
          <a:lstStyle/>
          <a:p>
            <a:r>
              <a:rPr lang="en-US" sz="1600" dirty="0" smtClean="0"/>
              <a:t>As the above Pie chart shows that Mid-age group that is between (25 – 45) has more </a:t>
            </a:r>
          </a:p>
          <a:p>
            <a:r>
              <a:rPr lang="en-US" sz="1600" dirty="0" smtClean="0"/>
              <a:t>                     purchase rate as compared to other age-group. </a:t>
            </a:r>
            <a:r>
              <a:rPr lang="en-US" sz="1600" dirty="0" smtClean="0"/>
              <a:t>And the least purchase </a:t>
            </a:r>
          </a:p>
          <a:p>
            <a:r>
              <a:rPr lang="en-US" sz="1600" dirty="0"/>
              <a:t> </a:t>
            </a:r>
            <a:r>
              <a:rPr lang="en-US" sz="1600" dirty="0" smtClean="0"/>
              <a:t>                                             age-group </a:t>
            </a:r>
            <a:r>
              <a:rPr lang="en-US" sz="1600" dirty="0" smtClean="0"/>
              <a:t>Adolescent age-group.</a:t>
            </a:r>
            <a:r>
              <a:rPr lang="en-US" sz="1600" dirty="0" smtClean="0"/>
              <a:t>                                               </a:t>
            </a:r>
          </a:p>
        </p:txBody>
      </p:sp>
    </p:spTree>
    <p:extLst>
      <p:ext uri="{BB962C8B-B14F-4D97-AF65-F5344CB8AC3E}">
        <p14:creationId xmlns:p14="http://schemas.microsoft.com/office/powerpoint/2010/main" val="15660871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1227296271"/>
              </p:ext>
            </p:extLst>
          </p:nvPr>
        </p:nvGraphicFramePr>
        <p:xfrm>
          <a:off x="2888793" y="1362075"/>
          <a:ext cx="6750508" cy="3248026"/>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1651000" y="5257800"/>
            <a:ext cx="9525000" cy="584775"/>
          </a:xfrm>
          <a:prstGeom prst="rect">
            <a:avLst/>
          </a:prstGeom>
          <a:solidFill>
            <a:schemeClr val="tx1">
              <a:alpha val="39000"/>
            </a:schemeClr>
          </a:solidFill>
        </p:spPr>
        <p:txBody>
          <a:bodyPr wrap="square" rtlCol="0">
            <a:spAutoFit/>
          </a:bodyPr>
          <a:lstStyle/>
          <a:p>
            <a:r>
              <a:rPr lang="en-US" sz="1600" dirty="0" smtClean="0"/>
              <a:t>The above combo chart shows the relationship between cars and bikes. People who have</a:t>
            </a:r>
          </a:p>
          <a:p>
            <a:r>
              <a:rPr lang="en-US" sz="1600" dirty="0"/>
              <a:t> </a:t>
            </a:r>
            <a:r>
              <a:rPr lang="en-US" sz="1600" dirty="0" smtClean="0"/>
              <a:t>    0 or 1 cars prefers to buy bikes more than people who owns 2 or more than 2 cars</a:t>
            </a:r>
          </a:p>
        </p:txBody>
      </p:sp>
    </p:spTree>
    <p:extLst>
      <p:ext uri="{BB962C8B-B14F-4D97-AF65-F5344CB8AC3E}">
        <p14:creationId xmlns:p14="http://schemas.microsoft.com/office/powerpoint/2010/main" val="22697586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925108511"/>
              </p:ext>
            </p:extLst>
          </p:nvPr>
        </p:nvGraphicFramePr>
        <p:xfrm>
          <a:off x="3189058" y="1120774"/>
          <a:ext cx="6652083" cy="3768726"/>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1308100" y="5334000"/>
            <a:ext cx="10223500" cy="830997"/>
          </a:xfrm>
          <a:prstGeom prst="rect">
            <a:avLst/>
          </a:prstGeom>
          <a:solidFill>
            <a:schemeClr val="tx1">
              <a:alpha val="39000"/>
            </a:schemeClr>
          </a:solidFill>
        </p:spPr>
        <p:txBody>
          <a:bodyPr wrap="square" rtlCol="0">
            <a:spAutoFit/>
          </a:bodyPr>
          <a:lstStyle/>
          <a:p>
            <a:r>
              <a:rPr lang="en-US" sz="1600" dirty="0" smtClean="0"/>
              <a:t>    The above donut chart shows us the most purchase Regions, as we can see North America has the</a:t>
            </a:r>
          </a:p>
          <a:p>
            <a:r>
              <a:rPr lang="en-US" sz="1600" dirty="0" smtClean="0"/>
              <a:t>        most purchase of 486 with 51% of purchase rate, which is the highest among </a:t>
            </a:r>
            <a:r>
              <a:rPr lang="en-US" sz="1600" dirty="0" smtClean="0"/>
              <a:t>the other regions</a:t>
            </a:r>
          </a:p>
          <a:p>
            <a:r>
              <a:rPr lang="en-US" sz="1600" dirty="0" smtClean="0"/>
              <a:t>                   And pacific region has the least purchase of 180 with 19% of purchase rate only.</a:t>
            </a:r>
          </a:p>
        </p:txBody>
      </p:sp>
    </p:spTree>
    <p:extLst>
      <p:ext uri="{BB962C8B-B14F-4D97-AF65-F5344CB8AC3E}">
        <p14:creationId xmlns:p14="http://schemas.microsoft.com/office/powerpoint/2010/main" val="19795279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81100" y="5321300"/>
            <a:ext cx="10223500" cy="830997"/>
          </a:xfrm>
          <a:prstGeom prst="rect">
            <a:avLst/>
          </a:prstGeom>
          <a:solidFill>
            <a:schemeClr val="tx1">
              <a:alpha val="39000"/>
            </a:schemeClr>
          </a:solidFill>
        </p:spPr>
        <p:txBody>
          <a:bodyPr wrap="square" rtlCol="0">
            <a:spAutoFit/>
          </a:bodyPr>
          <a:lstStyle/>
          <a:p>
            <a:r>
              <a:rPr lang="en-US" sz="1600" dirty="0" smtClean="0"/>
              <a:t>           The Above line chart shows the preference to buy bikes according to their commuting miles.</a:t>
            </a:r>
          </a:p>
          <a:p>
            <a:r>
              <a:rPr lang="en-US" sz="1600" dirty="0" smtClean="0"/>
              <a:t>        it highlights that if people need to travel shorter distance they prefer bike which is opposite while</a:t>
            </a:r>
          </a:p>
          <a:p>
            <a:r>
              <a:rPr lang="en-US" sz="1600" dirty="0" smtClean="0"/>
              <a:t>                                                                  travelling long distance.        </a:t>
            </a:r>
          </a:p>
        </p:txBody>
      </p:sp>
      <p:graphicFrame>
        <p:nvGraphicFramePr>
          <p:cNvPr id="4" name="Chart 3"/>
          <p:cNvGraphicFramePr>
            <a:graphicFrameLocks/>
          </p:cNvGraphicFramePr>
          <p:nvPr>
            <p:extLst>
              <p:ext uri="{D42A27DB-BD31-4B8C-83A1-F6EECF244321}">
                <p14:modId xmlns:p14="http://schemas.microsoft.com/office/powerpoint/2010/main" val="1419757132"/>
              </p:ext>
            </p:extLst>
          </p:nvPr>
        </p:nvGraphicFramePr>
        <p:xfrm>
          <a:off x="2841167" y="1336674"/>
          <a:ext cx="7179133" cy="34639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01276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59</TotalTime>
  <Words>308</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Broadway</vt:lpstr>
      <vt:lpstr>Century Gothic</vt:lpstr>
      <vt:lpstr>Wingdings 3</vt:lpstr>
      <vt:lpstr>Ion</vt:lpstr>
      <vt:lpstr>Excel Dashboard  Portfolio</vt:lpstr>
      <vt:lpstr>The Dataset is all about bike sales in North-America, Europe &amp; the Pacific Region.</vt:lpstr>
      <vt:lpstr>Topic Covered :-   a.) Data cleaning :- removing duplicates, null values, blank values, forming age groups etc…..  B.) Creating PIVOT TABLES, Setting values in the value fields and creating related charts.  C.) Creating Dashboard and adding slicers to it to make it interactive &amp; attractive.    </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7</cp:revision>
  <dcterms:created xsi:type="dcterms:W3CDTF">2023-04-04T12:41:58Z</dcterms:created>
  <dcterms:modified xsi:type="dcterms:W3CDTF">2023-04-04T13:41:42Z</dcterms:modified>
</cp:coreProperties>
</file>