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57" r:id="rId5"/>
    <p:sldId id="258" r:id="rId6"/>
    <p:sldId id="259" r:id="rId7"/>
    <p:sldId id="267" r:id="rId8"/>
    <p:sldId id="260" r:id="rId9"/>
    <p:sldId id="261" r:id="rId10"/>
    <p:sldId id="262" r:id="rId11"/>
    <p:sldId id="263" r:id="rId12"/>
    <p:sldId id="268" r:id="rId13"/>
    <p:sldId id="264" r:id="rId14"/>
    <p:sldId id="265" r:id="rId15"/>
    <p:sldId id="293" r:id="rId16"/>
    <p:sldId id="294" r:id="rId17"/>
    <p:sldId id="266" r:id="rId18"/>
    <p:sldId id="269" r:id="rId19"/>
    <p:sldId id="270" r:id="rId20"/>
    <p:sldId id="272"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DD8E-FCA0-41F5-9808-D947E0C1FD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0F123-71C6-42A6-9FFD-D0145863A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803753-805B-401C-B976-76163A996437}"/>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C807C506-1A9A-4586-8C9A-4F1F1E500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394F8-C392-4ADD-B0CC-A20A12B4EF12}"/>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138061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8D60-1F31-43F8-91CF-7688E3236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08AF6-929B-496D-A0C1-AEEF6D5FC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65767-5E6B-4B16-9194-21B14427D0D8}"/>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E8F7B723-77A4-4168-B31B-81ECB688D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ABD9C-8385-4E21-8153-3DEE5082AF27}"/>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78607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2C19E-B5AE-4630-8F44-2307871B1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08F8B4-5578-4AFD-831F-F07814870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20ECD-DBB0-488D-A9BC-2181BF4E9972}"/>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87938405-946C-4DD7-A718-A9C875487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87CB4-2946-4720-B303-70A852BD0399}"/>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162113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EDE4-9048-4DDC-978A-E293D1FC3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A558A-6EE4-459B-B172-FDF4ACED9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54160-5577-4F43-97C3-F775C703D48D}"/>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A35837FA-C9B9-4E63-ABDF-192F7D107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0D212-022B-4310-9E83-1764C6E2EDDD}"/>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356309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F72F-7DAE-430B-8D07-AE3D251B8B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7D7E2-76B6-4630-B4B7-072ED29B1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2D231-F0A4-47B7-BD07-90984D67FF2B}"/>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07DC1DBC-4F79-41AC-B8B1-F222207B5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2ABB9-60D5-4371-9873-EB0D9A8A75B8}"/>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212497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E43F-3100-41D9-AE85-3814163443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FCAEC-F659-4599-9AAC-34E32914F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CDDA9-4DAB-48F2-9EE8-2F3CA28F5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B6449E-8ED9-4ED9-83C1-3663443FD044}"/>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6" name="Footer Placeholder 5">
            <a:extLst>
              <a:ext uri="{FF2B5EF4-FFF2-40B4-BE49-F238E27FC236}">
                <a16:creationId xmlns:a16="http://schemas.microsoft.com/office/drawing/2014/main" id="{84A96D1C-1734-495D-8B25-5157F518B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456C9-78B7-41A6-95BB-E671514CB129}"/>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33115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A021-238D-4209-AA68-3348FF9C83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D2523-47C9-4859-9A4B-47F98555E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5F688-C41C-476E-8D26-96C39556E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0D398-B5C0-405C-8B35-5D9085F02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CF1-087A-404D-A96F-93919E31B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99C6-4A2E-4CC4-95EB-533607D612F9}"/>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8" name="Footer Placeholder 7">
            <a:extLst>
              <a:ext uri="{FF2B5EF4-FFF2-40B4-BE49-F238E27FC236}">
                <a16:creationId xmlns:a16="http://schemas.microsoft.com/office/drawing/2014/main" id="{4A2B68D1-090A-44E6-827B-DAF30972D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75DFD-D651-4598-97BE-82FB9616AEF2}"/>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1301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F47F-A808-415D-A06F-796A8E12F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659D65-B459-499C-9531-18D5CDCA6756}"/>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4" name="Footer Placeholder 3">
            <a:extLst>
              <a:ext uri="{FF2B5EF4-FFF2-40B4-BE49-F238E27FC236}">
                <a16:creationId xmlns:a16="http://schemas.microsoft.com/office/drawing/2014/main" id="{69985C6E-6273-4981-8A83-7F72E91A20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FBF7E-2915-4411-9032-52CFEFCCE660}"/>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307895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99626-F6D2-422B-8E91-E6FF1038ABC8}"/>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3" name="Footer Placeholder 2">
            <a:extLst>
              <a:ext uri="{FF2B5EF4-FFF2-40B4-BE49-F238E27FC236}">
                <a16:creationId xmlns:a16="http://schemas.microsoft.com/office/drawing/2014/main" id="{D1DCC33A-1EBB-479F-A206-73EE4F5D4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12F52-B9A0-429E-9192-BD6125A308E2}"/>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293231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5CED-933F-4CFE-8EBF-E5FB24A9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8325D4-D218-44C9-AF19-ACE84CFF2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86311-AF01-4364-B449-C396A3028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B883C-0C78-4AE4-9391-4250B48D3CDF}"/>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6" name="Footer Placeholder 5">
            <a:extLst>
              <a:ext uri="{FF2B5EF4-FFF2-40B4-BE49-F238E27FC236}">
                <a16:creationId xmlns:a16="http://schemas.microsoft.com/office/drawing/2014/main" id="{14583774-D93D-4735-B241-9A1C2CC35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21CDD-E056-4D94-A436-938828E97592}"/>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205979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526-D1B1-4922-8447-859F22901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74A83-AED8-4D66-B4AF-B3536ABF6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AF0B7-CFF6-4C77-8275-E5671F6EF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894D1-BD9C-4F2E-8B22-11FE2931689A}"/>
              </a:ext>
            </a:extLst>
          </p:cNvPr>
          <p:cNvSpPr>
            <a:spLocks noGrp="1"/>
          </p:cNvSpPr>
          <p:nvPr>
            <p:ph type="dt" sz="half" idx="10"/>
          </p:nvPr>
        </p:nvSpPr>
        <p:spPr/>
        <p:txBody>
          <a:bodyPr/>
          <a:lstStyle/>
          <a:p>
            <a:fld id="{BF80BE47-782E-44A8-BFF3-FE256597B5A1}" type="datetimeFigureOut">
              <a:rPr lang="en-US" smtClean="0"/>
              <a:t>10/7/2021</a:t>
            </a:fld>
            <a:endParaRPr lang="en-US"/>
          </a:p>
        </p:txBody>
      </p:sp>
      <p:sp>
        <p:nvSpPr>
          <p:cNvPr id="6" name="Footer Placeholder 5">
            <a:extLst>
              <a:ext uri="{FF2B5EF4-FFF2-40B4-BE49-F238E27FC236}">
                <a16:creationId xmlns:a16="http://schemas.microsoft.com/office/drawing/2014/main" id="{50AACCA8-49A5-4065-AE15-B8082049F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76DB0-2522-403D-A5A6-C1FA43E01012}"/>
              </a:ext>
            </a:extLst>
          </p:cNvPr>
          <p:cNvSpPr>
            <a:spLocks noGrp="1"/>
          </p:cNvSpPr>
          <p:nvPr>
            <p:ph type="sldNum" sz="quarter" idx="12"/>
          </p:nvPr>
        </p:nvSpPr>
        <p:spPr/>
        <p:txBody>
          <a:bodyPr/>
          <a:lstStyle/>
          <a:p>
            <a:fld id="{AEC484B1-7561-4B4A-853F-E8276ABE70EE}" type="slidenum">
              <a:rPr lang="en-US" smtClean="0"/>
              <a:t>‹#›</a:t>
            </a:fld>
            <a:endParaRPr lang="en-US"/>
          </a:p>
        </p:txBody>
      </p:sp>
    </p:spTree>
    <p:extLst>
      <p:ext uri="{BB962C8B-B14F-4D97-AF65-F5344CB8AC3E}">
        <p14:creationId xmlns:p14="http://schemas.microsoft.com/office/powerpoint/2010/main" val="197718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0DBE4-4CC8-46AF-8A02-5B51768F3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A1CA1-477E-460B-92DA-42F85EF52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227CB-BECA-421C-A9DD-C41AFB0D9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BE47-782E-44A8-BFF3-FE256597B5A1}" type="datetimeFigureOut">
              <a:rPr lang="en-US" smtClean="0"/>
              <a:t>10/7/2021</a:t>
            </a:fld>
            <a:endParaRPr lang="en-US"/>
          </a:p>
        </p:txBody>
      </p:sp>
      <p:sp>
        <p:nvSpPr>
          <p:cNvPr id="5" name="Footer Placeholder 4">
            <a:extLst>
              <a:ext uri="{FF2B5EF4-FFF2-40B4-BE49-F238E27FC236}">
                <a16:creationId xmlns:a16="http://schemas.microsoft.com/office/drawing/2014/main" id="{DDF12318-E914-4DBA-B168-B8AB36C1C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C05263-242E-4CA4-A9F4-FBAABAEBF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484B1-7561-4B4A-853F-E8276ABE70EE}" type="slidenum">
              <a:rPr lang="en-US" smtClean="0"/>
              <a:t>‹#›</a:t>
            </a:fld>
            <a:endParaRPr lang="en-US"/>
          </a:p>
        </p:txBody>
      </p:sp>
    </p:spTree>
    <p:extLst>
      <p:ext uri="{BB962C8B-B14F-4D97-AF65-F5344CB8AC3E}">
        <p14:creationId xmlns:p14="http://schemas.microsoft.com/office/powerpoint/2010/main" val="30883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80B88DE-EE91-4682-94BC-7CE5E71B8843}"/>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sym typeface="Wingdings" panose="05000000000000000000" pitchFamily="2" charset="2"/>
              </a:rPr>
              <a:t></a:t>
            </a:r>
            <a:r>
              <a:rPr lang="en-US" sz="2000" dirty="0">
                <a:solidFill>
                  <a:srgbClr val="080808"/>
                </a:solidFill>
              </a:rPr>
              <a:t> Mahesh Surisetty</a:t>
            </a:r>
          </a:p>
        </p:txBody>
      </p:sp>
      <p:sp>
        <p:nvSpPr>
          <p:cNvPr id="2" name="Title 1">
            <a:extLst>
              <a:ext uri="{FF2B5EF4-FFF2-40B4-BE49-F238E27FC236}">
                <a16:creationId xmlns:a16="http://schemas.microsoft.com/office/drawing/2014/main" id="{F3A19E57-BDC9-4FFA-8C1A-44358F4C0EF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Anomaly Detection Algorithms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597C750-9110-4131-994A-E2D45901BCCC}"/>
              </a:ext>
            </a:extLst>
          </p:cNvPr>
          <p:cNvPicPr>
            <a:picLocks noChangeAspect="1"/>
          </p:cNvPicPr>
          <p:nvPr/>
        </p:nvPicPr>
        <p:blipFill>
          <a:blip r:embed="rId2"/>
          <a:stretch>
            <a:fillRect/>
          </a:stretch>
        </p:blipFill>
        <p:spPr>
          <a:xfrm>
            <a:off x="0" y="6286500"/>
            <a:ext cx="1800225" cy="571500"/>
          </a:xfrm>
          <a:prstGeom prst="rect">
            <a:avLst/>
          </a:prstGeom>
        </p:spPr>
      </p:pic>
    </p:spTree>
    <p:extLst>
      <p:ext uri="{BB962C8B-B14F-4D97-AF65-F5344CB8AC3E}">
        <p14:creationId xmlns:p14="http://schemas.microsoft.com/office/powerpoint/2010/main" val="140691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2DA74FF-A6EF-48B0-AD99-18E2DD393380}"/>
              </a:ext>
            </a:extLst>
          </p:cNvPr>
          <p:cNvPicPr/>
          <p:nvPr/>
        </p:nvPicPr>
        <p:blipFill>
          <a:blip r:embed="rId2"/>
          <a:stretch>
            <a:fillRect/>
          </a:stretch>
        </p:blipFill>
        <p:spPr>
          <a:xfrm>
            <a:off x="643467" y="743627"/>
            <a:ext cx="10905066" cy="537074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8C39B45-53F9-42D6-AFA6-B47651849C6F}"/>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31779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5DB51CD-8DD4-48CD-8AFF-E1E6E44BBD47}"/>
              </a:ext>
            </a:extLst>
          </p:cNvPr>
          <p:cNvPicPr/>
          <p:nvPr/>
        </p:nvPicPr>
        <p:blipFill>
          <a:blip r:embed="rId2"/>
          <a:stretch>
            <a:fillRect/>
          </a:stretch>
        </p:blipFill>
        <p:spPr>
          <a:xfrm>
            <a:off x="643467" y="1427116"/>
            <a:ext cx="10905066" cy="5234430"/>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334EEA8-624A-4F44-B7AC-1C227F4FFAAB}"/>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51559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A2C8-78B1-4E20-BD1A-C2CBC3743BF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1" kern="1200">
                <a:solidFill>
                  <a:schemeClr val="bg1"/>
                </a:solidFill>
                <a:effectLst/>
                <a:latin typeface="+mj-lt"/>
                <a:ea typeface="+mj-ea"/>
                <a:cs typeface="+mj-cs"/>
              </a:rPr>
              <a:t>Unsupervised Cluster Anomaly Detection:</a:t>
            </a:r>
            <a:br>
              <a:rPr lang="en-US" sz="2400" kern="1200">
                <a:solidFill>
                  <a:schemeClr val="bg1"/>
                </a:solidFill>
                <a:effectLst/>
                <a:latin typeface="+mj-lt"/>
                <a:ea typeface="+mj-ea"/>
                <a:cs typeface="+mj-cs"/>
              </a:rPr>
            </a:br>
            <a:endParaRPr lang="en-US" sz="24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F11571B7-4B1B-4437-BE72-8F6F2C971641}"/>
              </a:ext>
            </a:extLst>
          </p:cNvPr>
          <p:cNvPicPr>
            <a:picLocks noGrp="1"/>
          </p:cNvPicPr>
          <p:nvPr>
            <p:ph idx="1"/>
          </p:nvPr>
        </p:nvPicPr>
        <p:blipFill>
          <a:blip r:embed="rId2"/>
          <a:stretch>
            <a:fillRect/>
          </a:stretch>
        </p:blipFill>
        <p:spPr>
          <a:xfrm>
            <a:off x="4038600" y="1693152"/>
            <a:ext cx="7188199" cy="3468306"/>
          </a:xfrm>
          <a:prstGeom prst="rect">
            <a:avLst/>
          </a:prstGeom>
        </p:spPr>
      </p:pic>
      <p:pic>
        <p:nvPicPr>
          <p:cNvPr id="5" name="Picture 4">
            <a:extLst>
              <a:ext uri="{FF2B5EF4-FFF2-40B4-BE49-F238E27FC236}">
                <a16:creationId xmlns:a16="http://schemas.microsoft.com/office/drawing/2014/main" id="{557B0575-74EE-4AEF-9181-CAD12EDC1396}"/>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410774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5CC6AF3-1B1E-4CF6-A15E-4A3CEA080D48}"/>
              </a:ext>
            </a:extLst>
          </p:cNvPr>
          <p:cNvPicPr/>
          <p:nvPr/>
        </p:nvPicPr>
        <p:blipFill>
          <a:blip r:embed="rId2"/>
          <a:stretch>
            <a:fillRect/>
          </a:stretch>
        </p:blipFill>
        <p:spPr>
          <a:xfrm>
            <a:off x="643467" y="1438825"/>
            <a:ext cx="10905066" cy="3980348"/>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ADC7CB0-E782-4B91-8650-6A38DAE4FB4A}"/>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120141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57D9F7E-6AF1-483F-8BBF-BCEFB6247604}"/>
              </a:ext>
            </a:extLst>
          </p:cNvPr>
          <p:cNvPicPr/>
          <p:nvPr/>
        </p:nvPicPr>
        <p:blipFill>
          <a:blip r:embed="rId2"/>
          <a:stretch>
            <a:fillRect/>
          </a:stretch>
        </p:blipFill>
        <p:spPr>
          <a:xfrm>
            <a:off x="643467" y="661839"/>
            <a:ext cx="10905066" cy="5534321"/>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9FD9A-3E6F-47B4-9729-4EE22EFE5CD1}"/>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209002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49365E-6404-4A77-9AC0-69B2DDB7B712}"/>
              </a:ext>
            </a:extLst>
          </p:cNvPr>
          <p:cNvPicPr>
            <a:picLocks noChangeAspect="1"/>
          </p:cNvPicPr>
          <p:nvPr/>
        </p:nvPicPr>
        <p:blipFill rotWithShape="1">
          <a:blip r:embed="rId2"/>
          <a:srcRect l="4981" r="3168" b="3"/>
          <a:stretch/>
        </p:blipFill>
        <p:spPr>
          <a:xfrm>
            <a:off x="643467" y="2153651"/>
            <a:ext cx="5294716" cy="2550696"/>
          </a:xfrm>
          <a:prstGeom prst="rect">
            <a:avLst/>
          </a:prstGeom>
        </p:spPr>
      </p:pic>
      <p:cxnSp>
        <p:nvCxnSpPr>
          <p:cNvPr id="19" name="Straight Connector 1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BC5C042-F905-4113-A165-99BF46D92E57}"/>
              </a:ext>
            </a:extLst>
          </p:cNvPr>
          <p:cNvPicPr>
            <a:picLocks noChangeAspect="1"/>
          </p:cNvPicPr>
          <p:nvPr/>
        </p:nvPicPr>
        <p:blipFill rotWithShape="1">
          <a:blip r:embed="rId3"/>
          <a:srcRect l="553" b="1"/>
          <a:stretch/>
        </p:blipFill>
        <p:spPr>
          <a:xfrm>
            <a:off x="6253817" y="2157871"/>
            <a:ext cx="5294715" cy="2542258"/>
          </a:xfrm>
          <a:prstGeom prst="rect">
            <a:avLst/>
          </a:prstGeom>
        </p:spPr>
      </p:pic>
      <p:pic>
        <p:nvPicPr>
          <p:cNvPr id="10" name="Picture 9">
            <a:extLst>
              <a:ext uri="{FF2B5EF4-FFF2-40B4-BE49-F238E27FC236}">
                <a16:creationId xmlns:a16="http://schemas.microsoft.com/office/drawing/2014/main" id="{9459FD9A-3E6F-47B4-9729-4EE22EFE5CD1}"/>
              </a:ext>
            </a:extLst>
          </p:cNvPr>
          <p:cNvPicPr>
            <a:picLocks noChangeAspect="1"/>
          </p:cNvPicPr>
          <p:nvPr/>
        </p:nvPicPr>
        <p:blipFill>
          <a:blip r:embed="rId4"/>
          <a:stretch>
            <a:fillRect/>
          </a:stretch>
        </p:blipFill>
        <p:spPr>
          <a:xfrm>
            <a:off x="0" y="6286500"/>
            <a:ext cx="1800225" cy="571500"/>
          </a:xfrm>
          <a:prstGeom prst="rect">
            <a:avLst/>
          </a:prstGeom>
        </p:spPr>
      </p:pic>
    </p:spTree>
    <p:extLst>
      <p:ext uri="{BB962C8B-B14F-4D97-AF65-F5344CB8AC3E}">
        <p14:creationId xmlns:p14="http://schemas.microsoft.com/office/powerpoint/2010/main" val="377494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59FD9A-3E6F-47B4-9729-4EE22EFE5CD1}"/>
              </a:ext>
            </a:extLst>
          </p:cNvPr>
          <p:cNvPicPr>
            <a:picLocks noChangeAspect="1"/>
          </p:cNvPicPr>
          <p:nvPr/>
        </p:nvPicPr>
        <p:blipFill>
          <a:blip r:embed="rId2"/>
          <a:stretch>
            <a:fillRect/>
          </a:stretch>
        </p:blipFill>
        <p:spPr>
          <a:xfrm>
            <a:off x="0" y="6286500"/>
            <a:ext cx="1800225" cy="571500"/>
          </a:xfrm>
          <a:prstGeom prst="rect">
            <a:avLst/>
          </a:prstGeom>
        </p:spPr>
      </p:pic>
      <p:pic>
        <p:nvPicPr>
          <p:cNvPr id="8" name="Picture 7">
            <a:extLst>
              <a:ext uri="{FF2B5EF4-FFF2-40B4-BE49-F238E27FC236}">
                <a16:creationId xmlns:a16="http://schemas.microsoft.com/office/drawing/2014/main" id="{DBD8DB4E-01BC-40E9-9702-4DDFCE43E9FD}"/>
              </a:ext>
            </a:extLst>
          </p:cNvPr>
          <p:cNvPicPr>
            <a:picLocks noChangeAspect="1"/>
          </p:cNvPicPr>
          <p:nvPr/>
        </p:nvPicPr>
        <p:blipFill rotWithShape="1">
          <a:blip r:embed="rId3"/>
          <a:srcRect r="2" b="1044"/>
          <a:stretch/>
        </p:blipFill>
        <p:spPr>
          <a:xfrm>
            <a:off x="5996191" y="1861136"/>
            <a:ext cx="5799477" cy="2783429"/>
          </a:xfrm>
          <a:prstGeom prst="rect">
            <a:avLst/>
          </a:prstGeom>
        </p:spPr>
      </p:pic>
      <p:pic>
        <p:nvPicPr>
          <p:cNvPr id="9" name="Picture 8">
            <a:extLst>
              <a:ext uri="{FF2B5EF4-FFF2-40B4-BE49-F238E27FC236}">
                <a16:creationId xmlns:a16="http://schemas.microsoft.com/office/drawing/2014/main" id="{50D721B4-A14F-445E-B39E-624B50823BFF}"/>
              </a:ext>
            </a:extLst>
          </p:cNvPr>
          <p:cNvPicPr>
            <a:picLocks noChangeAspect="1"/>
          </p:cNvPicPr>
          <p:nvPr/>
        </p:nvPicPr>
        <p:blipFill rotWithShape="1">
          <a:blip r:embed="rId4"/>
          <a:srcRect t="22131" r="2" b="20374"/>
          <a:stretch/>
        </p:blipFill>
        <p:spPr>
          <a:xfrm>
            <a:off x="196714" y="1533236"/>
            <a:ext cx="5780377" cy="4774245"/>
          </a:xfrm>
          <a:prstGeom prst="rect">
            <a:avLst/>
          </a:prstGeom>
        </p:spPr>
      </p:pic>
    </p:spTree>
    <p:extLst>
      <p:ext uri="{BB962C8B-B14F-4D97-AF65-F5344CB8AC3E}">
        <p14:creationId xmlns:p14="http://schemas.microsoft.com/office/powerpoint/2010/main" val="2531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B2DFDB-4FF0-464C-A5D1-AD586F7F5BF3}"/>
              </a:ext>
            </a:extLst>
          </p:cNvPr>
          <p:cNvPicPr/>
          <p:nvPr/>
        </p:nvPicPr>
        <p:blipFill>
          <a:blip r:embed="rId2"/>
          <a:stretch>
            <a:fillRect/>
          </a:stretch>
        </p:blipFill>
        <p:spPr>
          <a:xfrm>
            <a:off x="643467" y="743627"/>
            <a:ext cx="10905066" cy="537074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E03A44-E94C-404C-ABA8-DB56FA6FF9FC}"/>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62097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5D6D1EA-6846-44F0-8863-77CC6502A6FA}"/>
              </a:ext>
            </a:extLst>
          </p:cNvPr>
          <p:cNvPicPr/>
          <p:nvPr/>
        </p:nvPicPr>
        <p:blipFill>
          <a:blip r:embed="rId2"/>
          <a:stretch>
            <a:fillRect/>
          </a:stretch>
        </p:blipFill>
        <p:spPr>
          <a:xfrm>
            <a:off x="2624932" y="643467"/>
            <a:ext cx="6942136"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7B7CDC1-7875-409C-B6FF-5C36C80B6C7C}"/>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13405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E31C778-7F64-482F-8097-35968F577113}"/>
              </a:ext>
            </a:extLst>
          </p:cNvPr>
          <p:cNvPicPr/>
          <p:nvPr/>
        </p:nvPicPr>
        <p:blipFill>
          <a:blip r:embed="rId2"/>
          <a:stretch>
            <a:fillRect/>
          </a:stretch>
        </p:blipFill>
        <p:spPr>
          <a:xfrm>
            <a:off x="1999629" y="643467"/>
            <a:ext cx="8192741"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3004C01-025F-43DF-81C6-53060A734950}"/>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136201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7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
            <a:extLst>
              <a:ext uri="{FF2B5EF4-FFF2-40B4-BE49-F238E27FC236}">
                <a16:creationId xmlns:a16="http://schemas.microsoft.com/office/drawing/2014/main" id="{1A02A41D-2050-4788-B588-7697EBF407E6}"/>
              </a:ext>
            </a:extLst>
          </p:cNvPr>
          <p:cNvSpPr txBox="1"/>
          <p:nvPr/>
        </p:nvSpPr>
        <p:spPr>
          <a:xfrm>
            <a:off x="838200" y="1825625"/>
            <a:ext cx="5558489" cy="4351338"/>
          </a:xfrm>
          <a:prstGeom prst="rect">
            <a:avLst/>
          </a:prstGeom>
        </p:spPr>
        <p:txBody>
          <a:bodyPr vert="horz" lIns="91440" tIns="45720" rIns="91440" bIns="45720" rtlCol="0">
            <a:normAutofit/>
          </a:bodyPr>
          <a:lstStyle/>
          <a:p>
            <a:pPr marR="0">
              <a:lnSpc>
                <a:spcPct val="90000"/>
              </a:lnSpc>
              <a:spcBef>
                <a:spcPts val="0"/>
              </a:spcBef>
              <a:spcAft>
                <a:spcPts val="600"/>
              </a:spcAft>
            </a:pPr>
            <a:r>
              <a:rPr lang="en-US" b="1" dirty="0">
                <a:effectLst/>
              </a:rPr>
              <a:t>Learning Objectives: </a:t>
            </a:r>
          </a:p>
          <a:p>
            <a:pPr marL="0" marR="0" indent="-228600">
              <a:lnSpc>
                <a:spcPct val="90000"/>
              </a:lnSpc>
              <a:spcBef>
                <a:spcPts val="0"/>
              </a:spcBef>
              <a:spcAft>
                <a:spcPts val="600"/>
              </a:spcAft>
              <a:buFont typeface="Arial" panose="020B0604020202020204" pitchFamily="34" charset="0"/>
              <a:buChar char="•"/>
            </a:pPr>
            <a:r>
              <a:rPr lang="en-US" dirty="0">
                <a:effectLst/>
              </a:rPr>
              <a:t>1. Demonstrate how to detect Anomalies on the Time series data and how to find the patterns in the data to detect the anomalies using the prophet algorithm hands on practical with </a:t>
            </a:r>
            <a:r>
              <a:rPr lang="en-US" dirty="0" err="1">
                <a:effectLst/>
              </a:rPr>
              <a:t>Jupyter</a:t>
            </a:r>
            <a:r>
              <a:rPr lang="en-US" dirty="0">
                <a:effectLst/>
              </a:rPr>
              <a:t> notebook.</a:t>
            </a:r>
          </a:p>
          <a:p>
            <a:pPr marL="0" marR="0" indent="-228600">
              <a:lnSpc>
                <a:spcPct val="90000"/>
              </a:lnSpc>
              <a:spcBef>
                <a:spcPts val="0"/>
              </a:spcBef>
              <a:spcAft>
                <a:spcPts val="600"/>
              </a:spcAft>
              <a:buFont typeface="Arial" panose="020B0604020202020204" pitchFamily="34" charset="0"/>
              <a:buChar char="•"/>
            </a:pPr>
            <a:r>
              <a:rPr lang="en-US" dirty="0">
                <a:effectLst/>
              </a:rPr>
              <a:t>2. Demonstrate how to detect Anomalies on the Non-Time series data (Supervised &amp; Unsupervised) algorithms will illustrate examples in each case study hands on end to end with </a:t>
            </a:r>
            <a:r>
              <a:rPr lang="en-US" dirty="0" err="1">
                <a:effectLst/>
              </a:rPr>
              <a:t>Jupyter</a:t>
            </a:r>
            <a:r>
              <a:rPr lang="en-US" dirty="0">
                <a:effectLst/>
              </a:rPr>
              <a:t> notebooks.</a:t>
            </a:r>
          </a:p>
          <a:p>
            <a:pPr marL="0" marR="0" indent="-228600">
              <a:lnSpc>
                <a:spcPct val="90000"/>
              </a:lnSpc>
              <a:spcBef>
                <a:spcPts val="0"/>
              </a:spcBef>
              <a:spcAft>
                <a:spcPts val="600"/>
              </a:spcAft>
              <a:buFont typeface="Arial" panose="020B0604020202020204" pitchFamily="34" charset="0"/>
              <a:buChar char="•"/>
            </a:pPr>
            <a:r>
              <a:rPr lang="en-US" dirty="0">
                <a:effectLst/>
              </a:rPr>
              <a:t>3. Understanding how Graph Neural Networks and how it can be used in Anomaly detection with detailed case study and practical with </a:t>
            </a:r>
            <a:r>
              <a:rPr lang="en-US" dirty="0" err="1">
                <a:effectLst/>
              </a:rPr>
              <a:t>Jupyter</a:t>
            </a:r>
            <a:r>
              <a:rPr lang="en-US" dirty="0">
                <a:effectLst/>
              </a:rPr>
              <a:t> notebook.</a:t>
            </a:r>
          </a:p>
        </p:txBody>
      </p:sp>
      <p:sp>
        <p:nvSpPr>
          <p:cNvPr id="88" name="Oval 7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Block Arc 7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7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81" name="Straight Connector 8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5" name="Arc 8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3FC027-ED60-42BB-9717-7FD0983274C6}"/>
              </a:ext>
            </a:extLst>
          </p:cNvPr>
          <p:cNvPicPr>
            <a:picLocks noChangeAspect="1"/>
          </p:cNvPicPr>
          <p:nvPr/>
        </p:nvPicPr>
        <p:blipFill>
          <a:blip r:embed="rId2"/>
          <a:stretch>
            <a:fillRect/>
          </a:stretch>
        </p:blipFill>
        <p:spPr>
          <a:xfrm>
            <a:off x="0" y="6286500"/>
            <a:ext cx="1800225" cy="571500"/>
          </a:xfrm>
          <a:prstGeom prst="rect">
            <a:avLst/>
          </a:prstGeom>
        </p:spPr>
      </p:pic>
    </p:spTree>
    <p:extLst>
      <p:ext uri="{BB962C8B-B14F-4D97-AF65-F5344CB8AC3E}">
        <p14:creationId xmlns:p14="http://schemas.microsoft.com/office/powerpoint/2010/main" val="110127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4D6430C-EBA0-4516-8791-EBDDAA9FC583}"/>
              </a:ext>
            </a:extLst>
          </p:cNvPr>
          <p:cNvSpPr txBox="1"/>
          <p:nvPr/>
        </p:nvSpPr>
        <p:spPr>
          <a:xfrm>
            <a:off x="643467" y="1782981"/>
            <a:ext cx="10905066" cy="4393982"/>
          </a:xfrm>
          <a:prstGeom prst="rect">
            <a:avLst/>
          </a:prstGeom>
        </p:spPr>
        <p:txBody>
          <a:bodyPr vert="horz" lIns="91440" tIns="45720" rIns="91440" bIns="45720" rtlCol="0">
            <a:normAutofit/>
          </a:bodyPr>
          <a:lstStyle/>
          <a:p>
            <a:pPr marL="0" marR="0" indent="-228600">
              <a:lnSpc>
                <a:spcPct val="90000"/>
              </a:lnSpc>
              <a:spcBef>
                <a:spcPts val="0"/>
              </a:spcBef>
              <a:spcAft>
                <a:spcPts val="800"/>
              </a:spcAft>
              <a:buFont typeface="Arial" panose="020B0604020202020204" pitchFamily="34" charset="0"/>
              <a:buChar char="•"/>
            </a:pPr>
            <a:r>
              <a:rPr lang="en-US" sz="2000">
                <a:effectLst/>
              </a:rPr>
              <a:t>We must use the Standard Scaling in the Anomaly Detection because it allows the Anomaly data points in the distribution to be identified.</a:t>
            </a:r>
          </a:p>
          <a:p>
            <a:pPr marL="0" marR="0" indent="-228600">
              <a:lnSpc>
                <a:spcPct val="90000"/>
              </a:lnSpc>
              <a:spcBef>
                <a:spcPts val="0"/>
              </a:spcBef>
              <a:spcAft>
                <a:spcPts val="800"/>
              </a:spcAft>
              <a:buFont typeface="Arial" panose="020B0604020202020204" pitchFamily="34" charset="0"/>
              <a:buChar char="•"/>
            </a:pPr>
            <a:r>
              <a:rPr lang="en-US" sz="2000">
                <a:effectLst/>
              </a:rPr>
              <a:t>Otherwise if the use the </a:t>
            </a:r>
          </a:p>
          <a:p>
            <a:pPr marL="342900" marR="0" lvl="0" indent="-228600">
              <a:lnSpc>
                <a:spcPct val="90000"/>
              </a:lnSpc>
              <a:spcBef>
                <a:spcPts val="0"/>
              </a:spcBef>
              <a:spcAft>
                <a:spcPts val="0"/>
              </a:spcAft>
              <a:buFont typeface="Arial" panose="020B0604020202020204" pitchFamily="34" charset="0"/>
              <a:buChar char="•"/>
            </a:pPr>
            <a:r>
              <a:rPr lang="en-US" sz="2000">
                <a:effectLst/>
              </a:rPr>
              <a:t>Robust Scaler then the interquartile range will take precedence and the Anomaly’s will be removed automatically.</a:t>
            </a:r>
          </a:p>
          <a:p>
            <a:pPr marL="342900" marR="0" lvl="0" indent="-228600">
              <a:lnSpc>
                <a:spcPct val="90000"/>
              </a:lnSpc>
              <a:spcBef>
                <a:spcPts val="0"/>
              </a:spcBef>
              <a:spcAft>
                <a:spcPts val="800"/>
              </a:spcAft>
              <a:buFont typeface="Arial" panose="020B0604020202020204" pitchFamily="34" charset="0"/>
              <a:buChar char="•"/>
            </a:pPr>
            <a:r>
              <a:rPr lang="en-US" sz="2000">
                <a:effectLst/>
              </a:rPr>
              <a:t>Minmax Scaler will shrink the values to the narrow extent 0 to 1 and it will be difficult to find the anomaly’s.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46796993-6EAF-4D40-89B2-DDDB75729B9B}"/>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10954557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5C4-7EA3-4F39-BDC6-06EC0D969596}"/>
              </a:ext>
            </a:extLst>
          </p:cNvPr>
          <p:cNvSpPr>
            <a:spLocks noGrp="1"/>
          </p:cNvSpPr>
          <p:nvPr>
            <p:ph type="title"/>
          </p:nvPr>
        </p:nvSpPr>
        <p:spPr/>
        <p:txBody>
          <a:bodyPr/>
          <a:lstStyle/>
          <a:p>
            <a:r>
              <a:rPr lang="en-US" dirty="0"/>
              <a:t>The Session 1 End’s here.          </a:t>
            </a:r>
            <a:r>
              <a:rPr lang="en-US" i="1" dirty="0">
                <a:solidFill>
                  <a:schemeClr val="accent1"/>
                </a:solidFill>
              </a:rPr>
              <a:t>Any Queries ?</a:t>
            </a:r>
          </a:p>
        </p:txBody>
      </p:sp>
    </p:spTree>
    <p:extLst>
      <p:ext uri="{BB962C8B-B14F-4D97-AF65-F5344CB8AC3E}">
        <p14:creationId xmlns:p14="http://schemas.microsoft.com/office/powerpoint/2010/main" val="378356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Picture 136">
            <a:extLst>
              <a:ext uri="{FF2B5EF4-FFF2-40B4-BE49-F238E27FC236}">
                <a16:creationId xmlns:a16="http://schemas.microsoft.com/office/drawing/2014/main" id="{2F757DAE-2134-4D26-A785-D8726BC19414}"/>
              </a:ext>
            </a:extLst>
          </p:cNvPr>
          <p:cNvPicPr>
            <a:picLocks noChangeAspect="1"/>
          </p:cNvPicPr>
          <p:nvPr/>
        </p:nvPicPr>
        <p:blipFill rotWithShape="1">
          <a:blip r:embed="rId2"/>
          <a:srcRect r="9091" b="30189"/>
          <a:stretch/>
        </p:blipFill>
        <p:spPr>
          <a:xfrm>
            <a:off x="20" y="10"/>
            <a:ext cx="12191980" cy="6857990"/>
          </a:xfrm>
          <a:prstGeom prst="rect">
            <a:avLst/>
          </a:prstGeom>
        </p:spPr>
      </p:pic>
      <p:sp>
        <p:nvSpPr>
          <p:cNvPr id="144" name="Rectangle 14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A431E3A-8F7E-422F-9A40-B553D8A1937E}"/>
              </a:ext>
            </a:extLst>
          </p:cNvPr>
          <p:cNvSpPr txBox="1"/>
          <p:nvPr/>
        </p:nvSpPr>
        <p:spPr>
          <a:xfrm>
            <a:off x="838200" y="406400"/>
            <a:ext cx="10515600" cy="5770563"/>
          </a:xfrm>
          <a:prstGeom prst="rect">
            <a:avLst/>
          </a:prstGeom>
        </p:spPr>
        <p:txBody>
          <a:bodyPr vert="horz" lIns="91440" tIns="45720" rIns="91440" bIns="45720" rtlCol="0">
            <a:normAutofit/>
          </a:bodyPr>
          <a:lstStyle/>
          <a:p>
            <a:pPr marR="0">
              <a:lnSpc>
                <a:spcPct val="90000"/>
              </a:lnSpc>
              <a:spcBef>
                <a:spcPts val="0"/>
              </a:spcBef>
              <a:spcAft>
                <a:spcPts val="600"/>
              </a:spcAft>
            </a:pPr>
            <a:r>
              <a:rPr lang="en-US" sz="3200" b="1" dirty="0">
                <a:effectLst/>
              </a:rPr>
              <a:t>Session 1 : </a:t>
            </a:r>
          </a:p>
          <a:p>
            <a:pPr marR="0">
              <a:lnSpc>
                <a:spcPct val="90000"/>
              </a:lnSpc>
              <a:spcBef>
                <a:spcPts val="0"/>
              </a:spcBef>
              <a:spcAft>
                <a:spcPts val="600"/>
              </a:spcAft>
            </a:pPr>
            <a:r>
              <a:rPr lang="en-US" dirty="0">
                <a:effectLst/>
              </a:rPr>
              <a:t> </a:t>
            </a:r>
          </a:p>
          <a:p>
            <a:pPr marL="0" marR="0" indent="-228600">
              <a:lnSpc>
                <a:spcPct val="90000"/>
              </a:lnSpc>
              <a:spcBef>
                <a:spcPts val="0"/>
              </a:spcBef>
              <a:spcAft>
                <a:spcPts val="600"/>
              </a:spcAft>
              <a:buFont typeface="Arial" panose="020B0604020202020204" pitchFamily="34" charset="0"/>
              <a:buChar char="•"/>
            </a:pPr>
            <a:r>
              <a:rPr lang="en-US" dirty="0">
                <a:effectLst/>
              </a:rPr>
              <a:t>Attendees will be walked through how to solve Anomaly detection problem use cases help in solving complex Outliers in the data and which algorithms are best suited as per the data (Time series &amp; Non Time series) and detailed explanation of how to use historical data to find the Anomalies using the Supervised algorithm and how to predict the anomalies if there is no historical track of anomaly data and still need to identify the anomalies in the data using the Unsupervised algorithms.</a:t>
            </a:r>
          </a:p>
          <a:p>
            <a:pPr marR="0">
              <a:lnSpc>
                <a:spcPct val="90000"/>
              </a:lnSpc>
              <a:spcBef>
                <a:spcPts val="0"/>
              </a:spcBef>
              <a:spcAft>
                <a:spcPts val="600"/>
              </a:spcAft>
            </a:pPr>
            <a:r>
              <a:rPr lang="en-US" dirty="0">
                <a:effectLst/>
              </a:rPr>
              <a:t> </a:t>
            </a:r>
          </a:p>
          <a:p>
            <a:pPr marL="57150" marR="0" indent="-285750">
              <a:lnSpc>
                <a:spcPct val="90000"/>
              </a:lnSpc>
              <a:spcBef>
                <a:spcPts val="0"/>
              </a:spcBef>
              <a:spcAft>
                <a:spcPts val="600"/>
              </a:spcAft>
              <a:buFont typeface="Wingdings" panose="05000000000000000000" pitchFamily="2" charset="2"/>
              <a:buChar char="v"/>
            </a:pPr>
            <a:r>
              <a:rPr lang="en-US" dirty="0">
                <a:effectLst/>
              </a:rPr>
              <a:t>1. Time Series Anomaly Detection (Theory &amp; Practical) explanation with use case.</a:t>
            </a:r>
          </a:p>
          <a:p>
            <a:pPr marL="57150" marR="0" indent="-285750">
              <a:lnSpc>
                <a:spcPct val="90000"/>
              </a:lnSpc>
              <a:spcBef>
                <a:spcPts val="0"/>
              </a:spcBef>
              <a:spcAft>
                <a:spcPts val="600"/>
              </a:spcAft>
              <a:buFont typeface="Wingdings" panose="05000000000000000000" pitchFamily="2" charset="2"/>
              <a:buChar char="v"/>
            </a:pPr>
            <a:r>
              <a:rPr lang="en-US" dirty="0">
                <a:effectLst/>
              </a:rPr>
              <a:t>2. Non Time series Supervised Anomaly Detection (Theory &amp; Practical) explanation with explanation using the Cluster &amp; Non Cluster algorithms.</a:t>
            </a:r>
          </a:p>
          <a:p>
            <a:pPr marL="57150" marR="0" indent="-285750">
              <a:lnSpc>
                <a:spcPct val="90000"/>
              </a:lnSpc>
              <a:spcBef>
                <a:spcPts val="0"/>
              </a:spcBef>
              <a:spcAft>
                <a:spcPts val="600"/>
              </a:spcAft>
              <a:buFont typeface="Wingdings" panose="05000000000000000000" pitchFamily="2" charset="2"/>
              <a:buChar char="v"/>
            </a:pPr>
            <a:endParaRPr lang="en-US" dirty="0"/>
          </a:p>
          <a:p>
            <a:pPr marL="57150" marR="0" indent="-285750">
              <a:lnSpc>
                <a:spcPct val="90000"/>
              </a:lnSpc>
              <a:spcBef>
                <a:spcPts val="0"/>
              </a:spcBef>
              <a:spcAft>
                <a:spcPts val="600"/>
              </a:spcAft>
              <a:buFont typeface="Wingdings" panose="05000000000000000000" pitchFamily="2" charset="2"/>
              <a:buChar char="v"/>
            </a:pPr>
            <a:endParaRPr lang="en-US" dirty="0">
              <a:effectLst/>
            </a:endParaRPr>
          </a:p>
          <a:p>
            <a:pPr marR="0">
              <a:lnSpc>
                <a:spcPct val="90000"/>
              </a:lnSpc>
              <a:spcBef>
                <a:spcPts val="0"/>
              </a:spcBef>
              <a:spcAft>
                <a:spcPts val="600"/>
              </a:spcAft>
            </a:pPr>
            <a:r>
              <a:rPr lang="en-US" b="1" u="sng" dirty="0" err="1">
                <a:effectLst/>
              </a:rPr>
              <a:t>Github</a:t>
            </a:r>
            <a:r>
              <a:rPr lang="en-US" b="1" u="sng" dirty="0">
                <a:effectLst/>
              </a:rPr>
              <a:t> : </a:t>
            </a:r>
            <a:r>
              <a:rPr lang="en-US" dirty="0">
                <a:effectLst/>
              </a:rPr>
              <a:t>https://github.com/mahesh9143/AnomalyDetection.git</a:t>
            </a:r>
          </a:p>
        </p:txBody>
      </p:sp>
      <p:pic>
        <p:nvPicPr>
          <p:cNvPr id="3" name="Picture 2" descr="Logo&#10;&#10;Description automatically generated with low confidence">
            <a:extLst>
              <a:ext uri="{FF2B5EF4-FFF2-40B4-BE49-F238E27FC236}">
                <a16:creationId xmlns:a16="http://schemas.microsoft.com/office/drawing/2014/main" id="{CA3FC027-ED60-42BB-9717-7FD0983274C6}"/>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5718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A5BC05B-E6A9-480C-A364-F46C2F77309A}"/>
              </a:ext>
            </a:extLst>
          </p:cNvPr>
          <p:cNvPicPr/>
          <p:nvPr/>
        </p:nvPicPr>
        <p:blipFill>
          <a:blip r:embed="rId2"/>
          <a:stretch>
            <a:fillRect/>
          </a:stretch>
        </p:blipFill>
        <p:spPr>
          <a:xfrm>
            <a:off x="643467" y="961728"/>
            <a:ext cx="10905066" cy="4934543"/>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A50B0CD-AFEF-4E16-9BE7-340BEE49A889}"/>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254332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6629AB0-5BEA-4352-8ADE-11F7068527EC}"/>
              </a:ext>
            </a:extLst>
          </p:cNvPr>
          <p:cNvPicPr/>
          <p:nvPr/>
        </p:nvPicPr>
        <p:blipFill>
          <a:blip r:embed="rId2"/>
          <a:stretch>
            <a:fillRect/>
          </a:stretch>
        </p:blipFill>
        <p:spPr>
          <a:xfrm>
            <a:off x="790223" y="643467"/>
            <a:ext cx="10611553"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585CA44-A263-493D-9FBD-26C2D404FC1A}"/>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290055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9DE866-6F19-4C07-A594-0374D205E06E}"/>
              </a:ext>
            </a:extLst>
          </p:cNvPr>
          <p:cNvPicPr/>
          <p:nvPr/>
        </p:nvPicPr>
        <p:blipFill>
          <a:blip r:embed="rId2"/>
          <a:stretch>
            <a:fillRect/>
          </a:stretch>
        </p:blipFill>
        <p:spPr>
          <a:xfrm>
            <a:off x="643467" y="675470"/>
            <a:ext cx="10905066" cy="5507059"/>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917A368-315B-4D6D-A205-CC51C7D1D7C7}"/>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00105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A1F02-E98F-4290-920E-697925A6C352}"/>
              </a:ext>
            </a:extLst>
          </p:cNvPr>
          <p:cNvSpPr>
            <a:spLocks noGrp="1"/>
          </p:cNvSpPr>
          <p:nvPr>
            <p:ph type="title"/>
          </p:nvPr>
        </p:nvSpPr>
        <p:spPr>
          <a:xfrm>
            <a:off x="1116498" y="655128"/>
            <a:ext cx="4613919" cy="1499616"/>
          </a:xfrm>
        </p:spPr>
        <p:txBody>
          <a:bodyPr vert="horz" lIns="91440" tIns="45720" rIns="91440" bIns="45720" rtlCol="0" anchor="b">
            <a:normAutofit/>
          </a:bodyPr>
          <a:lstStyle/>
          <a:p>
            <a:br>
              <a:rPr lang="en-US" sz="4200">
                <a:effectLst/>
              </a:rPr>
            </a:br>
            <a:endParaRPr lang="en-US" sz="4200"/>
          </a:p>
        </p:txBody>
      </p:sp>
      <p:sp>
        <p:nvSpPr>
          <p:cNvPr id="151" name="Rectangle 12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29">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31"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24B432D1-75C9-4A1C-BA4F-6A99469D0430}"/>
              </a:ext>
            </a:extLst>
          </p:cNvPr>
          <p:cNvPicPr>
            <a:picLocks noChangeAspect="1"/>
          </p:cNvPicPr>
          <p:nvPr/>
        </p:nvPicPr>
        <p:blipFill>
          <a:blip r:embed="rId2"/>
          <a:stretch>
            <a:fillRect/>
          </a:stretch>
        </p:blipFill>
        <p:spPr>
          <a:xfrm>
            <a:off x="6479837" y="800162"/>
            <a:ext cx="5586942" cy="1676083"/>
          </a:xfrm>
          <a:prstGeom prst="rect">
            <a:avLst/>
          </a:prstGeom>
        </p:spPr>
      </p:pic>
      <p:sp>
        <p:nvSpPr>
          <p:cNvPr id="152" name="Rectangle 15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Table&#10;&#10;Description automatically generated">
            <a:extLst>
              <a:ext uri="{FF2B5EF4-FFF2-40B4-BE49-F238E27FC236}">
                <a16:creationId xmlns:a16="http://schemas.microsoft.com/office/drawing/2014/main" id="{7866431C-5F6D-4955-8109-2595299A142D}"/>
              </a:ext>
            </a:extLst>
          </p:cNvPr>
          <p:cNvPicPr>
            <a:picLocks noGrp="1"/>
          </p:cNvPicPr>
          <p:nvPr>
            <p:ph idx="1"/>
          </p:nvPr>
        </p:nvPicPr>
        <p:blipFill rotWithShape="1">
          <a:blip r:embed="rId3"/>
          <a:srcRect l="14547" r="177" b="2"/>
          <a:stretch/>
        </p:blipFill>
        <p:spPr>
          <a:xfrm>
            <a:off x="1116499" y="655129"/>
            <a:ext cx="3770476" cy="5801090"/>
          </a:xfrm>
          <a:prstGeom prst="rect">
            <a:avLst/>
          </a:prstGeom>
        </p:spPr>
      </p:pic>
      <p:pic>
        <p:nvPicPr>
          <p:cNvPr id="25" name="Picture 24" descr="Text&#10;&#10;Description automatically generated">
            <a:extLst>
              <a:ext uri="{FF2B5EF4-FFF2-40B4-BE49-F238E27FC236}">
                <a16:creationId xmlns:a16="http://schemas.microsoft.com/office/drawing/2014/main" id="{58946B82-9F35-4BB3-952A-7E8804251FF9}"/>
              </a:ext>
            </a:extLst>
          </p:cNvPr>
          <p:cNvPicPr/>
          <p:nvPr/>
        </p:nvPicPr>
        <p:blipFill rotWithShape="1">
          <a:blip r:embed="rId4"/>
          <a:srcRect r="3432" b="-2"/>
          <a:stretch/>
        </p:blipFill>
        <p:spPr>
          <a:xfrm>
            <a:off x="4886975" y="2677493"/>
            <a:ext cx="7179805" cy="3530521"/>
          </a:xfrm>
          <a:prstGeom prst="rect">
            <a:avLst/>
          </a:prstGeom>
        </p:spPr>
      </p:pic>
      <p:pic>
        <p:nvPicPr>
          <p:cNvPr id="30" name="Picture 29">
            <a:extLst>
              <a:ext uri="{FF2B5EF4-FFF2-40B4-BE49-F238E27FC236}">
                <a16:creationId xmlns:a16="http://schemas.microsoft.com/office/drawing/2014/main" id="{96FF9077-8705-4DCB-BF32-458EDA951954}"/>
              </a:ext>
            </a:extLst>
          </p:cNvPr>
          <p:cNvPicPr>
            <a:picLocks noChangeAspect="1"/>
          </p:cNvPicPr>
          <p:nvPr/>
        </p:nvPicPr>
        <p:blipFill>
          <a:blip r:embed="rId5"/>
          <a:stretch>
            <a:fillRect/>
          </a:stretch>
        </p:blipFill>
        <p:spPr>
          <a:xfrm>
            <a:off x="0" y="6286500"/>
            <a:ext cx="1800225" cy="571500"/>
          </a:xfrm>
          <a:prstGeom prst="rect">
            <a:avLst/>
          </a:prstGeom>
        </p:spPr>
      </p:pic>
    </p:spTree>
    <p:extLst>
      <p:ext uri="{BB962C8B-B14F-4D97-AF65-F5344CB8AC3E}">
        <p14:creationId xmlns:p14="http://schemas.microsoft.com/office/powerpoint/2010/main" val="22177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1B2F6A1-3B13-4AAD-A674-6C7FD5C41FA4}"/>
              </a:ext>
            </a:extLst>
          </p:cNvPr>
          <p:cNvPicPr/>
          <p:nvPr/>
        </p:nvPicPr>
        <p:blipFill>
          <a:blip r:embed="rId2"/>
          <a:stretch>
            <a:fillRect/>
          </a:stretch>
        </p:blipFill>
        <p:spPr>
          <a:xfrm>
            <a:off x="643467" y="1506982"/>
            <a:ext cx="10905066" cy="384403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8414EEE-D25D-443B-964B-F54753F72B2C}"/>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323703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25E3B9A-15BE-4825-9DAA-DB414104BE65}"/>
              </a:ext>
            </a:extLst>
          </p:cNvPr>
          <p:cNvPicPr/>
          <p:nvPr/>
        </p:nvPicPr>
        <p:blipFill>
          <a:blip r:embed="rId2"/>
          <a:stretch>
            <a:fillRect/>
          </a:stretch>
        </p:blipFill>
        <p:spPr>
          <a:xfrm>
            <a:off x="1374759" y="643467"/>
            <a:ext cx="9442482"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1C96BC-2DB6-40BA-9BB8-AAEB7B6868E4}"/>
              </a:ext>
            </a:extLst>
          </p:cNvPr>
          <p:cNvPicPr>
            <a:picLocks noChangeAspect="1"/>
          </p:cNvPicPr>
          <p:nvPr/>
        </p:nvPicPr>
        <p:blipFill>
          <a:blip r:embed="rId3"/>
          <a:stretch>
            <a:fillRect/>
          </a:stretch>
        </p:blipFill>
        <p:spPr>
          <a:xfrm>
            <a:off x="0" y="6286500"/>
            <a:ext cx="1800225" cy="571500"/>
          </a:xfrm>
          <a:prstGeom prst="rect">
            <a:avLst/>
          </a:prstGeom>
        </p:spPr>
      </p:pic>
    </p:spTree>
    <p:extLst>
      <p:ext uri="{BB962C8B-B14F-4D97-AF65-F5344CB8AC3E}">
        <p14:creationId xmlns:p14="http://schemas.microsoft.com/office/powerpoint/2010/main" val="97296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595</TotalTime>
  <Words>334</Words>
  <Application>Microsoft Office PowerPoint</Application>
  <PresentationFormat>Widescreen</PresentationFormat>
  <Paragraphs>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Anomaly Detection Algorithms</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Unsupervised Cluster Anomaly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Session 1 End’s here.          Any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Algorithms</dc:title>
  <dc:creator>Surisetty, Mahesh</dc:creator>
  <cp:lastModifiedBy>Surisetty, Mahesh</cp:lastModifiedBy>
  <cp:revision>19</cp:revision>
  <dcterms:created xsi:type="dcterms:W3CDTF">2021-09-22T12:01:01Z</dcterms:created>
  <dcterms:modified xsi:type="dcterms:W3CDTF">2021-10-07T12:48:16Z</dcterms:modified>
</cp:coreProperties>
</file>